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sldIdLst>
    <p:sldId id="256" r:id="rId2"/>
    <p:sldId id="271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312" r:id="rId12"/>
    <p:sldId id="377" r:id="rId13"/>
    <p:sldId id="378" r:id="rId14"/>
    <p:sldId id="379" r:id="rId15"/>
    <p:sldId id="380" r:id="rId16"/>
    <p:sldId id="381" r:id="rId17"/>
    <p:sldId id="383" r:id="rId18"/>
    <p:sldId id="384" r:id="rId19"/>
    <p:sldId id="386" r:id="rId20"/>
    <p:sldId id="394" r:id="rId21"/>
    <p:sldId id="398" r:id="rId22"/>
    <p:sldId id="396" r:id="rId23"/>
    <p:sldId id="404" r:id="rId24"/>
    <p:sldId id="388" r:id="rId25"/>
    <p:sldId id="389" r:id="rId26"/>
    <p:sldId id="331" r:id="rId27"/>
    <p:sldId id="353" r:id="rId28"/>
    <p:sldId id="334" r:id="rId29"/>
    <p:sldId id="354" r:id="rId30"/>
    <p:sldId id="303" r:id="rId31"/>
    <p:sldId id="270" r:id="rId3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Object Composition" id="{1C3DE171-D862-4A5B-AA21-36C17A3EE601}">
          <p14:sldIdLst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Objects and Classes" id="{0A95BBCC-BCA5-408A-B35D-3A1C30D048A7}">
          <p14:sldIdLst>
            <p14:sldId id="312"/>
            <p14:sldId id="377"/>
            <p14:sldId id="378"/>
            <p14:sldId id="379"/>
            <p14:sldId id="380"/>
            <p14:sldId id="381"/>
            <p14:sldId id="383"/>
            <p14:sldId id="384"/>
            <p14:sldId id="386"/>
            <p14:sldId id="394"/>
            <p14:sldId id="398"/>
            <p14:sldId id="396"/>
            <p14:sldId id="404"/>
            <p14:sldId id="388"/>
            <p14:sldId id="389"/>
          </p14:sldIdLst>
        </p14:section>
        <p14:section name="Legacy Classes" id="{2C99CB4F-CB78-4A34-8010-73CABE6EBB5A}">
          <p14:sldIdLst>
            <p14:sldId id="331"/>
            <p14:sldId id="353"/>
            <p14:sldId id="334"/>
          </p14:sldIdLst>
        </p14:section>
        <p14:section name="Summary" id="{3702C9E7-5BC3-4910-9B8D-D6788FAFB927}">
          <p14:sldIdLst>
            <p14:sldId id="354"/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  <a:srgbClr val="434A5A"/>
    <a:srgbClr val="000000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Ivanov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smtClean="0"/>
              <a:t>Facebook: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</a:t>
            </a:r>
            <a:r>
              <a:rPr lang="en-US" dirty="0" smtClean="0"/>
              <a:t>201</a:t>
            </a:r>
            <a:r>
              <a:rPr lang="bg-BG" smtClean="0"/>
              <a:t>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3799" y="1695271"/>
            <a:ext cx="2739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  <a:latin typeface="+mj-lt"/>
              </a:rPr>
              <a:t>Classes</a:t>
            </a:r>
            <a:endParaRPr lang="bg-BG" sz="66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Order Rectangles by Size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7236" y="2001083"/>
            <a:ext cx="10671176" cy="424731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 orderRects(rectsData) {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let rects = [];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for (let [width, height] of rectsData) {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let rect = createRect(width, height);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rects.push(rect);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rects.sort((a,b) =&gt; a.compareTo(b));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return rects;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630" y="5786735"/>
            <a:ext cx="9688782" cy="46166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orderRects([[3, 4], [5, 3], [3, 4], [3, 5], [12, 1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]]);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rect</a:t>
            </a:r>
            <a:r>
              <a:rPr lang="en-US" dirty="0"/>
              <a:t>" object in JS: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0012" y="2960463"/>
            <a:ext cx="2833048" cy="1977952"/>
            <a:chOff x="9294812" y="2136848"/>
            <a:chExt cx="2133600" cy="1977952"/>
          </a:xfrm>
          <a:noFill/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rect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width = 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height = 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color = 'red'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84854" y="2926318"/>
            <a:ext cx="2500952" cy="578882"/>
          </a:xfrm>
          <a:prstGeom prst="wedgeRoundRectCallout">
            <a:avLst>
              <a:gd name="adj1" fmla="val -89386"/>
              <a:gd name="adj2" fmla="val 22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84060" y="3919249"/>
            <a:ext cx="2119952" cy="1033751"/>
          </a:xfrm>
          <a:prstGeom prst="wedgeRoundRectCallout">
            <a:avLst>
              <a:gd name="adj1" fmla="val -84063"/>
              <a:gd name="adj2" fmla="val -21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806" y="5562600"/>
            <a:ext cx="9677400" cy="6193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{width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height: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color: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>
            <a:normAutofit/>
          </a:bodyPr>
          <a:lstStyle/>
          <a:p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calcArea()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resize(ratio)</a:t>
            </a:r>
            <a:endParaRPr lang="en-US" dirty="0"/>
          </a:p>
          <a:p>
            <a:r>
              <a:rPr lang="en-US" dirty="0"/>
              <a:t>One class may have many instances (objects)</a:t>
            </a:r>
          </a:p>
          <a:p>
            <a:r>
              <a:rPr lang="en-US" dirty="0"/>
              <a:t>Example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dirty="0"/>
              <a:t>Example objects: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redRect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blueRect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89808" y="1673421"/>
            <a:ext cx="10210798" cy="487977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constructor(width,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this.color = color;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redRect = new Rectangle(4, 5, 'red');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blueRect = new Rectangle(8, 3, 'blue');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console.log(redRect, blueRect);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333206" y="914400"/>
            <a:ext cx="3200400" cy="1143000"/>
          </a:xfrm>
          <a:prstGeom prst="wedgeRoundRectCallout">
            <a:avLst>
              <a:gd name="adj1" fmla="val -73321"/>
              <a:gd name="adj2" fmla="val 64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dirty="0">
                <a:solidFill>
                  <a:srgbClr val="FFC800"/>
                </a:solidFill>
              </a:rPr>
              <a:t>constructor </a:t>
            </a:r>
            <a:r>
              <a:rPr lang="en-US" sz="3000" dirty="0">
                <a:solidFill>
                  <a:srgbClr val="FFFFFF"/>
                </a:solidFill>
              </a:rPr>
              <a:t>defines class data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847804" y="6078579"/>
            <a:ext cx="3581400" cy="627021"/>
          </a:xfrm>
          <a:prstGeom prst="wedgeRoundRectCallout">
            <a:avLst>
              <a:gd name="adj1" fmla="val -59055"/>
              <a:gd name="adj2" fmla="val -556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</a:t>
            </a:r>
            <a:r>
              <a:rPr lang="en-US" sz="3000" dirty="0">
                <a:solidFill>
                  <a:srgbClr val="FFC800"/>
                </a:solidFill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object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Holding Data + Methods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4" y="1657312"/>
            <a:ext cx="10210798" cy="408033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constructor(width,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height,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[this.width, this.height, this.color]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[width, height, color];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calcArea()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this.width * this.height;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2" y="3740028"/>
            <a:ext cx="3276600" cy="1565154"/>
          </a:xfrm>
          <a:prstGeom prst="wedgeRoundRectCallout">
            <a:avLst>
              <a:gd name="adj1" fmla="val -90788"/>
              <a:gd name="adj2" fmla="val -231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C800"/>
                </a:solidFill>
              </a:rPr>
              <a:t>Methods</a:t>
            </a:r>
            <a:r>
              <a:rPr lang="en-US" sz="3000" dirty="0">
                <a:solidFill>
                  <a:srgbClr val="FFFFFF"/>
                </a:solidFill>
              </a:rPr>
              <a:t> perform operations over the class data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9014" y="5739263"/>
            <a:ext cx="10210798" cy="98563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new Rectangle(4, 5, 'red');</a:t>
            </a:r>
            <a:endParaRPr lang="bg-BG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console.log(rect.calcArea()); // 20</a:t>
            </a:r>
          </a:p>
        </p:txBody>
      </p:sp>
    </p:spTree>
    <p:extLst>
      <p:ext uri="{BB962C8B-B14F-4D97-AF65-F5344CB8AC3E}">
        <p14:creationId xmlns:p14="http://schemas.microsoft.com/office/powerpoint/2010/main" val="34112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13868" y="1752600"/>
            <a:ext cx="0" cy="480060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571069" y="1601657"/>
            <a:ext cx="3047999" cy="2373076"/>
            <a:chOff x="9294812" y="1741724"/>
            <a:chExt cx="2133600" cy="2373076"/>
          </a:xfrm>
          <a:noFill/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redRect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width = 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height = 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color = 'red'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9868" y="2645203"/>
            <a:ext cx="2286000" cy="3256704"/>
            <a:chOff x="455612" y="2077297"/>
            <a:chExt cx="2375848" cy="3256704"/>
          </a:xfrm>
          <a:noFill/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 Rectangle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width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height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color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calcArea()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resize(…)</a:t>
              </a:r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63608" y="5139906"/>
            <a:ext cx="2293060" cy="1337094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rgbClr val="FFC800"/>
                </a:solidFill>
              </a:rPr>
              <a:t>actions </a:t>
            </a:r>
            <a:r>
              <a:rPr lang="en-US" sz="3000" dirty="0">
                <a:solidFill>
                  <a:srgbClr val="FFFFFF"/>
                </a:solidFill>
              </a:rPr>
              <a:t>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71069" y="4351681"/>
            <a:ext cx="3047999" cy="2373076"/>
            <a:chOff x="9294812" y="1741724"/>
            <a:chExt cx="2133600" cy="2373076"/>
          </a:xfrm>
          <a:noFill/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blueRect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width = 8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color = 'blue'</a:t>
              </a:r>
            </a:p>
          </p:txBody>
        </p:sp>
      </p:grp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9923867" y="1664209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rgbClr val="FFC800"/>
                </a:solidFill>
              </a:rPr>
              <a:t>name</a:t>
            </a:r>
            <a:endParaRPr lang="bg-BG" sz="3000" dirty="0">
              <a:solidFill>
                <a:srgbClr val="FFC8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923867" y="2883409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rgbClr val="FFC800"/>
                </a:solidFill>
              </a:rPr>
              <a:t>data</a:t>
            </a:r>
            <a:endParaRPr lang="bg-BG" sz="3000" dirty="0">
              <a:solidFill>
                <a:srgbClr val="FFC8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923867" y="4476238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rgbClr val="FFC800"/>
                </a:solidFill>
              </a:rPr>
              <a:t>name</a:t>
            </a:r>
            <a:endParaRPr lang="bg-BG" sz="3000" dirty="0">
              <a:solidFill>
                <a:srgbClr val="FFC8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9923867" y="5695438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rgbClr val="FFC800"/>
                </a:solidFill>
              </a:rPr>
              <a:t>data</a:t>
            </a:r>
            <a:endParaRPr lang="bg-BG" sz="3000" dirty="0">
              <a:solidFill>
                <a:srgbClr val="FFC8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363609" y="2396706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rgbClr val="FFC800"/>
                </a:solidFill>
              </a:rPr>
              <a:t>name</a:t>
            </a:r>
            <a:endParaRPr lang="bg-BG" sz="3000" dirty="0">
              <a:solidFill>
                <a:srgbClr val="FFC800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363608" y="3546406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rgbClr val="FFC800"/>
                </a:solidFill>
              </a:rPr>
              <a:t>data </a:t>
            </a:r>
            <a:r>
              <a:rPr lang="en-US" sz="3000" dirty="0">
                <a:solidFill>
                  <a:srgbClr val="FFFFFF"/>
                </a:solidFill>
              </a:rPr>
              <a:t>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2800" dirty="0"/>
              <a:t> to hold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2800" dirty="0"/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2800" dirty="0"/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2800" dirty="0"/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</a:p>
          <a:p>
            <a:pPr lvl="1"/>
            <a:r>
              <a:rPr lang="en-US" dirty="0"/>
              <a:t>Define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  <a:r>
              <a:rPr lang="en-US" dirty="0"/>
              <a:t> method to print the person in this format:</a:t>
            </a:r>
          </a:p>
          <a:p>
            <a:pPr lvl="1"/>
            <a:endParaRPr lang="en-US" dirty="0"/>
          </a:p>
          <a:p>
            <a:pPr>
              <a:spcBef>
                <a:spcPts val="2400"/>
              </a:spcBef>
            </a:pPr>
            <a:r>
              <a:rPr lang="en-US" sz="2800" dirty="0"/>
              <a:t>Write a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getPersons()</a:t>
            </a:r>
            <a:r>
              <a:rPr lang="en-US" sz="2800" dirty="0"/>
              <a:t> to return an array of the following persons: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206" y="2907362"/>
            <a:ext cx="10515600" cy="5978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800" b="1" i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pt-BR" sz="2800" b="1" i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(age: {</a:t>
            </a:r>
            <a:r>
              <a:rPr lang="pt-BR" sz="2800" b="1" i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  <a:r>
              <a:rPr lang="pt-BR" sz="2800" b="1" i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31258"/>
              </p:ext>
            </p:extLst>
          </p:nvPr>
        </p:nvGraphicFramePr>
        <p:xfrm>
          <a:off x="2971006" y="4495800"/>
          <a:ext cx="62890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val="1927571903"/>
                    </a:ext>
                  </a:extLst>
                </a:gridCol>
                <a:gridCol w="1594739">
                  <a:extLst>
                    <a:ext uri="{9D8B030D-6E8A-4147-A177-3AD203B41FA5}">
                      <a16:colId xmlns:a16="http://schemas.microsoft.com/office/drawing/2014/main" val="4254615490"/>
                    </a:ext>
                  </a:extLst>
                </a:gridCol>
                <a:gridCol w="748729">
                  <a:extLst>
                    <a:ext uri="{9D8B030D-6E8A-4147-A177-3AD203B41FA5}">
                      <a16:colId xmlns:a16="http://schemas.microsoft.com/office/drawing/2014/main" val="678313436"/>
                    </a:ext>
                  </a:extLst>
                </a:gridCol>
                <a:gridCol w="2311718">
                  <a:extLst>
                    <a:ext uri="{9D8B030D-6E8A-4147-A177-3AD203B41FA5}">
                      <a16:colId xmlns:a16="http://schemas.microsoft.com/office/drawing/2014/main" val="268249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91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Maria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Ivanova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mi@mail.bg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2659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Dragan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63406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Vasil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Vasilev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47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Petar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Dimitrov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pesho@abv.bg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77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Persons – Output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getPersons()</a:t>
            </a:r>
            <a:r>
              <a:rPr lang="en-US" dirty="0"/>
              <a:t> function should work like this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4" y="2511189"/>
            <a:ext cx="10667998" cy="6624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console.log(getPersons().join(", "));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0414" y="3998595"/>
            <a:ext cx="10667998" cy="273072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24,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mi@mail.bg), Dragan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 (age: undefined, email: undefined),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Vasil Vasilev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26,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undefined),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 Dimitrov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21,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pesho@abv.bg)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rrow: Down 6"/>
          <p:cNvSpPr/>
          <p:nvPr/>
        </p:nvSpPr>
        <p:spPr>
          <a:xfrm>
            <a:off x="5940424" y="3429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55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Person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06" y="1600200"/>
            <a:ext cx="10813414" cy="513908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constructor(firstName, lastName, age, email) {</a:t>
            </a:r>
          </a:p>
          <a:p>
            <a:pPr marL="982663" indent="-982663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[this.firstName,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this.lastName,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this.age,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this.email] = [firstName,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age,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toString() {</a:t>
            </a:r>
          </a:p>
          <a:p>
            <a:pPr marL="1166813" indent="-1166813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`${this.firstName} ${this.lastName} (age: ${this.age}, email: ${this.email})`;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3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Objects </a:t>
            </a:r>
            <a:r>
              <a:rPr lang="en-US" dirty="0"/>
              <a:t>and Classes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Defining Classes in JS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Constructors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Accessor Properties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Legacy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getPersons()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2209800"/>
            <a:ext cx="11125992" cy="391874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getPersons()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[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Person('Maria',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'Ivanova',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24,</a:t>
            </a:r>
            <a:r>
              <a:rPr lang="pt-BR" sz="1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'mi@mail.bg'),</a:t>
            </a:r>
            <a:endParaRPr lang="pt-BR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Person(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'Dragan'),</a:t>
            </a:r>
            <a:endParaRPr lang="pt-BR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Person(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'Vasil',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'vasilev',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26),</a:t>
            </a:r>
            <a:endParaRPr lang="pt-BR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Person(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'Petar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'Dimitrov',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21,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'pesho@abv.bg'),</a:t>
            </a:r>
            <a:endParaRPr lang="pt-BR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9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Getters and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1573469"/>
            <a:ext cx="10820398" cy="520833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Circle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constructor(radius) { this.radius = radius;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diameter() {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2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this.radius;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diameter(diameter)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area()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85901" y="2784193"/>
            <a:ext cx="1871111" cy="1006638"/>
          </a:xfrm>
          <a:prstGeom prst="wedgeRoundRectCallout">
            <a:avLst>
              <a:gd name="adj1" fmla="val -77665"/>
              <a:gd name="adj2" fmla="val -27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Property </a:t>
            </a:r>
            <a:r>
              <a:rPr lang="en-US" sz="2800" dirty="0">
                <a:solidFill>
                  <a:srgbClr val="FFC800"/>
                </a:solidFill>
              </a:rPr>
              <a:t>getter</a:t>
            </a:r>
            <a:endParaRPr lang="bg-BG" sz="2800" dirty="0">
              <a:solidFill>
                <a:srgbClr val="FFC8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313612" y="3329421"/>
            <a:ext cx="1828800" cy="990600"/>
          </a:xfrm>
          <a:prstGeom prst="wedgeRoundRectCallout">
            <a:avLst>
              <a:gd name="adj1" fmla="val -94857"/>
              <a:gd name="adj2" fmla="val -214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Property </a:t>
            </a:r>
            <a:r>
              <a:rPr lang="en-US" sz="2800" dirty="0">
                <a:solidFill>
                  <a:srgbClr val="FFC800"/>
                </a:solidFill>
              </a:rPr>
              <a:t>setter</a:t>
            </a:r>
            <a:endParaRPr lang="bg-BG" sz="2800" dirty="0">
              <a:solidFill>
                <a:srgbClr val="FFC8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248135" y="4548840"/>
            <a:ext cx="4431997" cy="634781"/>
          </a:xfrm>
          <a:prstGeom prst="wedgeRoundRectCallout">
            <a:avLst>
              <a:gd name="adj1" fmla="val -61214"/>
              <a:gd name="adj2" fmla="val 35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Read-only property "</a:t>
            </a:r>
            <a:r>
              <a:rPr lang="en-US" sz="2800" b="1" dirty="0">
                <a:solidFill>
                  <a:srgbClr val="FFC800"/>
                </a:solidFill>
              </a:rPr>
              <a:t>area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54892" y="860845"/>
            <a:ext cx="7048500" cy="1106832"/>
          </a:xfrm>
          <a:prstGeom prst="wedgeRoundRectCallout">
            <a:avLst>
              <a:gd name="adj1" fmla="val -64218"/>
              <a:gd name="adj2" fmla="val 40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rgbClr val="FFC800"/>
                </a:solidFill>
                <a:latin typeface="Consolas" panose="020B0609020204030204" pitchFamily="49" charset="0"/>
              </a:rPr>
              <a:t>Circle</a:t>
            </a:r>
            <a:r>
              <a:rPr lang="en-US" sz="2800" dirty="0">
                <a:solidFill>
                  <a:srgbClr val="FFC800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will hold property "</a:t>
            </a:r>
            <a:r>
              <a:rPr lang="en-US" sz="2800" b="1" dirty="0">
                <a:solidFill>
                  <a:srgbClr val="FFC800"/>
                </a:solidFill>
                <a:latin typeface="Consolas" panose="020B0609020204030204" pitchFamily="49" charset="0"/>
              </a:rPr>
              <a:t>radius</a:t>
            </a:r>
            <a:r>
              <a:rPr lang="en-US" sz="2800" dirty="0">
                <a:solidFill>
                  <a:srgbClr val="FFFFFF"/>
                </a:solidFill>
              </a:rPr>
              <a:t>" + accessor properties "</a:t>
            </a:r>
            <a:r>
              <a:rPr lang="en-US" sz="2800" b="1" dirty="0">
                <a:solidFill>
                  <a:srgbClr val="FFC800"/>
                </a:solidFill>
                <a:latin typeface="Consolas" panose="020B0609020204030204" pitchFamily="49" charset="0"/>
              </a:rPr>
              <a:t>diameter</a:t>
            </a:r>
            <a:r>
              <a:rPr lang="en-US" sz="2800" dirty="0">
                <a:solidFill>
                  <a:srgbClr val="FFFFFF"/>
                </a:solidFill>
              </a:rPr>
              <a:t>" and "</a:t>
            </a:r>
            <a:r>
              <a:rPr lang="en-US" sz="2800" b="1" dirty="0">
                <a:solidFill>
                  <a:srgbClr val="FFC800"/>
                </a:solidFill>
                <a:latin typeface="Consolas" panose="020B0609020204030204" pitchFamily="49" charset="0"/>
              </a:rPr>
              <a:t>area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4534" y="1725601"/>
            <a:ext cx="10820398" cy="208439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 = new Circle(2);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console.log(`Radius: ${c.radius}`);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console.log(`Diameter: ${c.diameter}`);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console.log(`Area: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${c.area}`);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12.566370614359172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4534" y="4419600"/>
            <a:ext cx="10820398" cy="208439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c.diameter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pt-BR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.6;</a:t>
            </a:r>
            <a:endParaRPr lang="pt-BR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console.log(`Radius: ${c.radius}`);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pt-BR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0.8</a:t>
            </a:r>
            <a:endParaRPr lang="pt-BR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console.log(`Diameter: ${c.diameter}`);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1.6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console.log(`Area: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${c.area}`); </a:t>
            </a:r>
            <a:r>
              <a:rPr lang="pt-BR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2.0106192982974678</a:t>
            </a:r>
          </a:p>
        </p:txBody>
      </p:sp>
    </p:spTree>
    <p:extLst>
      <p:ext uri="{BB962C8B-B14F-4D97-AF65-F5344CB8AC3E}">
        <p14:creationId xmlns:p14="http://schemas.microsoft.com/office/powerpoint/2010/main" val="25904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12694" y="3320455"/>
            <a:ext cx="10565025" cy="718145"/>
          </a:xfrm>
        </p:spPr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4" y="1666546"/>
            <a:ext cx="10667998" cy="50390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distance(a,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dx = a.x - b.x;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dy = a.y - b.y;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Math.sqrt(dx*dx + dy*dy);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04012" y="1666546"/>
            <a:ext cx="5624400" cy="195513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p1 = new Point(5,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p2 = new Point(10,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Point.distance(p1,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p2));</a:t>
            </a:r>
          </a:p>
        </p:txBody>
      </p:sp>
    </p:spTree>
    <p:extLst>
      <p:ext uri="{BB962C8B-B14F-4D97-AF65-F5344CB8AC3E}">
        <p14:creationId xmlns:p14="http://schemas.microsoft.com/office/powerpoint/2010/main" val="4582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396655"/>
            <a:ext cx="10565025" cy="718145"/>
          </a:xfrm>
        </p:spPr>
        <p:txBody>
          <a:bodyPr/>
          <a:lstStyle/>
          <a:p>
            <a:r>
              <a:rPr lang="en-US" dirty="0"/>
              <a:t>Legacy </a:t>
            </a:r>
            <a:r>
              <a:rPr lang="en-US" dirty="0" smtClean="0"/>
              <a:t>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Classes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ES2015 </a:t>
            </a:r>
            <a:r>
              <a:rPr lang="en-US" dirty="0"/>
              <a:t>(ES6), classes were </a:t>
            </a:r>
            <a:r>
              <a:rPr lang="en-US" dirty="0" smtClean="0"/>
              <a:t>constructed with functions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230" y="2423651"/>
            <a:ext cx="10518776" cy="420574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Rectangle(width,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this.width = width;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this.height = 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Rectangle.prototype.area = function 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this.width * this.height;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new Rectangle(3, 5);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33428" y="2330897"/>
            <a:ext cx="3424378" cy="1021903"/>
          </a:xfrm>
          <a:prstGeom prst="wedgeRoundRectCallout">
            <a:avLst>
              <a:gd name="adj1" fmla="val -65392"/>
              <a:gd name="adj2" fmla="val -10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C800"/>
                </a:solidFill>
              </a:rPr>
              <a:t>Constructor</a:t>
            </a:r>
            <a:r>
              <a:rPr lang="en-US" sz="2800" dirty="0">
                <a:solidFill>
                  <a:srgbClr val="FFFFFF"/>
                </a:solidFill>
              </a:rPr>
              <a:t> function defines class data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841206" y="3435394"/>
            <a:ext cx="4445000" cy="968979"/>
          </a:xfrm>
          <a:prstGeom prst="wedgeRoundRectCallout">
            <a:avLst>
              <a:gd name="adj1" fmla="val -61953"/>
              <a:gd name="adj2" fmla="val 60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C800"/>
                </a:solidFill>
              </a:rPr>
              <a:t>Behavior</a:t>
            </a:r>
            <a:r>
              <a:rPr lang="en-US" sz="2800" dirty="0">
                <a:solidFill>
                  <a:srgbClr val="FFFFFF"/>
                </a:solidFill>
              </a:rPr>
              <a:t> (methods) is later attached to the </a:t>
            </a:r>
            <a:r>
              <a:rPr lang="en-US" sz="2800" dirty="0">
                <a:solidFill>
                  <a:srgbClr val="FFC800"/>
                </a:solidFill>
              </a:rPr>
              <a:t>prototype</a:t>
            </a:r>
            <a:endParaRPr lang="bg-BG" sz="2800" dirty="0">
              <a:solidFill>
                <a:srgbClr val="FFC8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47806" y="5430832"/>
            <a:ext cx="3155100" cy="1005349"/>
          </a:xfrm>
          <a:prstGeom prst="wedgeRoundRectCallout">
            <a:avLst>
              <a:gd name="adj1" fmla="val -69090"/>
              <a:gd name="adj2" fmla="val 385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Instantiation works the same way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524000"/>
            <a:ext cx="7361778" cy="49467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constructor(width,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this.width * this.height;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33858" y="5562600"/>
            <a:ext cx="7513554" cy="134573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Rectangle.prototype.area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this.width * this.height;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33858" y="3276600"/>
            <a:ext cx="7513554" cy="174584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Rectangle(width,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this.width =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this.height =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rrow: Bent 10"/>
          <p:cNvSpPr/>
          <p:nvPr/>
        </p:nvSpPr>
        <p:spPr>
          <a:xfrm rot="10800000" flipH="1">
            <a:off x="2666207" y="3476528"/>
            <a:ext cx="762001" cy="762000"/>
          </a:xfrm>
          <a:prstGeom prst="ben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rrow: Bent 11"/>
          <p:cNvSpPr/>
          <p:nvPr/>
        </p:nvSpPr>
        <p:spPr>
          <a:xfrm rot="10800000" flipH="1">
            <a:off x="2666208" y="5867400"/>
            <a:ext cx="762000" cy="762000"/>
          </a:xfrm>
          <a:prstGeom prst="ben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Practice: 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Composition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Holding Other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0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provide structure for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Classes may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</a:t>
            </a:r>
          </a:p>
          <a:p>
            <a:r>
              <a:rPr lang="en-US" dirty="0"/>
              <a:t>Classes may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 properties</a:t>
            </a:r>
          </a:p>
          <a:p>
            <a:pPr lvl="1"/>
            <a:r>
              <a:rPr lang="en-US" sz="3000" dirty="0"/>
              <a:t>Getters and setters: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18406" y="2427534"/>
            <a:ext cx="4048539" cy="199206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constructor(x,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y)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66945" y="2427534"/>
            <a:ext cx="3581400" cy="199206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p1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Point(2,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p2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Point(7,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console.log(p2);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2102" y="4572000"/>
            <a:ext cx="3269704" cy="45318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 { … 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47406" y="5638800"/>
            <a:ext cx="4648200" cy="45318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area()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composition</a:t>
            </a:r>
            <a:r>
              <a:rPr lang="en-US" dirty="0"/>
              <a:t> == combining simple objects or data types into more complex ones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39030" y="2936081"/>
            <a:ext cx="9604376" cy="369331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student = {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firstName: 'Maria',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lastName: 'Green',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age: 22,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location: { lat: 42.698, lng: 23.322 }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console.log(student);</a:t>
            </a:r>
          </a:p>
          <a:p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console.log(student.location.lat);</a:t>
            </a:r>
          </a:p>
        </p:txBody>
      </p:sp>
    </p:spTree>
    <p:extLst>
      <p:ext uri="{BB962C8B-B14F-4D97-AF65-F5344CB8AC3E}">
        <p14:creationId xmlns:p14="http://schemas.microsoft.com/office/powerpoint/2010/main" val="34172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3436" y="1676400"/>
            <a:ext cx="10518776" cy="335476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name = "Sofia";</a:t>
            </a:r>
          </a:p>
          <a:p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population = 1325744;</a:t>
            </a:r>
          </a:p>
          <a:p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town = { name, population, country };</a:t>
            </a:r>
          </a:p>
          <a:p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console.log(town); </a:t>
            </a:r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Object {name: "Sofia", population: 1325744, country: "Bulgaria"}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3436" y="5398294"/>
            <a:ext cx="10518776" cy="12311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Aft>
                <a:spcPts val="1200"/>
              </a:spcAft>
            </a:pPr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town.location = { lat: 42.698, lng: 23.322 };</a:t>
            </a:r>
          </a:p>
          <a:p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console.log(town);</a:t>
            </a:r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// Object {…, location: Object}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237412" y="2057400"/>
            <a:ext cx="3429000" cy="1143000"/>
          </a:xfrm>
          <a:prstGeom prst="wedgeRoundRectCallout">
            <a:avLst>
              <a:gd name="adj1" fmla="val -66525"/>
              <a:gd name="adj2" fmla="val 561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Combine variables into object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006" y="1676400"/>
            <a:ext cx="10823576" cy="489364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rect = {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width: 10,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height: 4,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grow: function(w, h) { 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this.width += w; this.height += h;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},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print: function() { 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console.log(`[${this.width} x ${this.height}]`);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rect.grow(2, 3);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rect.print(); // [12 x 7]</a:t>
            </a:r>
          </a:p>
        </p:txBody>
      </p:sp>
    </p:spTree>
    <p:extLst>
      <p:ext uri="{BB962C8B-B14F-4D97-AF65-F5344CB8AC3E}">
        <p14:creationId xmlns:p14="http://schemas.microsoft.com/office/powerpoint/2010/main" val="14607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030" y="1676400"/>
            <a:ext cx="10823576" cy="501675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rect = {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width: 10,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height: 4,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toString: function() { 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return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`rect[${this.width} x ${this.height}]`;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console.log(rect); //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Object {width: 10, height: 4}</a:t>
            </a:r>
          </a:p>
          <a:p>
            <a:pPr>
              <a:spcBef>
                <a:spcPts val="1200"/>
              </a:spcBef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This will invoke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toString()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to convert the object to String</a:t>
            </a:r>
          </a:p>
          <a:p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console.log('' + rect); //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rect[12 x 7]</a:t>
            </a:r>
          </a:p>
        </p:txBody>
      </p:sp>
    </p:spTree>
    <p:extLst>
      <p:ext uri="{BB962C8B-B14F-4D97-AF65-F5344CB8AC3E}">
        <p14:creationId xmlns:p14="http://schemas.microsoft.com/office/powerpoint/2010/main" val="9392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Problem: Order Rectangles by Size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are given a set of rectangles (width x height) as nested arrays</a:t>
            </a:r>
          </a:p>
          <a:p>
            <a:r>
              <a:rPr lang="en-US" smtClean="0"/>
              <a:t>Order them by their area, then by width (descending)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8" y="3443702"/>
            <a:ext cx="10366374" cy="58477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[3, 4], [5, 3], [3, 4], [3, 5], [12, 1]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8" y="4816092"/>
            <a:ext cx="10366374" cy="58477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[5, 3], [3, 5], [12, 1], [3, 4], [3, 4]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920580" y="4193684"/>
            <a:ext cx="34448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09638" y="6044625"/>
            <a:ext cx="4803774" cy="58477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[2, 2.5], [2.5, 2]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452436" y="6044625"/>
            <a:ext cx="4803774" cy="58477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[2.5, 2], [2, 2.5]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924916" y="6175429"/>
            <a:ext cx="381000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51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Order Rectangles by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4230" y="1735753"/>
            <a:ext cx="10671176" cy="489364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 createRect(width, height) {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let rect = {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width: width,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height: height,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area: () =&gt; rect.width * rect.height,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compareTo: function(other) {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  let result = other.area() - </a:t>
            </a:r>
            <a:r>
              <a:rPr lang="en-US" sz="26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this.area</a:t>
            </a:r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  return result || (other.width - </a:t>
            </a:r>
            <a:r>
              <a:rPr lang="en-US" sz="2600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this.width</a:t>
            </a:r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  }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};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return rect;</a:t>
            </a:r>
          </a:p>
          <a:p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4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3178</TotalTime>
  <Words>1648</Words>
  <Application>Microsoft Office PowerPoint</Application>
  <PresentationFormat>Custom</PresentationFormat>
  <Paragraphs>340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Object Composition</vt:lpstr>
      <vt:lpstr>What is Object Composition?</vt:lpstr>
      <vt:lpstr>Composing Objects</vt:lpstr>
      <vt:lpstr>Combining Data with Functions</vt:lpstr>
      <vt:lpstr>Printing Objects: toString() Function</vt:lpstr>
      <vt:lpstr>Problem: Order Rectangles by Size</vt:lpstr>
      <vt:lpstr>Solution: Order Rectangles by Size</vt:lpstr>
      <vt:lpstr>Solution: Order Rectangles by Size (2)</vt:lpstr>
      <vt:lpstr>Objects and Classes</vt:lpstr>
      <vt:lpstr>Objects</vt:lpstr>
      <vt:lpstr>Classes</vt:lpstr>
      <vt:lpstr>Defining Classes</vt:lpstr>
      <vt:lpstr>Classes Holding Data + Methods</vt:lpstr>
      <vt:lpstr>Classes vs. Objects</vt:lpstr>
      <vt:lpstr>Problem: Persons</vt:lpstr>
      <vt:lpstr>Problem: Persons – Output</vt:lpstr>
      <vt:lpstr>Solution: Person Class</vt:lpstr>
      <vt:lpstr>Solution: getPersons() Function</vt:lpstr>
      <vt:lpstr>Accessor Properties</vt:lpstr>
      <vt:lpstr>Accessor Properties</vt:lpstr>
      <vt:lpstr>Accessor Properties in Action</vt:lpstr>
      <vt:lpstr>Static Methods</vt:lpstr>
      <vt:lpstr>Static Methods</vt:lpstr>
      <vt:lpstr>Legacy Classes</vt:lpstr>
      <vt:lpstr>Legacy Classes</vt:lpstr>
      <vt:lpstr>Comparison with the New Syntax</vt:lpstr>
      <vt:lpstr>Practice: Defining Classes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443</cp:revision>
  <dcterms:created xsi:type="dcterms:W3CDTF">2006-08-16T00:00:00Z</dcterms:created>
  <dcterms:modified xsi:type="dcterms:W3CDTF">2019-05-13T19:31:10Z</dcterms:modified>
</cp:coreProperties>
</file>