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6"/>
  </p:notesMasterIdLst>
  <p:sldIdLst>
    <p:sldId id="256" r:id="rId2"/>
    <p:sldId id="257" r:id="rId3"/>
    <p:sldId id="276" r:id="rId4"/>
    <p:sldId id="262" r:id="rId5"/>
    <p:sldId id="258" r:id="rId6"/>
    <p:sldId id="261" r:id="rId7"/>
    <p:sldId id="263" r:id="rId8"/>
    <p:sldId id="277" r:id="rId9"/>
    <p:sldId id="265" r:id="rId10"/>
    <p:sldId id="266" r:id="rId11"/>
    <p:sldId id="278" r:id="rId12"/>
    <p:sldId id="279" r:id="rId13"/>
    <p:sldId id="280" r:id="rId14"/>
    <p:sldId id="270" r:id="rId15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023" autoAdjust="0"/>
  </p:normalViewPr>
  <p:slideViewPr>
    <p:cSldViewPr>
      <p:cViewPr varScale="1">
        <p:scale>
          <a:sx n="103" d="100"/>
          <a:sy n="103" d="100"/>
        </p:scale>
        <p:origin x="138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F52B-4AE0-4B57-90C1-42E4F817839A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426FC-0D52-4B6A-8B91-477E8D65DF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7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0"/>
            <a:ext cx="12190412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3355848"/>
            <a:ext cx="10768198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281" y="1828800"/>
            <a:ext cx="10768198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C150-A4F5-4CC7-8AC9-D1C2FA702AF0}" type="datetime1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10CD-9FAF-4497-8F91-7F71E028F591}" type="datetime1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7415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862431" y="0"/>
            <a:ext cx="3352365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1223" y="274640"/>
            <a:ext cx="2539669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304801"/>
            <a:ext cx="8025355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CBF7-AB56-4521-8847-27703856B509}" type="datetime1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337" y="6377462"/>
            <a:ext cx="511454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787A-A98E-4497-BCC9-19F3F2BA8927}" type="datetime1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522" y="152400"/>
            <a:ext cx="8025355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507934" y="1676403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12190413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155448"/>
            <a:ext cx="8381285" cy="1252728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9B24-88F1-42C2-BE47-E03455A4AEB7}" type="datetime1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507934" y="1676403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46724" y="152400"/>
            <a:ext cx="3143689" cy="11050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0413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614" y="118872"/>
            <a:ext cx="10682865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423" y="1828800"/>
            <a:ext cx="1069505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A084-BC07-4873-BC4D-AB7FA511E85A}" type="datetime1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773936"/>
            <a:ext cx="5384099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773936"/>
            <a:ext cx="5384099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73F0-205E-4770-98D5-8F74F08D688C}" type="datetime1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98990"/>
            <a:ext cx="5386216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449512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698990"/>
            <a:ext cx="5388332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449512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1122-9FF2-4D36-A834-6856F24BDC8E}" type="datetime1">
              <a:rPr lang="en-US" smtClean="0"/>
              <a:pPr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EC92-5D45-41AB-93D1-79D46BE20C86}" type="datetime1">
              <a:rPr lang="en-US" smtClean="0"/>
              <a:pPr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D80-3610-4AFB-9A0D-15884E2ECEA1}" type="datetime1">
              <a:rPr lang="en-US" smtClean="0"/>
              <a:pPr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55" y="152400"/>
            <a:ext cx="336455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314" y="1743133"/>
            <a:ext cx="7893160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55" y="1730018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B1B8-00EC-4CBC-891F-55C046F2B333}" type="datetime1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8" y="155448"/>
            <a:ext cx="3366428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238" y="1484808"/>
            <a:ext cx="8328778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" y="1728216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27" y="1170432"/>
            <a:ext cx="3364554" cy="201168"/>
          </a:xfrm>
        </p:spPr>
        <p:txBody>
          <a:bodyPr/>
          <a:lstStyle/>
          <a:p>
            <a:fld id="{934ADB0E-D0F3-4FB6-89C7-2C66D4671BAD}" type="datetime1">
              <a:rPr lang="en-US" smtClean="0"/>
              <a:pPr/>
              <a:t>3/25/2019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217" y="1170432"/>
            <a:ext cx="6924155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7657" y="1170432"/>
            <a:ext cx="978358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2"/>
            <a:ext cx="12190412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152400"/>
            <a:ext cx="10971372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0" y="6476999"/>
            <a:ext cx="284443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D9148D6-78A3-493B-B41E-20A8A55231EC}" type="datetime1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339" y="6476999"/>
            <a:ext cx="734266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7771" y="6476999"/>
            <a:ext cx="978358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69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tiliyan-iv-ivanov/" TargetMode="External"/><Relationship Id="rId2" Type="http://schemas.openxmlformats.org/officeDocument/2006/relationships/hyperlink" Target="https://www.facebook.com/stiliyan.iv.ivan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ddyosmani.com/resources/essentialjsdesignpatterns/book/" TargetMode="External"/><Relationship Id="rId2" Type="http://schemas.openxmlformats.org/officeDocument/2006/relationships/hyperlink" Target="http://eloquentjavascript.ne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" TargetMode="External"/><Relationship Id="rId7" Type="http://schemas.openxmlformats.org/officeDocument/2006/relationships/hyperlink" Target="http://javascriptbook.com/" TargetMode="External"/><Relationship Id="rId2" Type="http://schemas.openxmlformats.org/officeDocument/2006/relationships/hyperlink" Target="https://developer.mozill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tmlandcssbook.com/code-samples/" TargetMode="External"/><Relationship Id="rId5" Type="http://schemas.openxmlformats.org/officeDocument/2006/relationships/hyperlink" Target="http://diveintohtml5.info/index.html" TargetMode="External"/><Relationship Id="rId4" Type="http://schemas.openxmlformats.org/officeDocument/2006/relationships/hyperlink" Target="http://www.w3schools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6OQ2RESp4s" TargetMode="External"/><Relationship Id="rId2" Type="http://schemas.openxmlformats.org/officeDocument/2006/relationships/hyperlink" Target="https://hackernoon.com/from-zero-to-hero-how-i-became-a-professional-developer-in-a-year-26114ebc972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2694" y="0"/>
            <a:ext cx="1076819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smtClean="0">
                <a:ea typeface="Adobe Fangsong Std R" pitchFamily="18" charset="-128"/>
              </a:rPr>
              <a:t>Frontend JavaScript</a:t>
            </a:r>
            <a:br>
              <a:rPr lang="en-US" sz="8000" dirty="0" smtClean="0">
                <a:ea typeface="Adobe Fangsong Std R" pitchFamily="18" charset="-128"/>
              </a:rPr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 </a:t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521" y="5334000"/>
            <a:ext cx="11072958" cy="137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Lector: </a:t>
            </a:r>
            <a:r>
              <a:rPr lang="en-US" dirty="0" err="1" smtClean="0"/>
              <a:t>Stiliyan</a:t>
            </a:r>
            <a:r>
              <a:rPr lang="en-US" dirty="0" smtClean="0"/>
              <a:t> </a:t>
            </a:r>
            <a:r>
              <a:rPr lang="en-US" dirty="0" err="1" smtClean="0"/>
              <a:t>Ivanov</a:t>
            </a:r>
            <a:endParaRPr lang="en-US" dirty="0" smtClean="0"/>
          </a:p>
          <a:p>
            <a:r>
              <a:rPr lang="en-US" dirty="0" smtClean="0"/>
              <a:t>Skype: </a:t>
            </a:r>
            <a:r>
              <a:rPr lang="en-US" dirty="0" err="1" smtClean="0"/>
              <a:t>stiliyan.iv.ivanov</a:t>
            </a:r>
            <a:endParaRPr lang="en-US" dirty="0" smtClean="0"/>
          </a:p>
          <a:p>
            <a:r>
              <a:rPr lang="en-US" dirty="0" smtClean="0"/>
              <a:t>E-mail: </a:t>
            </a:r>
            <a:r>
              <a:rPr lang="en-US" dirty="0" err="1" smtClean="0"/>
              <a:t>stiliyan.ivanov</a:t>
            </a:r>
            <a:r>
              <a:rPr lang="en-US" dirty="0" smtClean="0"/>
              <a:t> [at] pragmatic.bg</a:t>
            </a:r>
          </a:p>
          <a:p>
            <a:r>
              <a:rPr lang="en-US" dirty="0" err="1" smtClean="0"/>
              <a:t>Facebook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C000"/>
                </a:solidFill>
                <a:hlinkClick r:id="rId2"/>
              </a:rPr>
              <a:t>https://www.facebook.com/stiliyan.iv.ivanov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/>
              <a:t>LinkedIn</a:t>
            </a:r>
            <a:r>
              <a:rPr lang="en-US" smtClean="0"/>
              <a:t>: </a:t>
            </a:r>
            <a:r>
              <a:rPr lang="en-US" smtClean="0">
                <a:hlinkClick r:id="rId3"/>
              </a:rPr>
              <a:t>https://www.linkedin.com/in/stiliyan-iv-ivanov</a:t>
            </a:r>
            <a:r>
              <a:rPr lang="en-US" smtClean="0">
                <a:hlinkClick r:id="rId3"/>
              </a:rPr>
              <a:t>/</a:t>
            </a:r>
            <a:endParaRPr lang="en-US" smtClean="0"/>
          </a:p>
          <a:p>
            <a:endParaRPr lang="en-US" dirty="0" smtClean="0"/>
          </a:p>
          <a:p>
            <a:r>
              <a:rPr lang="en-US" dirty="0" smtClean="0"/>
              <a:t>Copyright © Pragmatic LLC 2013 – 2019 </a:t>
            </a:r>
          </a:p>
        </p:txBody>
      </p:sp>
      <p:pic>
        <p:nvPicPr>
          <p:cNvPr id="7" name="Picture 6" descr="logo-slogan-33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0437" y="3505201"/>
            <a:ext cx="3384330" cy="118964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009487" y="5181600"/>
            <a:ext cx="5180926" cy="60960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89266" y="1695271"/>
            <a:ext cx="3813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FFC000"/>
                </a:solidFill>
                <a:latin typeface="+mj-lt"/>
              </a:rPr>
              <a:t>Overview</a:t>
            </a:r>
            <a:endParaRPr lang="bg-BG" sz="7200" dirty="0">
              <a:solidFill>
                <a:srgbClr val="FFC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934" y="1775192"/>
            <a:ext cx="11072958" cy="462560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JavaScript &amp; JQuery: Interactive Front-End Web Development </a:t>
            </a:r>
            <a:r>
              <a:rPr lang="en-US" dirty="0" smtClean="0"/>
              <a:t>, by Jon </a:t>
            </a:r>
            <a:r>
              <a:rPr lang="en-US" dirty="0" err="1" smtClean="0"/>
              <a:t>Duckett</a:t>
            </a:r>
            <a:endParaRPr lang="en-US" dirty="0" smtClean="0"/>
          </a:p>
          <a:p>
            <a:pPr lvl="0">
              <a:lnSpc>
                <a:spcPct val="90000"/>
              </a:lnSpc>
            </a:pPr>
            <a:r>
              <a:rPr lang="en-US" b="1" dirty="0" smtClean="0"/>
              <a:t>HTML and CSS - Design and Build Websites</a:t>
            </a:r>
            <a:r>
              <a:rPr lang="en-US" dirty="0" smtClean="0"/>
              <a:t>, by Jon </a:t>
            </a:r>
            <a:r>
              <a:rPr lang="en-US" dirty="0" err="1" smtClean="0"/>
              <a:t>Duckett</a:t>
            </a:r>
            <a:endParaRPr lang="en-US" dirty="0" smtClean="0"/>
          </a:p>
          <a:p>
            <a:r>
              <a:rPr lang="en-US" b="1" dirty="0" smtClean="0"/>
              <a:t>Eloquent JavaScript</a:t>
            </a:r>
          </a:p>
          <a:p>
            <a:pPr lvl="1"/>
            <a:r>
              <a:rPr lang="en-US" dirty="0" smtClean="0">
                <a:hlinkClick r:id="rId2"/>
              </a:rPr>
              <a:t>http://eloquentjavascript.net/</a:t>
            </a:r>
            <a:endParaRPr lang="en-US" dirty="0" smtClean="0"/>
          </a:p>
          <a:p>
            <a:r>
              <a:rPr lang="en-US" b="1" dirty="0" smtClean="0"/>
              <a:t>JavaScript: The Good Parts, </a:t>
            </a:r>
            <a:r>
              <a:rPr lang="en-US" dirty="0" smtClean="0"/>
              <a:t>by</a:t>
            </a:r>
            <a:r>
              <a:rPr lang="en-US" b="1" dirty="0" smtClean="0"/>
              <a:t> </a:t>
            </a:r>
            <a:r>
              <a:rPr lang="en-US" dirty="0" smtClean="0"/>
              <a:t>Douglas </a:t>
            </a:r>
            <a:r>
              <a:rPr lang="en-US" dirty="0" err="1" smtClean="0"/>
              <a:t>Crockford</a:t>
            </a:r>
            <a:endParaRPr lang="en-US" dirty="0" smtClean="0"/>
          </a:p>
          <a:p>
            <a:r>
              <a:rPr lang="en-US" b="1" dirty="0" smtClean="0"/>
              <a:t>Learning JavaScript Design Patterns</a:t>
            </a:r>
          </a:p>
          <a:p>
            <a:pPr lvl="1"/>
            <a:r>
              <a:rPr lang="en-US" dirty="0" smtClean="0">
                <a:hlinkClick r:id="rId3"/>
              </a:rPr>
              <a:t>http://addyosmani.com/resources/essentialjsdesignpatterns/book/</a:t>
            </a:r>
            <a:endParaRPr lang="en-US" dirty="0" smtClean="0"/>
          </a:p>
          <a:p>
            <a:endParaRPr lang="en-US" dirty="0" smtClean="0"/>
          </a:p>
          <a:p>
            <a:pPr lvl="0">
              <a:lnSpc>
                <a:spcPct val="90000"/>
              </a:lnSpc>
              <a:buNone/>
            </a:pPr>
            <a:endParaRPr lang="en-US" dirty="0" smtClean="0"/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Resources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Mozilla Developer Network: </a:t>
            </a:r>
          </a:p>
          <a:p>
            <a:pPr lvl="1"/>
            <a:r>
              <a:rPr lang="en-US" dirty="0" smtClean="0">
                <a:hlinkClick r:id="rId2"/>
              </a:rPr>
              <a:t>https://developer.mozilla.org/</a:t>
            </a:r>
            <a:endParaRPr lang="en-US" dirty="0" smtClean="0"/>
          </a:p>
          <a:p>
            <a:r>
              <a:rPr lang="en-US" dirty="0" smtClean="0"/>
              <a:t>Stack Overflow: </a:t>
            </a:r>
          </a:p>
          <a:p>
            <a:pPr lvl="1"/>
            <a:r>
              <a:rPr lang="en-US" dirty="0" smtClean="0">
                <a:hlinkClick r:id="rId3"/>
              </a:rPr>
              <a:t>http://stackoverflow.com/</a:t>
            </a:r>
            <a:endParaRPr lang="en-US" dirty="0" smtClean="0"/>
          </a:p>
          <a:p>
            <a:r>
              <a:rPr lang="en-US" dirty="0" smtClean="0"/>
              <a:t>W3Schools: </a:t>
            </a:r>
          </a:p>
          <a:p>
            <a:pPr lvl="1"/>
            <a:r>
              <a:rPr lang="en-US" dirty="0" smtClean="0">
                <a:hlinkClick r:id="rId4"/>
              </a:rPr>
              <a:t>http://www.w3schools.com/</a:t>
            </a:r>
            <a:endParaRPr lang="en-US" dirty="0" smtClean="0"/>
          </a:p>
          <a:p>
            <a:r>
              <a:rPr lang="en-US" cap="all" dirty="0" smtClean="0"/>
              <a:t>DIVE INTO HTML5: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http://diveintohtml5.info/index.html</a:t>
            </a:r>
            <a:endParaRPr lang="en-US" dirty="0" smtClean="0"/>
          </a:p>
          <a:p>
            <a:r>
              <a:rPr lang="en-US" dirty="0" smtClean="0"/>
              <a:t>HTML&amp;CSS design and build websites:</a:t>
            </a:r>
          </a:p>
          <a:p>
            <a:pPr lvl="1"/>
            <a:r>
              <a:rPr lang="en-US" dirty="0" smtClean="0">
                <a:hlinkClick r:id="rId6"/>
              </a:rPr>
              <a:t>http://www.htmlandcssbook.com/code-samples/</a:t>
            </a:r>
            <a:endParaRPr lang="en-US" dirty="0" smtClean="0"/>
          </a:p>
          <a:p>
            <a:r>
              <a:rPr lang="en-US" dirty="0" smtClean="0"/>
              <a:t>JavaScript &amp; </a:t>
            </a:r>
            <a:r>
              <a:rPr lang="en-US" dirty="0" err="1" smtClean="0"/>
              <a:t>JQuery</a:t>
            </a:r>
            <a:r>
              <a:rPr lang="en-US" dirty="0" smtClean="0"/>
              <a:t>: Interactive Front-End Web Development:</a:t>
            </a:r>
          </a:p>
          <a:p>
            <a:pPr lvl="1"/>
            <a:r>
              <a:rPr lang="en-US" dirty="0" smtClean="0">
                <a:hlinkClick r:id="rId7"/>
              </a:rPr>
              <a:t>http://javascriptbook.com/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Additional Materials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From </a:t>
            </a:r>
            <a:r>
              <a:rPr lang="en-US" dirty="0">
                <a:hlinkClick r:id="rId2"/>
              </a:rPr>
              <a:t>Zero to Hero</a:t>
            </a:r>
            <a:endParaRPr lang="bg-BG" dirty="0"/>
          </a:p>
          <a:p>
            <a:r>
              <a:rPr lang="bg-BG" dirty="0">
                <a:hlinkClick r:id="rId3"/>
              </a:rPr>
              <a:t>Книгите, които всеки програмист трябва да прочете</a:t>
            </a:r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8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will be taught</a:t>
            </a:r>
            <a:r>
              <a:rPr lang="bg-BG" dirty="0" smtClean="0"/>
              <a:t> </a:t>
            </a:r>
            <a:r>
              <a:rPr lang="en-US" dirty="0" smtClean="0"/>
              <a:t>in the course</a:t>
            </a:r>
          </a:p>
          <a:p>
            <a:r>
              <a:rPr lang="en-US" dirty="0" smtClean="0"/>
              <a:t>Why exactly this will be </a:t>
            </a:r>
            <a:r>
              <a:rPr lang="en-US" dirty="0"/>
              <a:t>taught</a:t>
            </a:r>
            <a:r>
              <a:rPr lang="bg-BG" dirty="0"/>
              <a:t> </a:t>
            </a:r>
            <a:endParaRPr lang="en-US" dirty="0" smtClean="0"/>
          </a:p>
          <a:p>
            <a:r>
              <a:rPr lang="en-US" dirty="0" smtClean="0"/>
              <a:t>Software that will be needed</a:t>
            </a:r>
          </a:p>
          <a:p>
            <a:r>
              <a:rPr lang="en-US" dirty="0"/>
              <a:t>L</a:t>
            </a:r>
            <a:r>
              <a:rPr lang="en-US" dirty="0" smtClean="0"/>
              <a:t>earning materials to use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2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7" name="Content Placeholder 6" descr="ask-question-1-ca45a12e5206bae44014e11cd3ced9f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04715" y="1524000"/>
            <a:ext cx="6948092" cy="52527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775191"/>
            <a:ext cx="10971372" cy="3177809"/>
          </a:xfrm>
        </p:spPr>
        <p:txBody>
          <a:bodyPr>
            <a:normAutofit/>
          </a:bodyPr>
          <a:lstStyle/>
          <a:p>
            <a:pPr marL="361950" indent="-361950"/>
            <a:r>
              <a:rPr lang="en-US" dirty="0" smtClean="0"/>
              <a:t>Why these technologies?</a:t>
            </a:r>
          </a:p>
          <a:p>
            <a:pPr marL="361950" indent="-361950"/>
            <a:r>
              <a:rPr lang="en-US" dirty="0" smtClean="0"/>
              <a:t>Track objectives &amp; curriculum</a:t>
            </a:r>
          </a:p>
          <a:p>
            <a:pPr marL="361950" indent="-361950"/>
            <a:r>
              <a:rPr lang="en-US" dirty="0" smtClean="0"/>
              <a:t>Learning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smtClean="0"/>
              <a:t>These Technologies?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HTML, CSS and JS – standard for web development and more…</a:t>
            </a:r>
          </a:p>
          <a:p>
            <a:pPr lvl="1"/>
            <a:r>
              <a:rPr lang="en-US" dirty="0" smtClean="0"/>
              <a:t>Web-based applications are extremely popular</a:t>
            </a:r>
          </a:p>
          <a:p>
            <a:pPr lvl="1"/>
            <a:r>
              <a:rPr lang="en-US" dirty="0" smtClean="0"/>
              <a:t>Run on almost any platform</a:t>
            </a:r>
          </a:p>
          <a:p>
            <a:r>
              <a:rPr lang="en-US" dirty="0" smtClean="0"/>
              <a:t>HTML and CSS – evolving standards</a:t>
            </a:r>
          </a:p>
          <a:p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High-level scripting language, fast to write, object-oriented, runs on client and server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Arial" pitchFamily="34" charset="0"/>
              </a:rPr>
              <a:t>Provide concepts, technologies and </a:t>
            </a:r>
            <a:br>
              <a:rPr lang="en-US" dirty="0" smtClean="0">
                <a:cs typeface="Arial" pitchFamily="34" charset="0"/>
              </a:rPr>
            </a:br>
            <a:r>
              <a:rPr lang="en-US" dirty="0" smtClean="0">
                <a:cs typeface="Arial" pitchFamily="34" charset="0"/>
              </a:rPr>
              <a:t>skills for web development</a:t>
            </a:r>
          </a:p>
          <a:p>
            <a:r>
              <a:rPr lang="en-US" dirty="0" smtClean="0">
                <a:cs typeface="Arial" pitchFamily="34" charset="0"/>
              </a:rPr>
              <a:t>Good practices for a developer</a:t>
            </a:r>
          </a:p>
          <a:p>
            <a:r>
              <a:rPr lang="en-US" dirty="0" smtClean="0">
                <a:cs typeface="Arial" pitchFamily="34" charset="0"/>
              </a:rPr>
              <a:t>HTML, CSS and JavaScript</a:t>
            </a:r>
          </a:p>
          <a:p>
            <a:r>
              <a:rPr lang="en-US" dirty="0" smtClean="0">
                <a:cs typeface="Arial" pitchFamily="34" charset="0"/>
              </a:rPr>
              <a:t>Teach the basics of creating user interface</a:t>
            </a:r>
          </a:p>
          <a:p>
            <a:r>
              <a:rPr lang="en-US" dirty="0" smtClean="0">
                <a:cs typeface="Arial" pitchFamily="34" charset="0"/>
              </a:rPr>
              <a:t>How to work in a team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</a:t>
            </a:r>
            <a:endParaRPr lang="en-US" dirty="0"/>
          </a:p>
        </p:txBody>
      </p:sp>
      <p:pic>
        <p:nvPicPr>
          <p:cNvPr id="4" name="Picture 2" descr="http://headrush.typepad.com/photos/uncategorized/book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97342" y="1905000"/>
            <a:ext cx="7195730" cy="3581400"/>
          </a:xfrm>
          <a:prstGeom prst="roundRect">
            <a:avLst>
              <a:gd name="adj" fmla="val 60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 to JavaScript development</a:t>
            </a:r>
          </a:p>
          <a:p>
            <a:r>
              <a:rPr lang="en-US" dirty="0" smtClean="0"/>
              <a:t>Data types and variables</a:t>
            </a:r>
          </a:p>
          <a:p>
            <a:r>
              <a:rPr lang="en-US" dirty="0" smtClean="0"/>
              <a:t>Operators and Expressions</a:t>
            </a:r>
          </a:p>
          <a:p>
            <a:r>
              <a:rPr lang="en-US" dirty="0" smtClean="0"/>
              <a:t>Conditional statements</a:t>
            </a:r>
          </a:p>
          <a:p>
            <a:r>
              <a:rPr lang="en-US" dirty="0" smtClean="0"/>
              <a:t>Loops and Arrays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Document Object Model</a:t>
            </a:r>
          </a:p>
          <a:p>
            <a:r>
              <a:rPr lang="en-US" dirty="0" smtClean="0"/>
              <a:t>DOM manipulation</a:t>
            </a:r>
          </a:p>
          <a:p>
            <a:r>
              <a:rPr lang="en-US" dirty="0" smtClean="0"/>
              <a:t>DOM operations</a:t>
            </a:r>
          </a:p>
          <a:p>
            <a:endParaRPr lang="en-US" dirty="0" smtClean="0"/>
          </a:p>
        </p:txBody>
      </p:sp>
      <p:pic>
        <p:nvPicPr>
          <p:cNvPr id="6" name="Picture 5" descr="JavaScript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4248" y="3200400"/>
            <a:ext cx="4876165" cy="36576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events</a:t>
            </a:r>
          </a:p>
          <a:p>
            <a:r>
              <a:rPr lang="en-US" dirty="0" smtClean="0"/>
              <a:t>Using Objects </a:t>
            </a:r>
          </a:p>
          <a:p>
            <a:r>
              <a:rPr lang="en-US" dirty="0" smtClean="0"/>
              <a:t>Advanced functions</a:t>
            </a:r>
          </a:p>
          <a:p>
            <a:r>
              <a:rPr lang="en-US" dirty="0" smtClean="0"/>
              <a:t>JavaScript OOP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Exceptions</a:t>
            </a:r>
          </a:p>
          <a:p>
            <a:r>
              <a:rPr lang="en-US" dirty="0" smtClean="0"/>
              <a:t>Good practices</a:t>
            </a:r>
          </a:p>
          <a:p>
            <a:r>
              <a:rPr lang="en-US" dirty="0" smtClean="0"/>
              <a:t>HTTP and AJAX</a:t>
            </a:r>
          </a:p>
          <a:p>
            <a:r>
              <a:rPr lang="en-US" dirty="0" smtClean="0"/>
              <a:t>JavaScript libraries – </a:t>
            </a:r>
            <a:r>
              <a:rPr lang="en-US" dirty="0" err="1" smtClean="0"/>
              <a:t>jQuery</a:t>
            </a:r>
            <a:r>
              <a:rPr lang="en-US" dirty="0" smtClean="0"/>
              <a:t>…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in the Course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Browsers – Chrome and Firefox</a:t>
            </a:r>
          </a:p>
          <a:p>
            <a:r>
              <a:rPr lang="en-US" dirty="0" smtClean="0"/>
              <a:t>Notepad++</a:t>
            </a:r>
          </a:p>
          <a:p>
            <a:r>
              <a:rPr lang="en-US" dirty="0" smtClean="0"/>
              <a:t>Brackets</a:t>
            </a:r>
          </a:p>
          <a:p>
            <a:r>
              <a:rPr lang="en-US" dirty="0" smtClean="0"/>
              <a:t>Your favorite IDE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2" descr="http://image.guardian.co.uk/sys-images/Arts/Arts_/Pictures/2007/02/06/books460.jpg"/>
          <p:cNvPicPr>
            <a:picLocks noChangeAspect="1" noChangeArrowheads="1"/>
          </p:cNvPicPr>
          <p:nvPr/>
        </p:nvPicPr>
        <p:blipFill>
          <a:blip r:embed="rId2" cstate="print">
            <a:lum bright="10000" contras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363" y="2590800"/>
            <a:ext cx="5841240" cy="3133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ustom 1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FFC000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1853</TotalTime>
  <Words>282</Words>
  <Application>Microsoft Office PowerPoint</Application>
  <PresentationFormat>Custom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Adobe Fangsong Std R</vt:lpstr>
      <vt:lpstr>Arial</vt:lpstr>
      <vt:lpstr>Calibri</vt:lpstr>
      <vt:lpstr>Corbel</vt:lpstr>
      <vt:lpstr>Wingdings</vt:lpstr>
      <vt:lpstr>Wingdings 2</vt:lpstr>
      <vt:lpstr>Wingdings 3</vt:lpstr>
      <vt:lpstr>Module</vt:lpstr>
      <vt:lpstr>Frontend JavaScript              </vt:lpstr>
      <vt:lpstr>Table of contents</vt:lpstr>
      <vt:lpstr>Why These Technologies?</vt:lpstr>
      <vt:lpstr>Course Objectives</vt:lpstr>
      <vt:lpstr>Curriculum</vt:lpstr>
      <vt:lpstr>JavaScript </vt:lpstr>
      <vt:lpstr>JavaScript...</vt:lpstr>
      <vt:lpstr>Software in the Course</vt:lpstr>
      <vt:lpstr>Learning Resources</vt:lpstr>
      <vt:lpstr>Recommended Books</vt:lpstr>
      <vt:lpstr>Internet Resources</vt:lpstr>
      <vt:lpstr>Additional Materials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Course</dc:title>
  <cp:lastModifiedBy>madWings</cp:lastModifiedBy>
  <cp:revision>266</cp:revision>
  <dcterms:created xsi:type="dcterms:W3CDTF">2006-08-16T00:00:00Z</dcterms:created>
  <dcterms:modified xsi:type="dcterms:W3CDTF">2019-03-25T21:56:52Z</dcterms:modified>
</cp:coreProperties>
</file>