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1"/>
  </p:notesMasterIdLst>
  <p:sldIdLst>
    <p:sldId id="256" r:id="rId2"/>
    <p:sldId id="257" r:id="rId3"/>
    <p:sldId id="276" r:id="rId4"/>
    <p:sldId id="262" r:id="rId5"/>
    <p:sldId id="258" r:id="rId6"/>
    <p:sldId id="261" r:id="rId7"/>
    <p:sldId id="263" r:id="rId8"/>
    <p:sldId id="264" r:id="rId9"/>
    <p:sldId id="301" r:id="rId10"/>
    <p:sldId id="277" r:id="rId11"/>
    <p:sldId id="265" r:id="rId12"/>
    <p:sldId id="266" r:id="rId13"/>
    <p:sldId id="278" r:id="rId14"/>
    <p:sldId id="270"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2" r:id="rId37"/>
    <p:sldId id="303" r:id="rId38"/>
    <p:sldId id="304" r:id="rId39"/>
    <p:sldId id="300" r:id="rId40"/>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023" autoAdjust="0"/>
  </p:normalViewPr>
  <p:slideViewPr>
    <p:cSldViewPr>
      <p:cViewPr varScale="1">
        <p:scale>
          <a:sx n="103" d="100"/>
          <a:sy n="103" d="100"/>
        </p:scale>
        <p:origin x="138" y="2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3/25/2019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extLst>
      <p:ext uri="{BB962C8B-B14F-4D97-AF65-F5344CB8AC3E}">
        <p14:creationId xmlns:p14="http://schemas.microsoft.com/office/powerpoint/2010/main" val="126625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0"/>
            <a:ext cx="121904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281" y="3355848"/>
            <a:ext cx="10768198"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281" y="1828800"/>
            <a:ext cx="10768198"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C0DC150-A4F5-4CC7-8AC9-D1C2FA702AF0}" type="datetime1">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28" y="155448"/>
            <a:ext cx="3366428"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238" y="1484808"/>
            <a:ext cx="8328778"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27" y="1728216"/>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27" y="1170432"/>
            <a:ext cx="3364554" cy="201168"/>
          </a:xfrm>
        </p:spPr>
        <p:txBody>
          <a:bodyPr/>
          <a:lstStyle/>
          <a:p>
            <a:fld id="{934ADB0E-D0F3-4FB6-89C7-2C66D4671BAD}" type="datetime1">
              <a:rPr lang="en-US" smtClean="0"/>
              <a:pPr/>
              <a:t>3/25/2019</a:t>
            </a:fld>
            <a:endParaRPr lang="en-US"/>
          </a:p>
        </p:txBody>
      </p:sp>
      <p:sp>
        <p:nvSpPr>
          <p:cNvPr id="11" name="Rectangle 10"/>
          <p:cNvSpPr/>
          <p:nvPr/>
        </p:nvSpPr>
        <p:spPr>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217" y="1170432"/>
            <a:ext cx="6924155"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7657" y="1170432"/>
            <a:ext cx="978358"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9B10CD-9FAF-4497-8F91-7F71E028F591}" type="datetime1">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7415" y="0"/>
            <a:ext cx="60952"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2431" y="0"/>
            <a:ext cx="3352365"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1223" y="274640"/>
            <a:ext cx="2539669"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2" y="304801"/>
            <a:ext cx="8025355"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FCBF7-AB56-4521-8847-27703856B509}" type="datetime1">
              <a:rPr lang="en-US" smtClean="0"/>
              <a:pPr/>
              <a:t>3/25/2019</a:t>
            </a:fld>
            <a:endParaRPr lang="en-US"/>
          </a:p>
        </p:txBody>
      </p:sp>
      <p:sp>
        <p:nvSpPr>
          <p:cNvPr id="5" name="Footer Placeholder 4"/>
          <p:cNvSpPr>
            <a:spLocks noGrp="1"/>
          </p:cNvSpPr>
          <p:nvPr>
            <p:ph type="ftr" sz="quarter" idx="11"/>
          </p:nvPr>
        </p:nvSpPr>
        <p:spPr>
          <a:xfrm>
            <a:off x="3520337" y="6377462"/>
            <a:ext cx="5114540"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23787A-A98E-4497-BCC9-19F3F2BA8927}" type="datetime1">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Placeholder 1"/>
          <p:cNvSpPr>
            <a:spLocks noGrp="1"/>
          </p:cNvSpPr>
          <p:nvPr>
            <p:ph type="title"/>
          </p:nvPr>
        </p:nvSpPr>
        <p:spPr>
          <a:xfrm>
            <a:off x="609522" y="152400"/>
            <a:ext cx="8025355"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9"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12190413"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155448"/>
            <a:ext cx="8381285" cy="1252728"/>
          </a:xfrm>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A9B24-88F1-42C2-BE47-E03455A4AEB7}" type="datetime1">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812694" y="2727029"/>
            <a:ext cx="10565025" cy="718145"/>
          </a:xfrm>
          <a:prstGeom prst="rect">
            <a:avLst/>
          </a:prstGeom>
        </p:spPr>
        <p:txBody>
          <a:bodyPr wrap="square" tIns="0" bIns="0" anchor="ctr" anchorCtr="0">
            <a:normAutofit/>
          </a:bodyPr>
          <a:lstStyle>
            <a:lvl1pPr algn="ctr">
              <a:lnSpc>
                <a:spcPts val="5600"/>
              </a:lnSpc>
              <a:defRPr sz="5400" cap="none" baseline="0">
                <a:solidFill>
                  <a:srgbClr val="FFC800"/>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812694" y="3698080"/>
            <a:ext cx="10565025" cy="569120"/>
          </a:xfrm>
          <a:prstGeom prst="rect">
            <a:avLst/>
          </a:prstGeom>
        </p:spPr>
        <p:txBody>
          <a:bodyPr lIns="0" tIns="0" rIns="0" bIns="0" anchor="ctr" anchorCtr="0">
            <a:noAutofit/>
          </a:bodyPr>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4000" b="1" kern="1200" baseline="0" dirty="0">
                <a:solidFill>
                  <a:srgbClr val="F8DB0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pic>
        <p:nvPicPr>
          <p:cNvPr id="4" name="Picture 3"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extLst>
      <p:ext uri="{BB962C8B-B14F-4D97-AF65-F5344CB8AC3E}">
        <p14:creationId xmlns:p14="http://schemas.microsoft.com/office/powerpoint/2010/main" val="1141375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04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614" y="118872"/>
            <a:ext cx="10682865"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423" y="1828800"/>
            <a:ext cx="1069505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96A084-BC07-4873-BC4D-AB7FA511E85A}" type="datetime1">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522" y="1773936"/>
            <a:ext cx="5384099"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773936"/>
            <a:ext cx="5384099"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0773F0-205E-4770-98D5-8F74F08D688C}" type="datetime1">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698990"/>
            <a:ext cx="5386216"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521" y="2449512"/>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2561" y="1698990"/>
            <a:ext cx="53883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2561" y="2449512"/>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751122-9FF2-4D36-A834-6856F24BDC8E}" type="datetime1">
              <a:rPr lang="en-US" smtClean="0"/>
              <a:pPr/>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BDEC92-5D45-41AB-93D1-79D46BE20C86}" type="datetime1">
              <a:rPr lang="en-US" smtClean="0"/>
              <a:pPr/>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20D80-3610-4AFB-9A0D-15884E2ECEA1}" type="datetime1">
              <a:rPr lang="en-US" smtClean="0"/>
              <a:pPr/>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55" y="152400"/>
            <a:ext cx="336455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314" y="1743133"/>
            <a:ext cx="7893160"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55" y="1730018"/>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BDB1B8-00EC-4CBC-891F-55C046F2B333}" type="datetime1">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2" y="2"/>
            <a:ext cx="12190412"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521" y="152400"/>
            <a:ext cx="10971372"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609521" y="1775192"/>
            <a:ext cx="10971372"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520" y="6476999"/>
            <a:ext cx="284443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D9148D6-78A3-493B-B41E-20A8A55231EC}" type="datetime1">
              <a:rPr lang="en-US" smtClean="0"/>
              <a:pPr/>
              <a:t>3/25/2019</a:t>
            </a:fld>
            <a:endParaRPr lang="en-US"/>
          </a:p>
        </p:txBody>
      </p:sp>
      <p:sp>
        <p:nvSpPr>
          <p:cNvPr id="5" name="Footer Placeholder 4"/>
          <p:cNvSpPr>
            <a:spLocks noGrp="1"/>
          </p:cNvSpPr>
          <p:nvPr>
            <p:ph type="ftr" sz="quarter" idx="3"/>
          </p:nvPr>
        </p:nvSpPr>
        <p:spPr>
          <a:xfrm>
            <a:off x="3520339" y="6476999"/>
            <a:ext cx="734266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7771" y="6476999"/>
            <a:ext cx="97835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698"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tiliyan-iv-ivanov/" TargetMode="External"/><Relationship Id="rId2" Type="http://schemas.openxmlformats.org/officeDocument/2006/relationships/hyperlink" Target="https://www.facebook.com/stiliyan.iv.ivanov"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ypermedia" TargetMode="External"/><Relationship Id="rId2" Type="http://schemas.openxmlformats.org/officeDocument/2006/relationships/hyperlink" Target="https://en.wikipedia.org/wiki/Application_protocol" TargetMode="External"/><Relationship Id="rId1" Type="http://schemas.openxmlformats.org/officeDocument/2006/relationships/slideLayout" Target="../slideLayouts/slideLayout2.xml"/><Relationship Id="rId5" Type="http://schemas.openxmlformats.org/officeDocument/2006/relationships/hyperlink" Target="https://en.wikipedia.org/wiki/World_Wide_Web" TargetMode="External"/><Relationship Id="rId4" Type="http://schemas.openxmlformats.org/officeDocument/2006/relationships/hyperlink" Target="https://en.wikipedia.org/wiki/Hypertext_Transfer_Protocol#cite_note-ietf2616-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news.netcraft.com/archives/2018/02/13/february-2018-web-server-survey.html"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online.husson.edu/software-development-cycl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logicboost.com/whyagil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latworldbusiness.wordpress.com/flat-education/previously/web-1-0-vs-web-2-0-vs-web-3-0-a-bird-eye-on-the-defini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gs.statcounter.com/browser-market-shar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12694" y="0"/>
            <a:ext cx="10768198" cy="1143000"/>
          </a:xfrm>
        </p:spPr>
        <p:txBody>
          <a:bodyPr>
            <a:normAutofit fontScale="90000"/>
          </a:bodyPr>
          <a:lstStyle/>
          <a:p>
            <a:pPr algn="ctr"/>
            <a:r>
              <a:rPr lang="en-US" sz="8000" dirty="0" smtClean="0">
                <a:ea typeface="Adobe Fangsong Std R" pitchFamily="18" charset="-128"/>
              </a:rPr>
              <a:t>Frontend JavaScript</a:t>
            </a:r>
            <a:br>
              <a:rPr lang="en-US" sz="8000" dirty="0" smtClean="0">
                <a:ea typeface="Adobe Fangsong Std R" pitchFamily="18" charset="-128"/>
              </a:rPr>
            </a:br>
            <a:r>
              <a:rPr lang="en-US" sz="8000" dirty="0" smtClean="0"/>
              <a:t/>
            </a:r>
            <a:br>
              <a:rPr lang="en-US" sz="8000" dirty="0" smtClean="0"/>
            </a:br>
            <a:r>
              <a:rPr lang="en-US" sz="8000" dirty="0" smtClean="0"/>
              <a:t> </a:t>
            </a:r>
            <a:br>
              <a:rPr lang="en-US" sz="8000" dirty="0" smtClean="0"/>
            </a:br>
            <a:r>
              <a:rPr lang="en-US" sz="8000" dirty="0" smtClean="0"/>
              <a:t/>
            </a:r>
            <a:br>
              <a:rPr lang="en-US" sz="8000" dirty="0" smtClean="0"/>
            </a:br>
            <a:r>
              <a:rPr lang="en-US" sz="8000" dirty="0" smtClean="0"/>
              <a:t/>
            </a:r>
            <a:br>
              <a:rPr lang="en-US" sz="80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endParaRPr lang="en-US" sz="3600" dirty="0"/>
          </a:p>
        </p:txBody>
      </p:sp>
      <p:sp>
        <p:nvSpPr>
          <p:cNvPr id="5" name="Subtitle 4"/>
          <p:cNvSpPr>
            <a:spLocks noGrp="1"/>
          </p:cNvSpPr>
          <p:nvPr>
            <p:ph type="subTitle" idx="1"/>
          </p:nvPr>
        </p:nvSpPr>
        <p:spPr>
          <a:xfrm>
            <a:off x="609521" y="5334000"/>
            <a:ext cx="11072958" cy="1371600"/>
          </a:xfrm>
        </p:spPr>
        <p:txBody>
          <a:bodyPr>
            <a:normAutofit fontScale="77500" lnSpcReduction="20000"/>
          </a:bodyPr>
          <a:lstStyle/>
          <a:p>
            <a:r>
              <a:rPr lang="en-US" dirty="0" smtClean="0"/>
              <a:t>Lector: </a:t>
            </a:r>
            <a:r>
              <a:rPr lang="en-US" dirty="0" err="1" smtClean="0"/>
              <a:t>Stiliyan</a:t>
            </a:r>
            <a:r>
              <a:rPr lang="en-US" dirty="0" smtClean="0"/>
              <a:t> </a:t>
            </a:r>
            <a:r>
              <a:rPr lang="en-US" dirty="0" err="1" smtClean="0"/>
              <a:t>Ivanov</a:t>
            </a:r>
            <a:endParaRPr lang="en-US" dirty="0" smtClean="0"/>
          </a:p>
          <a:p>
            <a:r>
              <a:rPr lang="en-US" dirty="0" smtClean="0"/>
              <a:t>Skype: </a:t>
            </a:r>
            <a:r>
              <a:rPr lang="en-US" dirty="0" err="1" smtClean="0"/>
              <a:t>stiliyan.iv.ivanov</a:t>
            </a:r>
            <a:endParaRPr lang="en-US" dirty="0" smtClean="0"/>
          </a:p>
          <a:p>
            <a:r>
              <a:rPr lang="en-US" dirty="0" smtClean="0"/>
              <a:t>E-mail: </a:t>
            </a:r>
            <a:r>
              <a:rPr lang="en-US" dirty="0" err="1" smtClean="0"/>
              <a:t>stiliyan.ivanov</a:t>
            </a:r>
            <a:r>
              <a:rPr lang="en-US" dirty="0" smtClean="0"/>
              <a:t> [at] pragmatic.bg</a:t>
            </a:r>
          </a:p>
          <a:p>
            <a:r>
              <a:rPr lang="en-US" dirty="0" err="1" smtClean="0"/>
              <a:t>Facebook</a:t>
            </a:r>
            <a:r>
              <a:rPr lang="en-US" dirty="0" smtClean="0"/>
              <a:t>: </a:t>
            </a:r>
            <a:r>
              <a:rPr lang="en-US" dirty="0" smtClean="0">
                <a:hlinkClick r:id="rId2"/>
              </a:rPr>
              <a:t>https://www.facebook.com/stiliyan.iv.ivanov</a:t>
            </a:r>
            <a:endParaRPr lang="en-US" dirty="0" smtClean="0"/>
          </a:p>
          <a:p>
            <a:r>
              <a:rPr lang="en-US" dirty="0" smtClean="0"/>
              <a:t>LinkedIn</a:t>
            </a:r>
            <a:r>
              <a:rPr lang="en-US" smtClean="0"/>
              <a:t>: </a:t>
            </a:r>
            <a:r>
              <a:rPr lang="en-US" smtClean="0">
                <a:hlinkClick r:id="rId3"/>
              </a:rPr>
              <a:t>https://www.linkedin.com/in/stiliyan-iv-ivanov/</a:t>
            </a:r>
            <a:endParaRPr lang="en-US" smtClean="0"/>
          </a:p>
          <a:p>
            <a:endParaRPr lang="en-US" dirty="0" smtClean="0"/>
          </a:p>
          <a:p>
            <a:r>
              <a:rPr lang="en-US" dirty="0" smtClean="0"/>
              <a:t>Copyright © Pragmatic LLC 2013 – 2019</a:t>
            </a:r>
          </a:p>
        </p:txBody>
      </p:sp>
      <p:pic>
        <p:nvPicPr>
          <p:cNvPr id="7" name="Picture 6" descr="logo-slogan-330.png"/>
          <p:cNvPicPr>
            <a:picLocks noChangeAspect="1"/>
          </p:cNvPicPr>
          <p:nvPr/>
        </p:nvPicPr>
        <p:blipFill>
          <a:blip r:embed="rId4" cstate="print"/>
          <a:stretch>
            <a:fillRect/>
          </a:stretch>
        </p:blipFill>
        <p:spPr>
          <a:xfrm>
            <a:off x="4280437" y="3505201"/>
            <a:ext cx="3384330" cy="1189643"/>
          </a:xfrm>
          <a:prstGeom prst="rect">
            <a:avLst/>
          </a:prstGeom>
        </p:spPr>
      </p:pic>
      <p:sp>
        <p:nvSpPr>
          <p:cNvPr id="8" name="Title 1"/>
          <p:cNvSpPr txBox="1">
            <a:spLocks/>
          </p:cNvSpPr>
          <p:nvPr/>
        </p:nvSpPr>
        <p:spPr>
          <a:xfrm>
            <a:off x="7009487" y="5181600"/>
            <a:ext cx="5180926" cy="6096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6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
        <p:nvSpPr>
          <p:cNvPr id="10" name="TextBox 9"/>
          <p:cNvSpPr txBox="1"/>
          <p:nvPr/>
        </p:nvSpPr>
        <p:spPr>
          <a:xfrm>
            <a:off x="2217827" y="1695271"/>
            <a:ext cx="7556749" cy="1200329"/>
          </a:xfrm>
          <a:prstGeom prst="rect">
            <a:avLst/>
          </a:prstGeom>
          <a:noFill/>
        </p:spPr>
        <p:txBody>
          <a:bodyPr wrap="none" rtlCol="0">
            <a:spAutoFit/>
          </a:bodyPr>
          <a:lstStyle/>
          <a:p>
            <a:pPr algn="ctr"/>
            <a:r>
              <a:rPr lang="en-US" sz="7200" dirty="0" smtClean="0">
                <a:solidFill>
                  <a:srgbClr val="FFC000"/>
                </a:solidFill>
                <a:latin typeface="+mj-lt"/>
              </a:rPr>
              <a:t>Web Fundamentals</a:t>
            </a:r>
            <a:endParaRPr lang="bg-BG" sz="7200" dirty="0">
              <a:solidFill>
                <a:srgbClr val="FFC00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Web Browser?</a:t>
            </a:r>
            <a:endParaRPr lang="bg-BG" dirty="0"/>
          </a:p>
        </p:txBody>
      </p:sp>
      <p:sp>
        <p:nvSpPr>
          <p:cNvPr id="6" name="Content Placeholder 2"/>
          <p:cNvSpPr>
            <a:spLocks noGrp="1"/>
          </p:cNvSpPr>
          <p:nvPr>
            <p:ph idx="1"/>
          </p:nvPr>
        </p:nvSpPr>
        <p:spPr/>
        <p:txBody>
          <a:bodyPr>
            <a:normAutofit fontScale="77500" lnSpcReduction="20000"/>
          </a:bodyPr>
          <a:lstStyle/>
          <a:p>
            <a:r>
              <a:rPr lang="en-US" dirty="0" smtClean="0"/>
              <a:t>A web browser (commonly referred to as a browser) is a software application for retrieving, presenting and traversing information resources on the World Wide Web. An information resource is identified by a Uniform Resource Identifier (URI/URL) and may be a web page, image, video or other piece of content. Hyperlinks present in resources enable users easily to navigate their browsers to related resources.</a:t>
            </a:r>
          </a:p>
          <a:p>
            <a:r>
              <a:rPr lang="en-US" dirty="0" smtClean="0"/>
              <a:t>Although browsers are primarily intended to use the World Wide Web, they can also be used to access information provided by web servers in private networks or files in file systems.</a:t>
            </a:r>
          </a:p>
          <a:p>
            <a:endParaRPr lang="en-US" dirty="0" smtClean="0"/>
          </a:p>
          <a:p>
            <a:r>
              <a:rPr lang="en-US" dirty="0" smtClean="0"/>
              <a:t>Web browsers are built of User Interface, Layout Engine, Rendering Engine, JavaScript engine, UI backend, Networking component and Data persistence component. These components achieve different functionalities of a web browser and together provide all capabilities of a web browser.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a:t>
            </a:r>
            <a:r>
              <a:rPr lang="en-US" dirty="0"/>
              <a:t>W</a:t>
            </a:r>
            <a:r>
              <a:rPr lang="en-US" dirty="0" smtClean="0"/>
              <a:t>eb Browsers</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7" name="Content Placeholder 2"/>
          <p:cNvSpPr txBox="1">
            <a:spLocks/>
          </p:cNvSpPr>
          <p:nvPr/>
        </p:nvSpPr>
        <p:spPr>
          <a:xfrm>
            <a:off x="609521" y="1775604"/>
            <a:ext cx="10971372" cy="4626680"/>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rPr>
              <a:t>Google Chrome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rPr>
              <a:t>Mozilla Firefox</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rPr>
              <a:t>Apple </a:t>
            </a:r>
            <a:r>
              <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rPr>
              <a:t>Safari</a:t>
            </a:r>
            <a:endParaRPr kumimoji="0" lang="bg-BG" sz="3200" b="0" i="0" u="none" strike="noStrike" kern="1200" cap="none" spc="0" normalizeH="0" baseline="0" noProof="0" dirty="0" smtClean="0">
              <a:ln>
                <a:noFill/>
              </a:ln>
              <a:solidFill>
                <a:schemeClr val="tx1"/>
              </a:solidFill>
              <a:effectLst/>
              <a:uLnTx/>
              <a:uFillTx/>
              <a:latin typeface="+mn-lt"/>
              <a:ea typeface="+mn-ea"/>
              <a:cs typeface="Arial"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rPr>
              <a:t>Opera</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3200" dirty="0" smtClean="0">
                <a:cs typeface="Arial" pitchFamily="34" charset="0"/>
              </a:rPr>
              <a:t>Edge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rPr>
              <a:t>Internet Explorer</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rPr>
              <a:t>Android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3200" noProof="0" dirty="0" smtClean="0">
                <a:cs typeface="Arial" pitchFamily="34" charset="0"/>
              </a:rPr>
              <a:t>UC </a:t>
            </a:r>
            <a:r>
              <a:rPr lang="en-US" sz="3200" noProof="0" dirty="0" smtClean="0">
                <a:cs typeface="Arial" pitchFamily="34" charset="0"/>
              </a:rPr>
              <a:t>Browser</a:t>
            </a:r>
            <a:endPar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3200" dirty="0" smtClean="0">
                <a:cs typeface="Arial" pitchFamily="34" charset="0"/>
              </a:rPr>
              <a:t>Samsung Internet</a:t>
            </a:r>
            <a:endParaRPr kumimoji="0" lang="en-US" sz="3200" b="0" i="0" u="none" strike="noStrike" kern="1200" cap="none" spc="0" normalizeH="0" baseline="0" noProof="0" dirty="0" smtClean="0">
              <a:ln>
                <a:noFill/>
              </a:ln>
              <a:solidFill>
                <a:schemeClr val="tx1"/>
              </a:solidFill>
              <a:effectLst/>
              <a:uLnTx/>
              <a:uFillTx/>
              <a:latin typeface="+mn-lt"/>
              <a:ea typeface="+mn-ea"/>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Agent </a:t>
            </a:r>
            <a:r>
              <a:rPr lang="en-US" dirty="0"/>
              <a:t>S</a:t>
            </a:r>
            <a:r>
              <a:rPr lang="en-US" dirty="0" smtClean="0"/>
              <a:t>tring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Content Placeholder 2"/>
          <p:cNvSpPr>
            <a:spLocks noGrp="1"/>
          </p:cNvSpPr>
          <p:nvPr>
            <p:ph idx="1"/>
          </p:nvPr>
        </p:nvSpPr>
        <p:spPr>
          <a:xfrm>
            <a:off x="609521" y="1775604"/>
            <a:ext cx="10971372" cy="4626680"/>
          </a:xfrm>
        </p:spPr>
        <p:txBody>
          <a:bodyPr>
            <a:normAutofit fontScale="70000" lnSpcReduction="20000"/>
          </a:bodyPr>
          <a:lstStyle/>
          <a:p>
            <a:pPr>
              <a:lnSpc>
                <a:spcPts val="4483"/>
              </a:lnSpc>
            </a:pPr>
            <a:r>
              <a:rPr lang="en-US" sz="3800" dirty="0" smtClean="0"/>
              <a:t>Identify web browsers and their version</a:t>
            </a:r>
          </a:p>
          <a:p>
            <a:pPr>
              <a:lnSpc>
                <a:spcPts val="4483"/>
              </a:lnSpc>
            </a:pPr>
            <a:r>
              <a:rPr lang="en-US" sz="3800" dirty="0" smtClean="0"/>
              <a:t>Can have some additional information like layout engine, user's OS, etc.</a:t>
            </a:r>
          </a:p>
          <a:p>
            <a:pPr>
              <a:lnSpc>
                <a:spcPts val="4483"/>
              </a:lnSpc>
            </a:pPr>
            <a:r>
              <a:rPr lang="en-US" sz="3800" dirty="0" smtClean="0"/>
              <a:t>Example:</a:t>
            </a:r>
            <a:r>
              <a:rPr lang="en-US" dirty="0" smtClean="0"/>
              <a:t/>
            </a:r>
            <a:br>
              <a:rPr lang="en-US" dirty="0" smtClean="0"/>
            </a:br>
            <a:endParaRPr lang="en-US" dirty="0" smtClean="0"/>
          </a:p>
          <a:p>
            <a:pPr>
              <a:buNone/>
            </a:pPr>
            <a:endParaRPr lang="en-US" dirty="0" smtClean="0"/>
          </a:p>
          <a:p>
            <a:pPr marL="596218" lvl="1" indent="-434742">
              <a:spcBef>
                <a:spcPts val="0"/>
              </a:spcBef>
              <a:buClr>
                <a:schemeClr val="accent1"/>
              </a:buClr>
              <a:buSzPct val="80000"/>
            </a:pPr>
            <a:endParaRPr lang="en-US" dirty="0" smtClean="0"/>
          </a:p>
          <a:p>
            <a:pPr marL="596218" lvl="1" indent="-434742">
              <a:spcBef>
                <a:spcPts val="0"/>
              </a:spcBef>
              <a:buClr>
                <a:schemeClr val="accent1"/>
              </a:buClr>
              <a:buSzPct val="80000"/>
            </a:pPr>
            <a:endParaRPr lang="en-US" dirty="0" smtClean="0"/>
          </a:p>
          <a:p>
            <a:pPr marL="596218" lvl="1" indent="-434742">
              <a:spcBef>
                <a:spcPts val="0"/>
              </a:spcBef>
              <a:buClr>
                <a:schemeClr val="accent1"/>
              </a:buClr>
              <a:buSzPct val="80000"/>
            </a:pPr>
            <a:r>
              <a:rPr lang="en-US" dirty="0" smtClean="0"/>
              <a:t>Web browser: Chrome </a:t>
            </a:r>
            <a:r>
              <a:rPr lang="en-US" dirty="0"/>
              <a:t>63.0.3239.132</a:t>
            </a:r>
            <a:endParaRPr lang="en-US" dirty="0" smtClean="0"/>
          </a:p>
          <a:p>
            <a:pPr marL="596218" lvl="1" indent="-434742">
              <a:spcBef>
                <a:spcPts val="0"/>
              </a:spcBef>
              <a:buClr>
                <a:schemeClr val="accent1"/>
              </a:buClr>
              <a:buSzPct val="80000"/>
            </a:pPr>
            <a:r>
              <a:rPr lang="en-US" dirty="0" smtClean="0"/>
              <a:t>Rendering (layout) engine: Blink(</a:t>
            </a:r>
            <a:r>
              <a:rPr lang="en-US" dirty="0" err="1" smtClean="0"/>
              <a:t>WebKit</a:t>
            </a:r>
            <a:r>
              <a:rPr lang="en-US" dirty="0" smtClean="0"/>
              <a:t> Fork)</a:t>
            </a:r>
          </a:p>
          <a:p>
            <a:pPr marL="596218" lvl="1" indent="-434742">
              <a:spcBef>
                <a:spcPts val="0"/>
              </a:spcBef>
              <a:buClr>
                <a:schemeClr val="accent1"/>
              </a:buClr>
              <a:buSzPct val="80000"/>
            </a:pPr>
            <a:r>
              <a:rPr lang="en-US" dirty="0" smtClean="0"/>
              <a:t>Operating system: 64-bit Windows 10</a:t>
            </a:r>
          </a:p>
          <a:p>
            <a:pPr marL="596218" lvl="1" indent="-434742">
              <a:spcBef>
                <a:spcPts val="0"/>
              </a:spcBef>
              <a:buClr>
                <a:schemeClr val="accent1"/>
              </a:buClr>
              <a:buSzPct val="80000"/>
            </a:pPr>
            <a:r>
              <a:rPr lang="en-US" smtClean="0"/>
              <a:t>Windows </a:t>
            </a:r>
            <a:r>
              <a:rPr lang="en-US" dirty="0" smtClean="0"/>
              <a:t>NT 6.3 = Windows 10</a:t>
            </a:r>
          </a:p>
        </p:txBody>
      </p:sp>
      <p:sp>
        <p:nvSpPr>
          <p:cNvPr id="8" name="Text Placeholder 6"/>
          <p:cNvSpPr txBox="1">
            <a:spLocks/>
          </p:cNvSpPr>
          <p:nvPr/>
        </p:nvSpPr>
        <p:spPr>
          <a:xfrm>
            <a:off x="1142207" y="3657600"/>
            <a:ext cx="10515599" cy="987199"/>
          </a:xfrm>
          <a:prstGeom prst="rect">
            <a:avLst/>
          </a:prstGeom>
          <a:ln/>
        </p:spPr>
        <p:style>
          <a:lnRef idx="1">
            <a:schemeClr val="dk1"/>
          </a:lnRef>
          <a:fillRef idx="2">
            <a:schemeClr val="dk1"/>
          </a:fillRef>
          <a:effectRef idx="1">
            <a:schemeClr val="dk1"/>
          </a:effectRef>
          <a:fontRef idx="minor">
            <a:schemeClr val="dk1"/>
          </a:fontRef>
        </p:style>
        <p:txBody>
          <a:bodyPr wrap="square" lIns="124212" tIns="62106" rIns="124212" bIns="62106">
            <a:spAutoFit/>
          </a:bodyPr>
          <a:lstStyle/>
          <a:p>
            <a:pPr lvl="0" fontAlgn="base">
              <a:spcAft>
                <a:spcPct val="0"/>
              </a:spcAft>
              <a:buClr>
                <a:srgbClr val="46A6BD">
                  <a:lumMod val="40000"/>
                  <a:lumOff val="60000"/>
                </a:srgbClr>
              </a:buClr>
              <a:buSzPct val="70000"/>
            </a:pPr>
            <a:r>
              <a:rPr lang="en-US" sz="2800" dirty="0"/>
              <a:t>Mozilla/5.0 (Windows NT 6.3; Win64; x64) </a:t>
            </a:r>
            <a:r>
              <a:rPr lang="en-US" sz="2800" dirty="0" err="1"/>
              <a:t>AppleWebKit</a:t>
            </a:r>
            <a:r>
              <a:rPr lang="en-US" sz="2800" dirty="0"/>
              <a:t>/537.36 (KHTML, like Gecko) Chrome/63.0.3239.132 Safari/537.36</a:t>
            </a:r>
            <a:endParaRPr lang="en-US" sz="2700" b="1" dirty="0" smtClean="0">
              <a:solidFill>
                <a:schemeClr val="accent6"/>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Engine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Content Placeholder 2"/>
          <p:cNvSpPr>
            <a:spLocks noGrp="1"/>
          </p:cNvSpPr>
          <p:nvPr>
            <p:ph idx="1"/>
          </p:nvPr>
        </p:nvSpPr>
        <p:spPr>
          <a:xfrm>
            <a:off x="609521" y="1775604"/>
            <a:ext cx="10971372" cy="4626680"/>
          </a:xfrm>
        </p:spPr>
        <p:txBody>
          <a:bodyPr>
            <a:normAutofit/>
          </a:bodyPr>
          <a:lstStyle/>
          <a:p>
            <a:pPr>
              <a:lnSpc>
                <a:spcPct val="100000"/>
              </a:lnSpc>
            </a:pPr>
            <a:r>
              <a:rPr lang="en-US" dirty="0" smtClean="0"/>
              <a:t>Software component that displays the formatted content on the screen combining:</a:t>
            </a:r>
          </a:p>
          <a:p>
            <a:pPr lvl="1">
              <a:lnSpc>
                <a:spcPct val="100000"/>
              </a:lnSpc>
            </a:pPr>
            <a:r>
              <a:rPr lang="en-US" dirty="0" smtClean="0"/>
              <a:t>Marked up content (such as HTML, XML, image files, etc.)</a:t>
            </a:r>
          </a:p>
          <a:p>
            <a:pPr lvl="1">
              <a:lnSpc>
                <a:spcPct val="100000"/>
              </a:lnSpc>
            </a:pPr>
            <a:r>
              <a:rPr lang="en-US" dirty="0" smtClean="0"/>
              <a:t>Formatting information (such as CSS, XSL, etc.)</a:t>
            </a:r>
          </a:p>
          <a:p>
            <a:pPr>
              <a:lnSpc>
                <a:spcPct val="100000"/>
              </a:lnSpc>
            </a:pPr>
            <a:r>
              <a:rPr lang="en-US" dirty="0" smtClean="0"/>
              <a:t>It "paints" on the content area of a window, which is displayed on a monitor or a printer</a:t>
            </a:r>
          </a:p>
          <a:p>
            <a:pPr>
              <a:lnSpc>
                <a:spcPct val="100000"/>
              </a:lnSpc>
            </a:pPr>
            <a:r>
              <a:rPr lang="en-US" dirty="0" smtClean="0"/>
              <a:t>Typically embedded in web browsers, e-mail clients, on-line help systems or other applications that require the displaying (and editing) of web content</a:t>
            </a:r>
            <a:endParaRPr lang="bg-BG" dirty="0" smtClean="0"/>
          </a:p>
          <a:p>
            <a:endParaRPr lang="bg-B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Engines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8" name="Content Placeholder 2"/>
          <p:cNvSpPr>
            <a:spLocks noGrp="1"/>
          </p:cNvSpPr>
          <p:nvPr>
            <p:ph idx="1"/>
          </p:nvPr>
        </p:nvSpPr>
        <p:spPr>
          <a:xfrm>
            <a:off x="609521" y="1775604"/>
            <a:ext cx="10971372" cy="4626680"/>
          </a:xfrm>
        </p:spPr>
        <p:txBody>
          <a:bodyPr>
            <a:normAutofit fontScale="77500" lnSpcReduction="20000"/>
          </a:bodyPr>
          <a:lstStyle/>
          <a:p>
            <a:pPr marL="596218" lvl="1" indent="-434742">
              <a:spcBef>
                <a:spcPts val="0"/>
              </a:spcBef>
              <a:buClr>
                <a:schemeClr val="accent1"/>
              </a:buClr>
              <a:buSzPct val="80000"/>
              <a:buFont typeface="Wingdings 2"/>
              <a:buChar char=""/>
            </a:pPr>
            <a:r>
              <a:rPr lang="en-US" dirty="0" smtClean="0"/>
              <a:t>Google</a:t>
            </a:r>
          </a:p>
          <a:p>
            <a:pPr lvl="1"/>
            <a:r>
              <a:rPr lang="en-US" dirty="0" err="1"/>
              <a:t>WebKit's</a:t>
            </a:r>
            <a:r>
              <a:rPr lang="en-US" dirty="0"/>
              <a:t> </a:t>
            </a:r>
            <a:r>
              <a:rPr lang="en-US" dirty="0" err="1"/>
              <a:t>WebCore</a:t>
            </a:r>
            <a:r>
              <a:rPr lang="en-US" dirty="0"/>
              <a:t> </a:t>
            </a:r>
            <a:r>
              <a:rPr lang="en-US" dirty="0" smtClean="0"/>
              <a:t>till Google Chrome v.28</a:t>
            </a:r>
          </a:p>
          <a:p>
            <a:pPr lvl="1"/>
            <a:r>
              <a:rPr lang="en-US" dirty="0" smtClean="0"/>
              <a:t>Blink(forked from </a:t>
            </a:r>
            <a:r>
              <a:rPr lang="en-US" dirty="0" err="1" smtClean="0"/>
              <a:t>WebKit’s</a:t>
            </a:r>
            <a:r>
              <a:rPr lang="en-US" dirty="0" smtClean="0"/>
              <a:t> </a:t>
            </a:r>
            <a:r>
              <a:rPr lang="en-US" dirty="0" err="1" smtClean="0"/>
              <a:t>WebCore</a:t>
            </a:r>
            <a:r>
              <a:rPr lang="en-US" dirty="0" smtClean="0"/>
              <a:t> components), since Google Chrome v.28</a:t>
            </a:r>
          </a:p>
          <a:p>
            <a:r>
              <a:rPr lang="en-US" dirty="0" smtClean="0"/>
              <a:t>Mozilla</a:t>
            </a:r>
          </a:p>
          <a:p>
            <a:pPr lvl="1"/>
            <a:r>
              <a:rPr lang="en-US" dirty="0" smtClean="0"/>
              <a:t>Gecko, used in Firefox browsers</a:t>
            </a:r>
          </a:p>
          <a:p>
            <a:r>
              <a:rPr lang="en-US" dirty="0" smtClean="0"/>
              <a:t>Opera</a:t>
            </a:r>
          </a:p>
          <a:p>
            <a:pPr lvl="1"/>
            <a:r>
              <a:rPr lang="en-US" dirty="0" smtClean="0"/>
              <a:t>Presto, used in Opera browsers till v.15</a:t>
            </a:r>
          </a:p>
          <a:p>
            <a:pPr lvl="1"/>
            <a:r>
              <a:rPr lang="en-US" dirty="0" smtClean="0"/>
              <a:t>Blink, used in Opera browsers since v.15</a:t>
            </a:r>
          </a:p>
          <a:p>
            <a:r>
              <a:rPr lang="en-US" dirty="0" smtClean="0"/>
              <a:t>Apple</a:t>
            </a:r>
          </a:p>
          <a:p>
            <a:pPr lvl="1"/>
            <a:r>
              <a:rPr lang="en-US" dirty="0" err="1" smtClean="0"/>
              <a:t>WebKit's</a:t>
            </a:r>
            <a:r>
              <a:rPr lang="en-US" dirty="0" smtClean="0"/>
              <a:t> </a:t>
            </a:r>
            <a:r>
              <a:rPr lang="en-US" dirty="0" err="1" smtClean="0"/>
              <a:t>WebCore</a:t>
            </a:r>
            <a:r>
              <a:rPr lang="en-US" dirty="0" smtClean="0"/>
              <a:t> components used in Safari</a:t>
            </a:r>
          </a:p>
          <a:p>
            <a:r>
              <a:rPr lang="en-US" dirty="0" smtClean="0"/>
              <a:t>Microsoft</a:t>
            </a:r>
          </a:p>
          <a:p>
            <a:pPr lvl="1"/>
            <a:r>
              <a:rPr lang="en-US" dirty="0" smtClean="0"/>
              <a:t>Trident, used in Internet Explorer</a:t>
            </a:r>
          </a:p>
          <a:p>
            <a:pPr lvl="1"/>
            <a:r>
              <a:rPr lang="en-US" dirty="0" smtClean="0"/>
              <a:t>Tasman, used in Internet Explorer for Mac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2"/>
          <p:cNvSpPr>
            <a:spLocks noGrp="1"/>
          </p:cNvSpPr>
          <p:nvPr>
            <p:ph idx="1"/>
          </p:nvPr>
        </p:nvSpPr>
        <p:spPr>
          <a:xfrm>
            <a:off x="609521" y="1775604"/>
            <a:ext cx="10971372" cy="4626680"/>
          </a:xfrm>
        </p:spPr>
        <p:txBody>
          <a:bodyPr/>
          <a:lstStyle/>
          <a:p>
            <a:r>
              <a:rPr lang="en-US" dirty="0" smtClean="0"/>
              <a:t>A </a:t>
            </a:r>
            <a:r>
              <a:rPr lang="en-US" b="1" dirty="0" smtClean="0"/>
              <a:t>JavaScript engine</a:t>
            </a:r>
            <a:r>
              <a:rPr lang="en-US" dirty="0" smtClean="0"/>
              <a:t> is process virtual machine which interprets and executes JavaScript (also known as ECMAScript). Although there are several uses for a JavaScript engine, it is most commonly used in web browsers.</a:t>
            </a:r>
            <a:endParaRPr lang="bg-B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Engines</a:t>
            </a:r>
            <a:endParaRPr lang="bg-BG" dirty="0"/>
          </a:p>
        </p:txBody>
      </p:sp>
      <p:sp>
        <p:nvSpPr>
          <p:cNvPr id="7" name="Content Placeholder 2"/>
          <p:cNvSpPr>
            <a:spLocks noGrp="1"/>
          </p:cNvSpPr>
          <p:nvPr>
            <p:ph idx="1"/>
          </p:nvPr>
        </p:nvSpPr>
        <p:spPr/>
        <p:txBody>
          <a:bodyPr>
            <a:noAutofit/>
          </a:bodyPr>
          <a:lstStyle/>
          <a:p>
            <a:r>
              <a:rPr lang="en-US" sz="2000" dirty="0" smtClean="0"/>
              <a:t>Mozilla</a:t>
            </a:r>
          </a:p>
          <a:p>
            <a:pPr lvl="1"/>
            <a:r>
              <a:rPr lang="en-US" sz="1600" dirty="0" smtClean="0"/>
              <a:t>Rhino, managed by the Mozilla Foundation, open source, developed entirely in Java</a:t>
            </a:r>
          </a:p>
          <a:p>
            <a:pPr lvl="1"/>
            <a:r>
              <a:rPr lang="en-US" sz="1600" dirty="0" err="1" smtClean="0"/>
              <a:t>SpiderMonkey</a:t>
            </a:r>
            <a:r>
              <a:rPr lang="en-US" sz="1600" dirty="0" smtClean="0"/>
              <a:t> (code name), the first ever JavaScript engine, written by Brendan </a:t>
            </a:r>
            <a:r>
              <a:rPr lang="en-US" sz="1600" dirty="0" err="1" smtClean="0"/>
              <a:t>Eich</a:t>
            </a:r>
            <a:r>
              <a:rPr lang="en-US" sz="1600" dirty="0" smtClean="0"/>
              <a:t> at Netscape Communications</a:t>
            </a:r>
          </a:p>
          <a:p>
            <a:pPr lvl="1"/>
            <a:r>
              <a:rPr lang="en-US" sz="1600" dirty="0" err="1" smtClean="0"/>
              <a:t>TraceMonkey</a:t>
            </a:r>
            <a:r>
              <a:rPr lang="en-US" sz="1600" dirty="0" smtClean="0"/>
              <a:t>, a tracing JIT compiler introduced with Firefox 3.5</a:t>
            </a:r>
          </a:p>
          <a:p>
            <a:pPr lvl="1"/>
            <a:r>
              <a:rPr lang="en-US" sz="1600" dirty="0" err="1" smtClean="0"/>
              <a:t>JägerMonkey</a:t>
            </a:r>
            <a:r>
              <a:rPr lang="en-US" sz="1600" dirty="0" smtClean="0"/>
              <a:t>, the engine introduced with Firefox 4</a:t>
            </a:r>
          </a:p>
          <a:p>
            <a:pPr lvl="1"/>
            <a:r>
              <a:rPr lang="en-US" sz="1600" dirty="0" err="1" smtClean="0"/>
              <a:t>IonMonkey</a:t>
            </a:r>
            <a:r>
              <a:rPr lang="en-US" sz="1600" dirty="0" smtClean="0"/>
              <a:t>, further JIT compiler optimizations for </a:t>
            </a:r>
            <a:r>
              <a:rPr lang="en-US" sz="1600" dirty="0" err="1" smtClean="0"/>
              <a:t>SpiderMonkey</a:t>
            </a:r>
            <a:r>
              <a:rPr lang="en-US" sz="1600" dirty="0" smtClean="0"/>
              <a:t>, introduced with Firefox 18</a:t>
            </a:r>
          </a:p>
          <a:p>
            <a:pPr lvl="1"/>
            <a:r>
              <a:rPr lang="en-US" sz="1600" dirty="0" err="1" smtClean="0"/>
              <a:t>OdinMonkey</a:t>
            </a:r>
            <a:r>
              <a:rPr lang="en-US" sz="1600" dirty="0" smtClean="0"/>
              <a:t>, the engine based on asm.js, introduced with Firefox 22</a:t>
            </a:r>
          </a:p>
          <a:p>
            <a:r>
              <a:rPr lang="en-US" sz="2000" dirty="0" smtClean="0"/>
              <a:t>Google</a:t>
            </a:r>
          </a:p>
          <a:p>
            <a:pPr lvl="1"/>
            <a:r>
              <a:rPr lang="en-US" sz="1600" dirty="0" smtClean="0"/>
              <a:t>V8 - open source, developed by Google in Denmark, part of Google Chrome</a:t>
            </a:r>
          </a:p>
          <a:p>
            <a:pPr lvl="1"/>
            <a:r>
              <a:rPr lang="en-US" sz="1600" dirty="0" smtClean="0"/>
              <a:t> On 7 December 2010, a new compiling infrastructure named Crankshaft was released, with speed improvements.</a:t>
            </a:r>
          </a:p>
          <a:p>
            <a:r>
              <a:rPr lang="en-US" sz="2000" dirty="0" smtClean="0"/>
              <a:t>Opera</a:t>
            </a:r>
          </a:p>
          <a:p>
            <a:pPr lvl="1"/>
            <a:r>
              <a:rPr lang="en-US" sz="1600" dirty="0" err="1" smtClean="0"/>
              <a:t>Futhark</a:t>
            </a:r>
            <a:r>
              <a:rPr lang="en-US" sz="1600" dirty="0" smtClean="0"/>
              <a:t>, by Opera Software, used by Opera web browser versions 9.50 to 10.10 until replaced by </a:t>
            </a:r>
            <a:r>
              <a:rPr lang="en-US" sz="1600" dirty="0" err="1" smtClean="0"/>
              <a:t>Carakan</a:t>
            </a:r>
            <a:r>
              <a:rPr lang="en-US" sz="1600" dirty="0" smtClean="0"/>
              <a:t> in Opera 10.50 (released March 2010).</a:t>
            </a:r>
          </a:p>
          <a:p>
            <a:pPr lvl="1"/>
            <a:r>
              <a:rPr lang="en-US" sz="1600" dirty="0" err="1" smtClean="0"/>
              <a:t>Carakan</a:t>
            </a:r>
            <a:r>
              <a:rPr lang="en-US" sz="1600" dirty="0" smtClean="0"/>
              <a:t>, by Opera Software, used by Opera web browser version 10.50 until switching to V8 with Opera 14 (released in 2013).</a:t>
            </a:r>
          </a:p>
          <a:p>
            <a:pPr lvl="1"/>
            <a:r>
              <a:rPr lang="en-US" sz="1600" dirty="0" smtClean="0"/>
              <a:t>Now using Google’s V8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engines</a:t>
            </a:r>
            <a:endParaRPr lang="bg-BG" dirty="0"/>
          </a:p>
        </p:txBody>
      </p:sp>
      <p:sp>
        <p:nvSpPr>
          <p:cNvPr id="7" name="Content Placeholder 2"/>
          <p:cNvSpPr>
            <a:spLocks noGrp="1"/>
          </p:cNvSpPr>
          <p:nvPr>
            <p:ph idx="1"/>
          </p:nvPr>
        </p:nvSpPr>
        <p:spPr/>
        <p:txBody>
          <a:bodyPr>
            <a:noAutofit/>
          </a:bodyPr>
          <a:lstStyle/>
          <a:p>
            <a:r>
              <a:rPr lang="en-US" sz="2400" dirty="0" smtClean="0"/>
              <a:t>Apple</a:t>
            </a:r>
          </a:p>
          <a:p>
            <a:pPr lvl="1"/>
            <a:r>
              <a:rPr lang="en-US" sz="2000" dirty="0" err="1" smtClean="0"/>
              <a:t>WebKit's</a:t>
            </a:r>
            <a:r>
              <a:rPr lang="en-US" sz="2000" dirty="0" smtClean="0"/>
              <a:t> </a:t>
            </a:r>
            <a:r>
              <a:rPr lang="en-US" sz="2000" dirty="0" err="1" smtClean="0"/>
              <a:t>JavaScriptCore</a:t>
            </a:r>
            <a:r>
              <a:rPr lang="en-US" sz="2000" dirty="0" smtClean="0"/>
              <a:t>/</a:t>
            </a:r>
            <a:r>
              <a:rPr lang="en-US" sz="2000" dirty="0" err="1" smtClean="0"/>
              <a:t>SquirrelFish</a:t>
            </a:r>
            <a:r>
              <a:rPr lang="en-US" sz="2000" dirty="0" smtClean="0"/>
              <a:t> - open source, marketed as Nitro and developed by Apple for Safari</a:t>
            </a:r>
          </a:p>
          <a:p>
            <a:r>
              <a:rPr lang="en-US" sz="2400" dirty="0" smtClean="0"/>
              <a:t>Microsoft</a:t>
            </a:r>
          </a:p>
          <a:p>
            <a:pPr lvl="1"/>
            <a:r>
              <a:rPr lang="en-US" sz="2000" dirty="0" smtClean="0"/>
              <a:t>Chakra/JScript , since Internet Explorer 9</a:t>
            </a:r>
          </a:p>
          <a:p>
            <a:r>
              <a:rPr lang="en-US" sz="2400" dirty="0" smtClean="0"/>
              <a:t>Other</a:t>
            </a:r>
          </a:p>
          <a:p>
            <a:pPr lvl="1"/>
            <a:r>
              <a:rPr lang="en-US" sz="2000" dirty="0" smtClean="0"/>
              <a:t>KJS - KDE's ECMAScript/JavaScript engine originally developed by </a:t>
            </a:r>
            <a:r>
              <a:rPr lang="en-US" sz="2000" dirty="0" err="1" smtClean="0"/>
              <a:t>Harri</a:t>
            </a:r>
            <a:r>
              <a:rPr lang="en-US" sz="2000" dirty="0" smtClean="0"/>
              <a:t> </a:t>
            </a:r>
            <a:r>
              <a:rPr lang="en-US" sz="2000" dirty="0" err="1" smtClean="0"/>
              <a:t>Porten</a:t>
            </a:r>
            <a:r>
              <a:rPr lang="en-US" sz="2000" dirty="0" smtClean="0"/>
              <a:t> for the KDE project's </a:t>
            </a:r>
            <a:r>
              <a:rPr lang="en-US" sz="2000" dirty="0" err="1" smtClean="0"/>
              <a:t>Konqueror</a:t>
            </a:r>
            <a:r>
              <a:rPr lang="en-US" sz="2000" dirty="0" smtClean="0"/>
              <a:t> web browser</a:t>
            </a:r>
          </a:p>
          <a:p>
            <a:pPr lvl="1"/>
            <a:r>
              <a:rPr lang="en-US" sz="2000" dirty="0" smtClean="0"/>
              <a:t>Narcissus open source, written by Brendan </a:t>
            </a:r>
            <a:r>
              <a:rPr lang="en-US" sz="2000" dirty="0" err="1" smtClean="0"/>
              <a:t>Eich</a:t>
            </a:r>
            <a:r>
              <a:rPr lang="en-US" sz="2000" dirty="0" smtClean="0"/>
              <a:t>, who also wrote </a:t>
            </a:r>
            <a:r>
              <a:rPr lang="en-US" sz="2000" dirty="0" err="1" smtClean="0"/>
              <a:t>SpiderMonkey</a:t>
            </a:r>
            <a:endParaRPr lang="en-US" sz="2000" dirty="0" smtClean="0"/>
          </a:p>
          <a:p>
            <a:pPr lvl="1"/>
            <a:r>
              <a:rPr lang="en-US" sz="2000" dirty="0" err="1" smtClean="0"/>
              <a:t>Nashorn</a:t>
            </a:r>
            <a:r>
              <a:rPr lang="en-US" sz="2000" dirty="0" smtClean="0"/>
              <a:t>, open source as part of </a:t>
            </a:r>
            <a:r>
              <a:rPr lang="en-US" sz="2000" dirty="0" err="1" smtClean="0"/>
              <a:t>OpenJDK</a:t>
            </a:r>
            <a:r>
              <a:rPr lang="en-US" sz="2000" dirty="0" smtClean="0"/>
              <a:t>, written by Oracle Java Languages and Tool Group</a:t>
            </a:r>
          </a:p>
          <a:p>
            <a:pPr lvl="1"/>
            <a:r>
              <a:rPr lang="en-US" sz="2000" dirty="0" smtClean="0"/>
              <a:t>JUCE, the open source JUCE C++ toolkit contains an embedded JavaScript interpreter</a:t>
            </a:r>
          </a:p>
          <a:p>
            <a:pPr lvl="1"/>
            <a:r>
              <a:rPr lang="en-US" sz="2000" dirty="0" smtClean="0"/>
              <a:t>Tamarin, by Adobe Labs</a:t>
            </a:r>
          </a:p>
          <a:p>
            <a:pPr lvl="1"/>
            <a:endParaRPr lang="en-US" sz="2000" dirty="0" smtClean="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Servers</a:t>
            </a:r>
            <a:endParaRPr lang="bg-BG" dirty="0"/>
          </a:p>
        </p:txBody>
      </p:sp>
      <p:pic>
        <p:nvPicPr>
          <p:cNvPr id="5" name="Content Placeholder 4" descr="IBM_RTP_DATA_CENTER_2.jpg"/>
          <p:cNvPicPr>
            <a:picLocks noGrp="1" noChangeAspect="1"/>
          </p:cNvPicPr>
          <p:nvPr>
            <p:ph idx="1"/>
          </p:nvPr>
        </p:nvPicPr>
        <p:blipFill>
          <a:blip r:embed="rId2" cstate="print"/>
          <a:stretch>
            <a:fillRect/>
          </a:stretch>
        </p:blipFill>
        <p:spPr>
          <a:xfrm>
            <a:off x="2894806" y="2118804"/>
            <a:ext cx="6400800" cy="3938016"/>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Hardware </a:t>
            </a:r>
            <a:r>
              <a:rPr lang="en-US" dirty="0"/>
              <a:t>S</a:t>
            </a:r>
            <a:r>
              <a:rPr lang="en-US" dirty="0" smtClean="0"/>
              <a:t>erver?</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2"/>
          <p:cNvSpPr>
            <a:spLocks noGrp="1"/>
          </p:cNvSpPr>
          <p:nvPr>
            <p:ph idx="1"/>
          </p:nvPr>
        </p:nvSpPr>
        <p:spPr>
          <a:xfrm>
            <a:off x="609521" y="1775604"/>
            <a:ext cx="10971372" cy="4626680"/>
          </a:xfrm>
        </p:spPr>
        <p:txBody>
          <a:bodyPr>
            <a:normAutofit fontScale="92500" lnSpcReduction="10000"/>
          </a:bodyPr>
          <a:lstStyle/>
          <a:p>
            <a:r>
              <a:rPr lang="en-US" dirty="0" smtClean="0"/>
              <a:t>Physical computer (a hardware system) dedicated to running one or more software services</a:t>
            </a:r>
          </a:p>
          <a:p>
            <a:r>
              <a:rPr lang="en-US" dirty="0" smtClean="0"/>
              <a:t>Servers are placed mainly in collocation centers</a:t>
            </a:r>
          </a:p>
          <a:p>
            <a:r>
              <a:rPr lang="en-US" dirty="0" smtClean="0"/>
              <a:t>The server may be:</a:t>
            </a:r>
          </a:p>
          <a:p>
            <a:pPr lvl="1"/>
            <a:r>
              <a:rPr lang="en-US" dirty="0" smtClean="0"/>
              <a:t>Database server</a:t>
            </a:r>
          </a:p>
          <a:p>
            <a:pPr lvl="1"/>
            <a:r>
              <a:rPr lang="en-US" dirty="0" smtClean="0"/>
              <a:t>File server</a:t>
            </a:r>
          </a:p>
          <a:p>
            <a:pPr lvl="1"/>
            <a:r>
              <a:rPr lang="en-US" dirty="0" smtClean="0"/>
              <a:t>Mail server</a:t>
            </a:r>
          </a:p>
          <a:p>
            <a:pPr lvl="1"/>
            <a:r>
              <a:rPr lang="en-US" dirty="0" smtClean="0"/>
              <a:t>Print server</a:t>
            </a:r>
          </a:p>
          <a:p>
            <a:pPr lvl="1"/>
            <a:r>
              <a:rPr lang="en-US" dirty="0" smtClean="0"/>
              <a:t>VPS servers</a:t>
            </a:r>
          </a:p>
          <a:p>
            <a:pPr lvl="1"/>
            <a:r>
              <a:rPr lang="en-US" dirty="0" smtClean="0"/>
              <a:t>Etc…</a:t>
            </a:r>
          </a:p>
          <a:p>
            <a:endParaRPr lang="bg-B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2"/>
          <p:cNvSpPr txBox="1">
            <a:spLocks/>
          </p:cNvSpPr>
          <p:nvPr/>
        </p:nvSpPr>
        <p:spPr>
          <a:xfrm>
            <a:off x="609521" y="1775604"/>
            <a:ext cx="10971372" cy="4626680"/>
          </a:xfrm>
          <a:prstGeom prst="rect">
            <a:avLst/>
          </a:prstGeom>
        </p:spPr>
        <p:txBody>
          <a:bodyPr vert="horz" lIns="54864" tIns="91440" rtlCol="0">
            <a:normAutofit fontScale="92500" lnSpcReduction="2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Web sites and web applications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Web 1.0, 2.0, 3.0,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etc</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Web browsers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Servers – hardware and software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Web servers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Client-Server architecture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3-Tier / Multi-Tier architectures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Service-Oriented Architecture (SOA)</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lang="en-US" sz="3200" dirty="0" smtClean="0"/>
              <a:t>Cloud computing</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Software development </a:t>
            </a:r>
            <a:r>
              <a:rPr lang="en-US" sz="3200" noProof="0" dirty="0"/>
              <a:t>c</a:t>
            </a:r>
            <a:r>
              <a:rPr lang="en-US" sz="3200" dirty="0" err="1" smtClean="0"/>
              <a:t>ycle</a:t>
            </a:r>
            <a:endParaRPr kumimoji="0" lang="en-US" sz="3200" b="0" i="0" u="none" strike="noStrike" kern="1200" cap="none" spc="0" normalizeH="0" baseline="0" noProof="0" dirty="0" smtClean="0">
              <a:ln>
                <a:noFill/>
              </a:ln>
              <a:solidFill>
                <a:schemeClr val="tx1"/>
              </a:solidFill>
              <a:effectLst/>
              <a:uLnTx/>
              <a:uFillTx/>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Agile </a:t>
            </a:r>
            <a:r>
              <a:rPr lang="en-US" sz="3200" noProof="0" dirty="0"/>
              <a:t>m</a:t>
            </a:r>
            <a:r>
              <a:rPr lang="en-US" sz="3200" dirty="0" err="1" smtClean="0"/>
              <a:t>ethodology</a:t>
            </a:r>
            <a:r>
              <a:rPr lang="en-US" sz="3200" dirty="0" smtClean="0"/>
              <a:t> </a:t>
            </a:r>
            <a:r>
              <a:rPr lang="en-US" sz="3200" dirty="0"/>
              <a:t>i</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ntro</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 - Software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2"/>
          <p:cNvSpPr>
            <a:spLocks noGrp="1"/>
          </p:cNvSpPr>
          <p:nvPr>
            <p:ph idx="1"/>
          </p:nvPr>
        </p:nvSpPr>
        <p:spPr>
          <a:xfrm>
            <a:off x="609521" y="1775604"/>
            <a:ext cx="10971372" cy="4626680"/>
          </a:xfrm>
        </p:spPr>
        <p:txBody>
          <a:bodyPr>
            <a:normAutofit lnSpcReduction="10000"/>
          </a:bodyPr>
          <a:lstStyle/>
          <a:p>
            <a:r>
              <a:rPr lang="en-US" dirty="0"/>
              <a:t>The </a:t>
            </a:r>
            <a:r>
              <a:rPr lang="en-US" b="1" dirty="0"/>
              <a:t>Hypertext Transfer Protocol</a:t>
            </a:r>
            <a:r>
              <a:rPr lang="en-US" dirty="0"/>
              <a:t> (</a:t>
            </a:r>
            <a:r>
              <a:rPr lang="en-US" b="1" dirty="0"/>
              <a:t>HTTP</a:t>
            </a:r>
            <a:r>
              <a:rPr lang="en-US" dirty="0"/>
              <a:t>) is an </a:t>
            </a:r>
            <a:r>
              <a:rPr lang="en-US" dirty="0">
                <a:hlinkClick r:id="rId2" tooltip="Application protocol"/>
              </a:rPr>
              <a:t>application protocol</a:t>
            </a:r>
            <a:r>
              <a:rPr lang="en-US" dirty="0"/>
              <a:t> for distributed, collaborative, and </a:t>
            </a:r>
            <a:r>
              <a:rPr lang="en-US" dirty="0">
                <a:hlinkClick r:id="rId3" tooltip="Hypermedia"/>
              </a:rPr>
              <a:t>hypermedia</a:t>
            </a:r>
            <a:r>
              <a:rPr lang="en-US" dirty="0"/>
              <a:t> information systems.</a:t>
            </a:r>
            <a:r>
              <a:rPr lang="en-US" baseline="30000" dirty="0">
                <a:hlinkClick r:id="rId4"/>
              </a:rPr>
              <a:t>[1]</a:t>
            </a:r>
            <a:r>
              <a:rPr lang="en-US" dirty="0"/>
              <a:t> HTTP is the foundation of data communication for the </a:t>
            </a:r>
            <a:r>
              <a:rPr lang="en-US" dirty="0">
                <a:hlinkClick r:id="rId5" tooltip="World Wide Web"/>
              </a:rPr>
              <a:t>World Wide Web</a:t>
            </a:r>
            <a:r>
              <a:rPr lang="en-US" dirty="0"/>
              <a:t>.</a:t>
            </a:r>
            <a:endParaRPr lang="en-US" dirty="0" smtClean="0"/>
          </a:p>
          <a:p>
            <a:pPr lvl="1"/>
            <a:r>
              <a:rPr lang="en-US" dirty="0" smtClean="0"/>
              <a:t>Apache</a:t>
            </a:r>
          </a:p>
          <a:p>
            <a:pPr lvl="1"/>
            <a:r>
              <a:rPr lang="en-US" dirty="0" err="1" smtClean="0"/>
              <a:t>Nginx</a:t>
            </a:r>
            <a:endParaRPr lang="en-US" dirty="0" smtClean="0"/>
          </a:p>
          <a:p>
            <a:pPr lvl="1"/>
            <a:r>
              <a:rPr lang="en-US" dirty="0" smtClean="0"/>
              <a:t>IIS</a:t>
            </a:r>
          </a:p>
          <a:p>
            <a:pPr lvl="1"/>
            <a:r>
              <a:rPr lang="en-US" dirty="0" err="1" smtClean="0"/>
              <a:t>Lighttpd</a:t>
            </a:r>
            <a:endParaRPr lang="en-US" dirty="0" smtClean="0"/>
          </a:p>
          <a:p>
            <a:pPr lvl="1"/>
            <a:r>
              <a:rPr lang="en-US" dirty="0" smtClean="0"/>
              <a:t>GWS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t>
            </a:r>
            <a:r>
              <a:rPr lang="en-US" smtClean="0"/>
              <a:t>Server </a:t>
            </a:r>
            <a:r>
              <a:rPr lang="en-US" smtClean="0"/>
              <a:t>Operations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2"/>
          <p:cNvSpPr>
            <a:spLocks noGrp="1"/>
          </p:cNvSpPr>
          <p:nvPr>
            <p:ph idx="1"/>
          </p:nvPr>
        </p:nvSpPr>
        <p:spPr>
          <a:xfrm>
            <a:off x="609521" y="1775604"/>
            <a:ext cx="10971372" cy="4626680"/>
          </a:xfrm>
        </p:spPr>
        <p:txBody>
          <a:bodyPr>
            <a:normAutofit fontScale="92500"/>
          </a:bodyPr>
          <a:lstStyle/>
          <a:p>
            <a:r>
              <a:rPr lang="en-US" dirty="0" smtClean="0"/>
              <a:t>Every physical server is controlled by an operating system</a:t>
            </a:r>
          </a:p>
          <a:p>
            <a:r>
              <a:rPr lang="en-US" dirty="0" smtClean="0"/>
              <a:t>Web servers are software products that use the operating  system to handle web requests</a:t>
            </a:r>
          </a:p>
          <a:p>
            <a:pPr lvl="1"/>
            <a:r>
              <a:rPr lang="en-US" dirty="0" smtClean="0"/>
              <a:t>Web server serves Web content</a:t>
            </a:r>
          </a:p>
          <a:p>
            <a:pPr lvl="1"/>
            <a:r>
              <a:rPr lang="en-US" dirty="0" smtClean="0"/>
              <a:t>Implements the </a:t>
            </a:r>
            <a:r>
              <a:rPr lang="en-US" b="1" dirty="0" smtClean="0"/>
              <a:t>Hypertext Transfer Protocol</a:t>
            </a:r>
            <a:r>
              <a:rPr lang="en-US" dirty="0" smtClean="0"/>
              <a:t> (</a:t>
            </a:r>
            <a:r>
              <a:rPr lang="en-US" b="1" dirty="0" smtClean="0"/>
              <a:t>HTTP</a:t>
            </a:r>
            <a:r>
              <a:rPr lang="en-US" dirty="0" smtClean="0"/>
              <a:t>) - an application protocol for distributed, collaborative, hypermedia information systems. HTTP is the foundation of data communication for the World Wide Web.</a:t>
            </a:r>
          </a:p>
          <a:p>
            <a:r>
              <a:rPr lang="en-US" dirty="0" smtClean="0"/>
              <a:t>These requests are redirected to other software products (ASP.NET, PHP, JSP, Ruby, etc.), depending on the chosen technology</a:t>
            </a:r>
          </a:p>
          <a:p>
            <a:endParaRPr lang="bg-B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hlinkClick r:id="rId2"/>
              </a:rPr>
              <a:t>Web Server Market Share</a:t>
            </a:r>
            <a:endParaRPr lang="bg-BG" dirty="0"/>
          </a:p>
        </p:txBody>
      </p:sp>
      <p:sp>
        <p:nvSpPr>
          <p:cNvPr id="7" name="Subtitle 6"/>
          <p:cNvSpPr>
            <a:spLocks noGrp="1"/>
          </p:cNvSpPr>
          <p:nvPr>
            <p:ph type="subTitle" idx="1"/>
          </p:nvPr>
        </p:nvSpPr>
        <p:spPr/>
        <p:txBody>
          <a:bodyPr/>
          <a:lstStyle/>
          <a:p>
            <a:r>
              <a:rPr lang="en-US" dirty="0"/>
              <a:t>February 2018 Web Server Survey</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bg-BG" dirty="0"/>
          </a:p>
        </p:txBody>
      </p:sp>
      <p:pic>
        <p:nvPicPr>
          <p:cNvPr id="5" name="Content Placeholder 4" descr="client-server-model-diagram.png"/>
          <p:cNvPicPr>
            <a:picLocks noGrp="1" noChangeAspect="1"/>
          </p:cNvPicPr>
          <p:nvPr>
            <p:ph idx="1"/>
          </p:nvPr>
        </p:nvPicPr>
        <p:blipFill>
          <a:blip r:embed="rId2" cstate="print"/>
          <a:stretch>
            <a:fillRect/>
          </a:stretch>
        </p:blipFill>
        <p:spPr>
          <a:xfrm>
            <a:off x="3046942" y="2202969"/>
            <a:ext cx="6096529" cy="3769687"/>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Client-Server Architecture </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2"/>
          <p:cNvSpPr>
            <a:spLocks noGrp="1"/>
          </p:cNvSpPr>
          <p:nvPr>
            <p:ph idx="1"/>
          </p:nvPr>
        </p:nvSpPr>
        <p:spPr>
          <a:xfrm>
            <a:off x="609521" y="1775604"/>
            <a:ext cx="10971372" cy="4626680"/>
          </a:xfrm>
        </p:spPr>
        <p:txBody>
          <a:bodyPr>
            <a:normAutofit fontScale="92500" lnSpcReduction="20000"/>
          </a:bodyPr>
          <a:lstStyle/>
          <a:p>
            <a:r>
              <a:rPr lang="en-US" dirty="0" smtClean="0"/>
              <a:t>The client-server model consists of:</a:t>
            </a:r>
          </a:p>
          <a:p>
            <a:pPr lvl="1"/>
            <a:r>
              <a:rPr lang="en-US" dirty="0" smtClean="0"/>
              <a:t>Server – a single machine or cluster of machines that provides web applications (or services) to multiple clients</a:t>
            </a:r>
          </a:p>
          <a:p>
            <a:pPr lvl="2"/>
            <a:r>
              <a:rPr lang="en-US" dirty="0" smtClean="0"/>
              <a:t>Examples:</a:t>
            </a:r>
          </a:p>
          <a:p>
            <a:pPr lvl="3"/>
            <a:r>
              <a:rPr lang="en-US" dirty="0" smtClean="0"/>
              <a:t>Web server running PHP scripts or JSP pages</a:t>
            </a:r>
          </a:p>
          <a:p>
            <a:pPr lvl="3"/>
            <a:r>
              <a:rPr lang="en-US" dirty="0" smtClean="0"/>
              <a:t>Apache based Web server</a:t>
            </a:r>
          </a:p>
          <a:p>
            <a:pPr lvl="3"/>
            <a:r>
              <a:rPr lang="en-US" dirty="0" smtClean="0"/>
              <a:t>Services in the cloud</a:t>
            </a:r>
          </a:p>
          <a:p>
            <a:pPr lvl="1"/>
            <a:r>
              <a:rPr lang="en-US" dirty="0" smtClean="0"/>
              <a:t>Clients –software applications that provide UI (front-end) to access the services at the server</a:t>
            </a:r>
          </a:p>
          <a:p>
            <a:pPr lvl="2"/>
            <a:r>
              <a:rPr lang="en-US" dirty="0" smtClean="0"/>
              <a:t>Examples:</a:t>
            </a:r>
          </a:p>
          <a:p>
            <a:pPr lvl="3"/>
            <a:r>
              <a:rPr lang="en-US" dirty="0" smtClean="0"/>
              <a:t>Web browsers</a:t>
            </a:r>
          </a:p>
          <a:p>
            <a:pPr lvl="3"/>
            <a:r>
              <a:rPr lang="en-US" dirty="0" smtClean="0"/>
              <a:t>HTML5 applications</a:t>
            </a:r>
          </a:p>
          <a:p>
            <a:pPr lvl="3"/>
            <a:r>
              <a:rPr lang="en-US" dirty="0" smtClean="0"/>
              <a:t>Mobile apps</a:t>
            </a:r>
            <a:endParaRPr lang="bg-BG" dirty="0" smtClean="0"/>
          </a:p>
          <a:p>
            <a:endParaRPr lang="bg-B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Model</a:t>
            </a:r>
            <a:endParaRPr lang="bg-BG" dirty="0"/>
          </a:p>
        </p:txBody>
      </p:sp>
      <p:pic>
        <p:nvPicPr>
          <p:cNvPr id="6" name="Content Placeholder 5" descr="techwebbased.gif"/>
          <p:cNvPicPr>
            <a:picLocks noGrp="1" noChangeAspect="1"/>
          </p:cNvPicPr>
          <p:nvPr>
            <p:ph idx="1"/>
          </p:nvPr>
        </p:nvPicPr>
        <p:blipFill>
          <a:blip r:embed="rId2" cstate="print"/>
          <a:stretch>
            <a:fillRect/>
          </a:stretch>
        </p:blipFill>
        <p:spPr>
          <a:xfrm>
            <a:off x="3209131" y="2344737"/>
            <a:ext cx="5772150" cy="3486150"/>
          </a:xfrm>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2"/>
          <p:cNvSpPr>
            <a:spLocks noGrp="1"/>
          </p:cNvSpPr>
          <p:nvPr>
            <p:ph idx="1"/>
          </p:nvPr>
        </p:nvSpPr>
        <p:spPr>
          <a:xfrm>
            <a:off x="609521" y="1775604"/>
            <a:ext cx="10971372" cy="4626680"/>
          </a:xfrm>
        </p:spPr>
        <p:txBody>
          <a:bodyPr>
            <a:normAutofit/>
          </a:bodyPr>
          <a:lstStyle/>
          <a:p>
            <a:r>
              <a:rPr lang="en-US" dirty="0" smtClean="0"/>
              <a:t>Web server – Web browser</a:t>
            </a:r>
          </a:p>
          <a:p>
            <a:r>
              <a:rPr lang="en-US" dirty="0" smtClean="0"/>
              <a:t>FTP server – FTP client</a:t>
            </a:r>
          </a:p>
          <a:p>
            <a:r>
              <a:rPr lang="en-US" dirty="0" smtClean="0"/>
              <a:t>Email server – Email client</a:t>
            </a:r>
          </a:p>
          <a:p>
            <a:r>
              <a:rPr lang="en-US" dirty="0" err="1" smtClean="0"/>
              <a:t>BitTorrent</a:t>
            </a:r>
            <a:r>
              <a:rPr lang="en-US" dirty="0" smtClean="0"/>
              <a:t> tracker – </a:t>
            </a:r>
            <a:r>
              <a:rPr lang="en-US" dirty="0" err="1" smtClean="0"/>
              <a:t>BitTorrent</a:t>
            </a:r>
            <a:r>
              <a:rPr lang="en-US" dirty="0" smtClean="0"/>
              <a:t> client</a:t>
            </a:r>
          </a:p>
          <a:p>
            <a:r>
              <a:rPr lang="en-US" dirty="0" smtClean="0"/>
              <a:t>DNS server – DNS client </a:t>
            </a:r>
          </a:p>
          <a:p>
            <a:r>
              <a:rPr lang="en-US" dirty="0" smtClean="0"/>
              <a:t>DHCP server – DHCP client</a:t>
            </a:r>
          </a:p>
          <a:p>
            <a:r>
              <a:rPr lang="en-US" dirty="0" smtClean="0"/>
              <a:t>SMB server – SMB client</a:t>
            </a:r>
          </a:p>
          <a:p>
            <a:endParaRPr lang="bg-BG"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3-Tier / Multi-Tier Architectures</a:t>
            </a:r>
            <a:endParaRPr lang="bg-BG" dirty="0"/>
          </a:p>
        </p:txBody>
      </p:sp>
      <p:pic>
        <p:nvPicPr>
          <p:cNvPr id="5" name="Content Placeholder 4" descr="blog-24.jpg"/>
          <p:cNvPicPr>
            <a:picLocks noGrp="1" noChangeAspect="1"/>
          </p:cNvPicPr>
          <p:nvPr>
            <p:ph idx="1"/>
          </p:nvPr>
        </p:nvPicPr>
        <p:blipFill>
          <a:blip r:embed="rId2" cstate="print"/>
          <a:stretch>
            <a:fillRect/>
          </a:stretch>
        </p:blipFill>
        <p:spPr>
          <a:xfrm>
            <a:off x="3017648" y="1774825"/>
            <a:ext cx="6155117" cy="4625975"/>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of 3-Tier Architecture</a:t>
            </a:r>
            <a:endParaRPr lang="bg-BG" dirty="0"/>
          </a:p>
        </p:txBody>
      </p:sp>
      <p:pic>
        <p:nvPicPr>
          <p:cNvPr id="5" name="Content Placeholder 4" descr="593px-Overview_of_a_three-tier_application_vectorVersion.png"/>
          <p:cNvPicPr>
            <a:picLocks noGrp="1" noChangeAspect="1"/>
          </p:cNvPicPr>
          <p:nvPr>
            <p:ph idx="1"/>
          </p:nvPr>
        </p:nvPicPr>
        <p:blipFill>
          <a:blip r:embed="rId2" cstate="print"/>
          <a:stretch>
            <a:fillRect/>
          </a:stretch>
        </p:blipFill>
        <p:spPr>
          <a:xfrm>
            <a:off x="3507279" y="1774825"/>
            <a:ext cx="5175855" cy="4625975"/>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3-Tier Related to the Web</a:t>
            </a:r>
            <a:endParaRPr lang="bg-BG" dirty="0"/>
          </a:p>
        </p:txBody>
      </p:sp>
      <p:sp>
        <p:nvSpPr>
          <p:cNvPr id="5" name="Content Placeholder 2"/>
          <p:cNvSpPr>
            <a:spLocks noGrp="1"/>
          </p:cNvSpPr>
          <p:nvPr>
            <p:ph idx="1"/>
          </p:nvPr>
        </p:nvSpPr>
        <p:spPr/>
        <p:txBody>
          <a:bodyPr>
            <a:normAutofit lnSpcReduction="10000"/>
          </a:bodyPr>
          <a:lstStyle/>
          <a:p>
            <a:r>
              <a:rPr lang="en-US" smtClean="0"/>
              <a:t>A front-end web server serving static content, and potentially some cached dynamic content. In web based application, Front End is the content rendered by the browser. The content may be static or generated dynamically.</a:t>
            </a:r>
          </a:p>
          <a:p>
            <a:r>
              <a:rPr lang="en-US" smtClean="0"/>
              <a:t>A middle dynamic content processing and generation level application server, for example Ruby on Rails, Java EE, ASP.NET, PHP, ColdFusion, Perl, Python platform.</a:t>
            </a:r>
          </a:p>
          <a:p>
            <a:r>
              <a:rPr lang="en-US" smtClean="0"/>
              <a:t>A back-end database or data store, comprising both data sets and the database management system software that manages and provides access to the data.</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a:t>
            </a:r>
            <a:r>
              <a:rPr lang="en-US" dirty="0" smtClean="0"/>
              <a:t>eb!</a:t>
            </a:r>
            <a:endParaRPr lang="bg-BG" dirty="0"/>
          </a:p>
        </p:txBody>
      </p:sp>
      <p:pic>
        <p:nvPicPr>
          <p:cNvPr id="6" name="Content Placeholder 5" descr="webapps_nsn_flow.jpg"/>
          <p:cNvPicPr>
            <a:picLocks noGrp="1" noChangeAspect="1"/>
          </p:cNvPicPr>
          <p:nvPr>
            <p:ph idx="1"/>
          </p:nvPr>
        </p:nvPicPr>
        <p:blipFill>
          <a:blip r:embed="rId2" cstate="print"/>
          <a:stretch>
            <a:fillRect/>
          </a:stretch>
        </p:blipFill>
        <p:spPr>
          <a:xfrm>
            <a:off x="1889774" y="1774825"/>
            <a:ext cx="8410864" cy="4625975"/>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Typical Layers of the Middle Tier</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Content Placeholder 2"/>
          <p:cNvSpPr>
            <a:spLocks noGrp="1"/>
          </p:cNvSpPr>
          <p:nvPr>
            <p:ph idx="1"/>
          </p:nvPr>
        </p:nvSpPr>
        <p:spPr/>
        <p:txBody>
          <a:bodyPr/>
          <a:lstStyle/>
          <a:p>
            <a:r>
              <a:rPr lang="en-US" dirty="0" smtClean="0"/>
              <a:t>The middle tier usually has parts related to the front-end, business logic and back-end:</a:t>
            </a:r>
          </a:p>
          <a:p>
            <a:endParaRPr lang="bg-BG" dirty="0"/>
          </a:p>
        </p:txBody>
      </p:sp>
      <p:sp>
        <p:nvSpPr>
          <p:cNvPr id="6" name="Rounded Rectangle 5"/>
          <p:cNvSpPr/>
          <p:nvPr/>
        </p:nvSpPr>
        <p:spPr>
          <a:xfrm>
            <a:off x="508539" y="2972488"/>
            <a:ext cx="11173943" cy="762176"/>
          </a:xfrm>
          <a:prstGeom prst="roundRect">
            <a:avLst>
              <a:gd name="adj" fmla="val 5695"/>
            </a:avLst>
          </a:prstGeom>
          <a:ln/>
        </p:spPr>
        <p:style>
          <a:lnRef idx="1">
            <a:schemeClr val="accent2"/>
          </a:lnRef>
          <a:fillRef idx="2">
            <a:schemeClr val="accent2"/>
          </a:fillRef>
          <a:effectRef idx="1">
            <a:schemeClr val="accent2"/>
          </a:effectRef>
          <a:fontRef idx="minor">
            <a:schemeClr val="dk1"/>
          </a:fontRef>
        </p:style>
        <p:txBody>
          <a:bodyPr wrap="square" lIns="124212" tIns="62106" rIns="124212" bIns="62106">
            <a:noAutofit/>
          </a:bodyPr>
          <a:lstStyle/>
          <a:p>
            <a:pPr eaLnBrk="0" hangingPunct="0">
              <a:buClr>
                <a:schemeClr val="accent5">
                  <a:lumMod val="40000"/>
                  <a:lumOff val="60000"/>
                </a:schemeClr>
              </a:buClr>
              <a:buSzPct val="70000"/>
            </a:pPr>
            <a:endParaRPr lang="en-US" sz="2700" b="1" dirty="0" smtClean="0">
              <a:solidFill>
                <a:schemeClr val="accent1"/>
              </a:solidFill>
              <a:effectLst>
                <a:outerShdw blurRad="38100" dist="38100" dir="2700000" algn="tl">
                  <a:srgbClr val="000000">
                    <a:alpha val="43137"/>
                  </a:srgbClr>
                </a:outerShdw>
              </a:effectLst>
            </a:endParaRPr>
          </a:p>
          <a:p>
            <a:pPr eaLnBrk="0" hangingPunct="0">
              <a:buClr>
                <a:schemeClr val="accent5">
                  <a:lumMod val="40000"/>
                  <a:lumOff val="60000"/>
                </a:schemeClr>
              </a:buClr>
              <a:buSzPct val="70000"/>
            </a:pPr>
            <a:endParaRPr lang="en-US" sz="2700" b="1" dirty="0">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ounded Rectangle 6"/>
          <p:cNvSpPr/>
          <p:nvPr/>
        </p:nvSpPr>
        <p:spPr>
          <a:xfrm>
            <a:off x="507934" y="3963318"/>
            <a:ext cx="11173943" cy="762176"/>
          </a:xfrm>
          <a:prstGeom prst="roundRect">
            <a:avLst>
              <a:gd name="adj" fmla="val 5695"/>
            </a:avLst>
          </a:prstGeom>
          <a:ln/>
        </p:spPr>
        <p:style>
          <a:lnRef idx="1">
            <a:schemeClr val="accent2"/>
          </a:lnRef>
          <a:fillRef idx="2">
            <a:schemeClr val="accent2"/>
          </a:fillRef>
          <a:effectRef idx="1">
            <a:schemeClr val="accent2"/>
          </a:effectRef>
          <a:fontRef idx="minor">
            <a:schemeClr val="dk1"/>
          </a:fontRef>
        </p:style>
        <p:txBody>
          <a:bodyPr wrap="square" lIns="124212" tIns="62106" rIns="124212" bIns="62106">
            <a:noAutofit/>
          </a:bodyPr>
          <a:lstStyle/>
          <a:p>
            <a:pPr eaLnBrk="0" hangingPunct="0">
              <a:buClr>
                <a:schemeClr val="accent5">
                  <a:lumMod val="40000"/>
                  <a:lumOff val="60000"/>
                </a:schemeClr>
              </a:buClr>
              <a:buSzPct val="70000"/>
            </a:pPr>
            <a:endParaRPr lang="en-US" sz="2700" b="1" dirty="0">
              <a:solidFill>
                <a:srgbClr val="8CF4F2"/>
              </a:solidFill>
              <a:effectLst>
                <a:outerShdw blurRad="38100" dist="38100" dir="2700000" algn="tl">
                  <a:srgbClr val="000000">
                    <a:alpha val="43137"/>
                  </a:srgbClr>
                </a:outerShdw>
              </a:effectLst>
              <a:cs typeface="Consolas" pitchFamily="49" charset="0"/>
            </a:endParaRPr>
          </a:p>
        </p:txBody>
      </p:sp>
      <p:sp>
        <p:nvSpPr>
          <p:cNvPr id="8" name="Rounded Rectangle 7"/>
          <p:cNvSpPr/>
          <p:nvPr/>
        </p:nvSpPr>
        <p:spPr>
          <a:xfrm>
            <a:off x="507934" y="5004047"/>
            <a:ext cx="11173943" cy="762176"/>
          </a:xfrm>
          <a:prstGeom prst="roundRect">
            <a:avLst>
              <a:gd name="adj" fmla="val 5695"/>
            </a:avLst>
          </a:prstGeom>
          <a:ln/>
        </p:spPr>
        <p:style>
          <a:lnRef idx="1">
            <a:schemeClr val="accent2"/>
          </a:lnRef>
          <a:fillRef idx="2">
            <a:schemeClr val="accent2"/>
          </a:fillRef>
          <a:effectRef idx="1">
            <a:schemeClr val="accent2"/>
          </a:effectRef>
          <a:fontRef idx="minor">
            <a:schemeClr val="dk1"/>
          </a:fontRef>
        </p:style>
        <p:txBody>
          <a:bodyPr wrap="square" lIns="124212" tIns="62106" rIns="124212" bIns="62106">
            <a:noAutofit/>
          </a:bodyPr>
          <a:lstStyle/>
          <a:p>
            <a:pPr eaLnBrk="0" hangingPunct="0">
              <a:buClr>
                <a:schemeClr val="accent5">
                  <a:lumMod val="40000"/>
                  <a:lumOff val="60000"/>
                </a:schemeClr>
              </a:buClr>
              <a:buSzPct val="70000"/>
            </a:pPr>
            <a:endParaRPr lang="en-US" sz="2700" b="1" dirty="0">
              <a:solidFill>
                <a:srgbClr val="8CF4F2"/>
              </a:solidFill>
              <a:effectLst>
                <a:outerShdw blurRad="38100" dist="38100" dir="2700000" algn="tl">
                  <a:srgbClr val="000000">
                    <a:alpha val="43137"/>
                  </a:srgbClr>
                </a:outerShdw>
              </a:effectLst>
              <a:cs typeface="Consolas" pitchFamily="49" charset="0"/>
            </a:endParaRPr>
          </a:p>
        </p:txBody>
      </p:sp>
      <p:cxnSp>
        <p:nvCxnSpPr>
          <p:cNvPr id="9" name="Straight Connector 8"/>
          <p:cNvCxnSpPr/>
          <p:nvPr/>
        </p:nvCxnSpPr>
        <p:spPr>
          <a:xfrm>
            <a:off x="6095207" y="3734666"/>
            <a:ext cx="0" cy="228653"/>
          </a:xfrm>
          <a:prstGeom prst="line">
            <a:avLst/>
          </a:prstGeom>
          <a:ln>
            <a:headEnd type="arrow" w="med" len="med"/>
            <a:tailEnd type="arrow" w="med" len="med"/>
          </a:ln>
        </p:spPr>
        <p:style>
          <a:lnRef idx="1">
            <a:schemeClr val="accent2"/>
          </a:lnRef>
          <a:fillRef idx="2">
            <a:schemeClr val="accent2"/>
          </a:fillRef>
          <a:effectRef idx="1">
            <a:schemeClr val="accent2"/>
          </a:effectRef>
          <a:fontRef idx="minor">
            <a:schemeClr val="dk1"/>
          </a:fontRef>
        </p:style>
      </p:cxnSp>
      <p:cxnSp>
        <p:nvCxnSpPr>
          <p:cNvPr id="10" name="Straight Connector 9"/>
          <p:cNvCxnSpPr/>
          <p:nvPr/>
        </p:nvCxnSpPr>
        <p:spPr>
          <a:xfrm>
            <a:off x="6095207" y="4725495"/>
            <a:ext cx="0" cy="228653"/>
          </a:xfrm>
          <a:prstGeom prst="line">
            <a:avLst/>
          </a:prstGeom>
          <a:ln>
            <a:headEnd type="arrow" w="med" len="med"/>
            <a:tailEnd type="arrow" w="med" len="med"/>
          </a:ln>
        </p:spPr>
        <p:style>
          <a:lnRef idx="1">
            <a:schemeClr val="accent2"/>
          </a:lnRef>
          <a:fillRef idx="2">
            <a:schemeClr val="accent2"/>
          </a:fillRef>
          <a:effectRef idx="1">
            <a:schemeClr val="accent2"/>
          </a:effectRef>
          <a:fontRef idx="minor">
            <a:schemeClr val="dk1"/>
          </a:fontRef>
        </p:style>
      </p:cxnSp>
      <p:cxnSp>
        <p:nvCxnSpPr>
          <p:cNvPr id="11" name="Straight Connector 10"/>
          <p:cNvCxnSpPr/>
          <p:nvPr/>
        </p:nvCxnSpPr>
        <p:spPr>
          <a:xfrm>
            <a:off x="6095207" y="5766224"/>
            <a:ext cx="0" cy="228653"/>
          </a:xfrm>
          <a:prstGeom prst="line">
            <a:avLst/>
          </a:prstGeom>
          <a:ln>
            <a:headEnd type="arrow" w="med" len="med"/>
            <a:tailEnd type="arrow" w="med" len="med"/>
          </a:ln>
        </p:spPr>
        <p:style>
          <a:lnRef idx="1">
            <a:schemeClr val="accent2"/>
          </a:lnRef>
          <a:fillRef idx="2">
            <a:schemeClr val="accent2"/>
          </a:fillRef>
          <a:effectRef idx="1">
            <a:schemeClr val="accent2"/>
          </a:effectRef>
          <a:fontRef idx="minor">
            <a:schemeClr val="dk1"/>
          </a:fontRef>
        </p:style>
      </p:cxnSp>
      <p:sp>
        <p:nvSpPr>
          <p:cNvPr id="12" name="TextBox 11"/>
          <p:cNvSpPr txBox="1"/>
          <p:nvPr/>
        </p:nvSpPr>
        <p:spPr>
          <a:xfrm>
            <a:off x="4342606" y="2841910"/>
            <a:ext cx="3376706" cy="587090"/>
          </a:xfrm>
          <a:prstGeom prst="rect">
            <a:avLst/>
          </a:prstGeom>
          <a:noFill/>
        </p:spPr>
        <p:txBody>
          <a:bodyPr wrap="none" lIns="124212" tIns="62106" rIns="124212" bIns="62106" rtlCol="0">
            <a:spAutoFit/>
          </a:bodyPr>
          <a:lstStyle/>
          <a:p>
            <a:pPr algn="ctr" eaLnBrk="0" hangingPunct="0">
              <a:buClr>
                <a:schemeClr val="accent5">
                  <a:lumMod val="40000"/>
                  <a:lumOff val="60000"/>
                </a:schemeClr>
              </a:buClr>
              <a:buSzPct val="70000"/>
            </a:pPr>
            <a:r>
              <a:rPr lang="en-US" sz="3000" b="1" dirty="0" smtClean="0">
                <a:solidFill>
                  <a:schemeClr val="accent1"/>
                </a:solidFill>
                <a:effectLst>
                  <a:outerShdw blurRad="38100" dist="38100" dir="2700000" algn="tl">
                    <a:srgbClr val="000000">
                      <a:alpha val="43137"/>
                    </a:srgbClr>
                  </a:outerShdw>
                </a:effectLst>
              </a:rPr>
              <a:t>Presentation Logic</a:t>
            </a:r>
          </a:p>
        </p:txBody>
      </p:sp>
      <p:sp>
        <p:nvSpPr>
          <p:cNvPr id="13" name="TextBox 12"/>
          <p:cNvSpPr txBox="1"/>
          <p:nvPr/>
        </p:nvSpPr>
        <p:spPr>
          <a:xfrm>
            <a:off x="3167684" y="3353577"/>
            <a:ext cx="5769669" cy="402424"/>
          </a:xfrm>
          <a:prstGeom prst="rect">
            <a:avLst/>
          </a:prstGeom>
          <a:noFill/>
        </p:spPr>
        <p:txBody>
          <a:bodyPr wrap="none" lIns="124212" tIns="62106" rIns="124212" bIns="62106" rtlCol="0">
            <a:spAutoFit/>
          </a:bodyPr>
          <a:lstStyle/>
          <a:p>
            <a:pPr algn="ctr"/>
            <a:r>
              <a:rPr lang="en-US" b="1" dirty="0" smtClean="0">
                <a:solidFill>
                  <a:schemeClr val="tx1">
                    <a:lumMod val="65000"/>
                    <a:lumOff val="35000"/>
                  </a:schemeClr>
                </a:solidFill>
                <a:effectLst>
                  <a:outerShdw blurRad="38100" dist="38100" dir="2700000" algn="tl">
                    <a:srgbClr val="000000">
                      <a:alpha val="43137"/>
                    </a:srgbClr>
                  </a:outerShdw>
                </a:effectLst>
              </a:rPr>
              <a:t>Implements the UI of the application (HTML5, Flash, …)</a:t>
            </a:r>
            <a:endParaRPr lang="en-US" b="1" dirty="0">
              <a:solidFill>
                <a:schemeClr val="tx1">
                  <a:lumMod val="65000"/>
                  <a:lumOff val="35000"/>
                </a:schemeClr>
              </a:solidFill>
              <a:effectLst>
                <a:outerShdw blurRad="38100" dist="38100" dir="2700000" algn="tl">
                  <a:srgbClr val="000000">
                    <a:alpha val="43137"/>
                  </a:srgbClr>
                </a:outerShdw>
              </a:effectLst>
            </a:endParaRPr>
          </a:p>
        </p:txBody>
      </p:sp>
      <p:sp>
        <p:nvSpPr>
          <p:cNvPr id="14" name="TextBox 13"/>
          <p:cNvSpPr txBox="1"/>
          <p:nvPr/>
        </p:nvSpPr>
        <p:spPr>
          <a:xfrm>
            <a:off x="4672990" y="3886200"/>
            <a:ext cx="3098616" cy="587090"/>
          </a:xfrm>
          <a:prstGeom prst="rect">
            <a:avLst/>
          </a:prstGeom>
          <a:noFill/>
        </p:spPr>
        <p:txBody>
          <a:bodyPr wrap="square" lIns="124212" tIns="62106" rIns="124212" bIns="62106" rtlCol="0">
            <a:spAutoFit/>
          </a:bodyPr>
          <a:lstStyle/>
          <a:p>
            <a:r>
              <a:rPr lang="en-US" sz="3000" b="1" dirty="0" smtClean="0">
                <a:solidFill>
                  <a:schemeClr val="accent1"/>
                </a:solidFill>
                <a:effectLst>
                  <a:outerShdw blurRad="38100" dist="38100" dir="2700000" algn="tl">
                    <a:srgbClr val="000000">
                      <a:alpha val="43137"/>
                    </a:srgbClr>
                  </a:outerShdw>
                </a:effectLst>
              </a:rPr>
              <a:t>Business Logic</a:t>
            </a:r>
            <a:endParaRPr lang="en-US" sz="3000" b="1" dirty="0">
              <a:solidFill>
                <a:schemeClr val="accent1"/>
              </a:solidFill>
              <a:effectLst>
                <a:outerShdw blurRad="38100" dist="38100" dir="2700000" algn="tl">
                  <a:srgbClr val="000000">
                    <a:alpha val="43137"/>
                  </a:srgbClr>
                </a:outerShdw>
              </a:effectLst>
            </a:endParaRPr>
          </a:p>
        </p:txBody>
      </p:sp>
      <p:sp>
        <p:nvSpPr>
          <p:cNvPr id="15" name="TextBox 14"/>
          <p:cNvSpPr txBox="1"/>
          <p:nvPr/>
        </p:nvSpPr>
        <p:spPr>
          <a:xfrm>
            <a:off x="3230107" y="4344407"/>
            <a:ext cx="6063339" cy="402424"/>
          </a:xfrm>
          <a:prstGeom prst="rect">
            <a:avLst/>
          </a:prstGeom>
          <a:noFill/>
        </p:spPr>
        <p:txBody>
          <a:bodyPr wrap="none" lIns="124212" tIns="62106" rIns="124212" bIns="62106" rtlCol="0">
            <a:spAutoFit/>
          </a:bodyPr>
          <a:lstStyle/>
          <a:p>
            <a:pPr algn="ctr"/>
            <a:r>
              <a:rPr lang="en-US" b="1" dirty="0" smtClean="0">
                <a:solidFill>
                  <a:schemeClr val="tx1">
                    <a:lumMod val="65000"/>
                    <a:lumOff val="35000"/>
                  </a:schemeClr>
                </a:solidFill>
                <a:effectLst>
                  <a:outerShdw blurRad="38100" dist="38100" dir="2700000" algn="tl">
                    <a:srgbClr val="000000">
                      <a:alpha val="43137"/>
                    </a:srgbClr>
                  </a:outerShdw>
                </a:effectLst>
              </a:rPr>
              <a:t>Implements the core processes / services of the application</a:t>
            </a:r>
            <a:endParaRPr lang="en-US" b="1" dirty="0">
              <a:solidFill>
                <a:schemeClr val="tx1">
                  <a:lumMod val="65000"/>
                  <a:lumOff val="35000"/>
                </a:schemeClr>
              </a:solidFill>
              <a:effectLst>
                <a:outerShdw blurRad="38100" dist="38100" dir="2700000" algn="tl">
                  <a:srgbClr val="000000">
                    <a:alpha val="43137"/>
                  </a:srgbClr>
                </a:outerShdw>
              </a:effectLst>
            </a:endParaRPr>
          </a:p>
        </p:txBody>
      </p:sp>
      <p:pic>
        <p:nvPicPr>
          <p:cNvPr id="16" name="Picture 2" descr="database,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2513" y="5994877"/>
            <a:ext cx="1625388" cy="6360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571206" y="4876800"/>
            <a:ext cx="3208263" cy="587090"/>
          </a:xfrm>
          <a:prstGeom prst="rect">
            <a:avLst/>
          </a:prstGeom>
          <a:noFill/>
        </p:spPr>
        <p:txBody>
          <a:bodyPr wrap="none" lIns="124212" tIns="62106" rIns="124212" bIns="62106" rtlCol="0">
            <a:spAutoFit/>
          </a:bodyPr>
          <a:lstStyle/>
          <a:p>
            <a:r>
              <a:rPr lang="en-US" sz="3000" b="1" dirty="0" smtClean="0">
                <a:solidFill>
                  <a:schemeClr val="accent1"/>
                </a:solidFill>
                <a:effectLst>
                  <a:outerShdw blurRad="38100" dist="38100" dir="2700000" algn="tl">
                    <a:srgbClr val="000000">
                      <a:alpha val="43137"/>
                    </a:srgbClr>
                  </a:outerShdw>
                </a:effectLst>
              </a:rPr>
              <a:t>Data Access Logic</a:t>
            </a:r>
            <a:endParaRPr lang="en-US" sz="3000" b="1" dirty="0">
              <a:solidFill>
                <a:schemeClr val="accent1"/>
              </a:solidFill>
              <a:effectLst>
                <a:outerShdw blurRad="38100" dist="38100" dir="2700000" algn="tl">
                  <a:srgbClr val="000000">
                    <a:alpha val="43137"/>
                  </a:srgbClr>
                </a:outerShdw>
              </a:effectLst>
            </a:endParaRPr>
          </a:p>
        </p:txBody>
      </p:sp>
      <p:sp>
        <p:nvSpPr>
          <p:cNvPr id="18" name="TextBox 17"/>
          <p:cNvSpPr txBox="1"/>
          <p:nvPr/>
        </p:nvSpPr>
        <p:spPr>
          <a:xfrm>
            <a:off x="2941404" y="5346907"/>
            <a:ext cx="6903697" cy="402424"/>
          </a:xfrm>
          <a:prstGeom prst="rect">
            <a:avLst/>
          </a:prstGeom>
          <a:noFill/>
        </p:spPr>
        <p:txBody>
          <a:bodyPr wrap="none" lIns="124212" tIns="62106" rIns="124212" bIns="62106" rtlCol="0">
            <a:spAutoFit/>
          </a:bodyPr>
          <a:lstStyle/>
          <a:p>
            <a:pPr algn="ctr"/>
            <a:r>
              <a:rPr lang="en-US" b="1" dirty="0" smtClean="0">
                <a:solidFill>
                  <a:schemeClr val="tx1">
                    <a:lumMod val="65000"/>
                    <a:lumOff val="35000"/>
                  </a:schemeClr>
                </a:solidFill>
                <a:effectLst>
                  <a:outerShdw blurRad="38100" dist="38100" dir="2700000" algn="tl">
                    <a:srgbClr val="000000">
                      <a:alpha val="43137"/>
                    </a:srgbClr>
                  </a:outerShdw>
                </a:effectLst>
              </a:rPr>
              <a:t>Implements the data access functionality (usually ORM framework)</a:t>
            </a:r>
            <a:endParaRPr lang="en-US" b="1" dirty="0">
              <a:solidFill>
                <a:schemeClr val="tx1">
                  <a:lumMod val="65000"/>
                  <a:lumOff val="35000"/>
                </a:schemeClr>
              </a:solidFill>
              <a:effectLst>
                <a:outerShdw blurRad="38100" dist="38100" dir="2700000" algn="tl">
                  <a:srgbClr val="000000">
                    <a:alpha val="43137"/>
                  </a:srgbClr>
                </a:outerShdw>
              </a:effectLst>
            </a:endParaRPr>
          </a:p>
        </p:txBody>
      </p:sp>
      <p:sp>
        <p:nvSpPr>
          <p:cNvPr id="19" name="Slide Number Placeholder 49"/>
          <p:cNvSpPr txBox="1">
            <a:spLocks/>
          </p:cNvSpPr>
          <p:nvPr/>
        </p:nvSpPr>
        <p:spPr>
          <a:xfrm>
            <a:off x="10937771" y="6478498"/>
            <a:ext cx="978358" cy="27438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9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Service-Oriented Architecture (SOA)</a:t>
            </a:r>
            <a:endParaRPr lang="bg-BG" dirty="0"/>
          </a:p>
        </p:txBody>
      </p:sp>
      <p:pic>
        <p:nvPicPr>
          <p:cNvPr id="5" name="Content Placeholder 4" descr="SOA_serenable4.gif"/>
          <p:cNvPicPr>
            <a:picLocks noGrp="1" noChangeAspect="1"/>
          </p:cNvPicPr>
          <p:nvPr>
            <p:ph idx="1"/>
          </p:nvPr>
        </p:nvPicPr>
        <p:blipFill>
          <a:blip r:embed="rId2" cstate="print"/>
          <a:stretch>
            <a:fillRect/>
          </a:stretch>
        </p:blipFill>
        <p:spPr>
          <a:xfrm>
            <a:off x="3428206" y="2133600"/>
            <a:ext cx="5246561" cy="3974667"/>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Service</a:t>
            </a:r>
            <a:r>
              <a:rPr lang="bg-BG" smtClean="0"/>
              <a:t>?</a:t>
            </a:r>
            <a:endParaRPr lang="bg-BG" dirty="0"/>
          </a:p>
        </p:txBody>
      </p:sp>
      <p:sp>
        <p:nvSpPr>
          <p:cNvPr id="5" name="Content Placeholder 2"/>
          <p:cNvSpPr>
            <a:spLocks noGrp="1"/>
          </p:cNvSpPr>
          <p:nvPr>
            <p:ph idx="1"/>
          </p:nvPr>
        </p:nvSpPr>
        <p:spPr/>
        <p:txBody>
          <a:bodyPr/>
          <a:lstStyle/>
          <a:p>
            <a:r>
              <a:rPr lang="en-US" smtClean="0"/>
              <a:t>In the real world a "service" is</a:t>
            </a:r>
            <a:r>
              <a:rPr lang="bg-BG" smtClean="0"/>
              <a:t>:</a:t>
            </a:r>
          </a:p>
          <a:p>
            <a:pPr lvl="1"/>
            <a:r>
              <a:rPr lang="en-US" smtClean="0"/>
              <a:t>A piece of work performed by a service provider</a:t>
            </a:r>
            <a:endParaRPr lang="bg-BG" smtClean="0"/>
          </a:p>
          <a:p>
            <a:pPr lvl="1"/>
            <a:r>
              <a:rPr lang="en-US" smtClean="0"/>
              <a:t>Provides the client (consumer) some desired result by some input parameters</a:t>
            </a:r>
            <a:endParaRPr lang="bg-BG" smtClean="0"/>
          </a:p>
          <a:p>
            <a:pPr lvl="2"/>
            <a:r>
              <a:rPr lang="en-US" smtClean="0"/>
              <a:t>The requirements and the result are known</a:t>
            </a:r>
            <a:endParaRPr lang="bg-BG" smtClean="0"/>
          </a:p>
          <a:p>
            <a:pPr lvl="1"/>
            <a:r>
              <a:rPr lang="en-US" smtClean="0"/>
              <a:t>Easy to use</a:t>
            </a:r>
            <a:endParaRPr lang="bg-BG" smtClean="0"/>
          </a:p>
          <a:p>
            <a:pPr lvl="1"/>
            <a:r>
              <a:rPr lang="en-US" smtClean="0"/>
              <a:t>Always available</a:t>
            </a:r>
            <a:endParaRPr lang="bg-BG" smtClean="0"/>
          </a:p>
          <a:p>
            <a:pPr lvl="1"/>
            <a:r>
              <a:rPr lang="en-US" smtClean="0"/>
              <a:t>Has quality characteristics</a:t>
            </a:r>
            <a:r>
              <a:rPr lang="bg-BG" smtClean="0"/>
              <a:t> (</a:t>
            </a:r>
            <a:r>
              <a:rPr lang="en-US" smtClean="0"/>
              <a:t>price</a:t>
            </a:r>
            <a:r>
              <a:rPr lang="bg-BG" smtClean="0"/>
              <a:t>, </a:t>
            </a:r>
            <a:r>
              <a:rPr lang="en-US" smtClean="0"/>
              <a:t>execution time, constraints, etc.</a:t>
            </a:r>
            <a:r>
              <a:rPr lang="bg-BG" smtClean="0"/>
              <a:t>)</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bg-BG" dirty="0"/>
          </a:p>
        </p:txBody>
      </p:sp>
      <p:pic>
        <p:nvPicPr>
          <p:cNvPr id="5" name="Content Placeholder 4" descr="cloud-1.jpg"/>
          <p:cNvPicPr>
            <a:picLocks noGrp="1" noChangeAspect="1"/>
          </p:cNvPicPr>
          <p:nvPr>
            <p:ph idx="1"/>
          </p:nvPr>
        </p:nvPicPr>
        <p:blipFill>
          <a:blip r:embed="rId2" cstate="print"/>
          <a:stretch>
            <a:fillRect/>
          </a:stretch>
        </p:blipFill>
        <p:spPr>
          <a:xfrm>
            <a:off x="3326458" y="1774825"/>
            <a:ext cx="5537497" cy="4625975"/>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“Cloud”?</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2"/>
          <p:cNvSpPr>
            <a:spLocks noGrp="1"/>
          </p:cNvSpPr>
          <p:nvPr>
            <p:ph idx="1"/>
          </p:nvPr>
        </p:nvSpPr>
        <p:spPr/>
        <p:txBody>
          <a:bodyPr>
            <a:normAutofit fontScale="92500" lnSpcReduction="10000"/>
          </a:bodyPr>
          <a:lstStyle/>
          <a:p>
            <a:pPr>
              <a:spcBef>
                <a:spcPts val="679"/>
              </a:spcBef>
            </a:pPr>
            <a:r>
              <a:rPr lang="en-US" dirty="0" smtClean="0"/>
              <a:t>Cloud ≈ multiple hardware machines combine their computing power and resources</a:t>
            </a:r>
          </a:p>
          <a:p>
            <a:pPr lvl="1">
              <a:spcBef>
                <a:spcPts val="679"/>
              </a:spcBef>
            </a:pPr>
            <a:r>
              <a:rPr lang="en-US" dirty="0" smtClean="0"/>
              <a:t>Share them between multiple applications</a:t>
            </a:r>
          </a:p>
          <a:p>
            <a:pPr lvl="1">
              <a:spcBef>
                <a:spcPts val="679"/>
              </a:spcBef>
            </a:pPr>
            <a:r>
              <a:rPr lang="en-US" dirty="0" smtClean="0"/>
              <a:t>To save costs and use resources more efficiently</a:t>
            </a:r>
          </a:p>
          <a:p>
            <a:pPr>
              <a:spcBef>
                <a:spcPts val="679"/>
              </a:spcBef>
            </a:pPr>
            <a:r>
              <a:rPr lang="en-US" dirty="0" smtClean="0"/>
              <a:t>Public clouds</a:t>
            </a:r>
          </a:p>
          <a:p>
            <a:pPr lvl="1">
              <a:spcBef>
                <a:spcPts val="679"/>
              </a:spcBef>
            </a:pPr>
            <a:r>
              <a:rPr lang="en-US" dirty="0" smtClean="0"/>
              <a:t>Provide computing resources on demand</a:t>
            </a:r>
          </a:p>
          <a:p>
            <a:pPr lvl="2">
              <a:spcBef>
                <a:spcPts val="679"/>
              </a:spcBef>
            </a:pPr>
            <a:r>
              <a:rPr lang="en-US" dirty="0" smtClean="0"/>
              <a:t>Publicly in Internet</a:t>
            </a:r>
          </a:p>
          <a:p>
            <a:pPr lvl="2">
              <a:spcBef>
                <a:spcPts val="679"/>
              </a:spcBef>
            </a:pPr>
            <a:r>
              <a:rPr lang="en-US" dirty="0" smtClean="0"/>
              <a:t>Paid or free of charge (to some limit)</a:t>
            </a:r>
          </a:p>
          <a:p>
            <a:pPr lvl="1">
              <a:spcBef>
                <a:spcPts val="679"/>
              </a:spcBef>
            </a:pPr>
            <a:r>
              <a:rPr lang="en-US" dirty="0" smtClean="0"/>
              <a:t>Amazon AWS, Akamai (Facebook CDN, Bing), Google App Engine, Microsoft Azure, Rackspace, </a:t>
            </a:r>
            <a:r>
              <a:rPr lang="en-US" dirty="0" err="1" smtClean="0"/>
              <a:t>PHPFog</a:t>
            </a:r>
            <a:r>
              <a:rPr lang="en-US" dirty="0" smtClean="0"/>
              <a:t>, </a:t>
            </a:r>
            <a:r>
              <a:rPr lang="en-US" dirty="0" err="1" smtClean="0"/>
              <a:t>Heroku</a:t>
            </a:r>
            <a:r>
              <a:rPr lang="en-US" dirty="0" smtClean="0"/>
              <a:t>, </a:t>
            </a:r>
            <a:r>
              <a:rPr lang="en-US" dirty="0" err="1" smtClean="0"/>
              <a:t>AppHarbor</a:t>
            </a:r>
            <a:endParaRPr lang="en-US" dirty="0" smtClean="0"/>
          </a:p>
          <a:p>
            <a:endParaRPr lang="bg-BG"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 Models</a:t>
            </a:r>
            <a:endParaRPr lang="bg-BG" dirty="0"/>
          </a:p>
        </p:txBody>
      </p:sp>
      <p:sp>
        <p:nvSpPr>
          <p:cNvPr id="5" name="Content Placeholder 2"/>
          <p:cNvSpPr>
            <a:spLocks noGrp="1"/>
          </p:cNvSpPr>
          <p:nvPr>
            <p:ph idx="1"/>
          </p:nvPr>
        </p:nvSpPr>
        <p:spPr/>
        <p:txBody>
          <a:bodyPr/>
          <a:lstStyle/>
          <a:p>
            <a:r>
              <a:rPr lang="en-US" smtClean="0"/>
              <a:t>Infrastructure as a Service (IaaS)</a:t>
            </a:r>
          </a:p>
          <a:p>
            <a:pPr lvl="1"/>
            <a:r>
              <a:rPr lang="en-US" smtClean="0"/>
              <a:t>Virtual machines in the cloud on demand</a:t>
            </a:r>
          </a:p>
          <a:p>
            <a:pPr lvl="1"/>
            <a:r>
              <a:rPr lang="en-US" smtClean="0"/>
              <a:t>Users install the OS and software they need</a:t>
            </a:r>
          </a:p>
          <a:p>
            <a:r>
              <a:rPr lang="en-US" smtClean="0"/>
              <a:t>Platform as a Service (PaaS)</a:t>
            </a:r>
          </a:p>
          <a:p>
            <a:pPr lvl="1"/>
            <a:r>
              <a:rPr lang="en-US" smtClean="0"/>
              <a:t>Platform, services and APIs for developers</a:t>
            </a:r>
          </a:p>
          <a:p>
            <a:pPr lvl="1"/>
            <a:r>
              <a:rPr lang="en-US" smtClean="0"/>
              <a:t>E.g. Java + JBoss + JSF + JPA + MongoDB or JavaScript + Node.js + MongoDB + RabbitMQ</a:t>
            </a:r>
          </a:p>
          <a:p>
            <a:r>
              <a:rPr lang="en-US" smtClean="0"/>
              <a:t>Software as a Service (SaaS)</a:t>
            </a:r>
          </a:p>
          <a:p>
            <a:pPr lvl="1"/>
            <a:r>
              <a:rPr lang="en-US" smtClean="0"/>
              <a:t>Hosted application on demand (e.g. WordPress, Google Docs etc..)</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Software Development Cycle</a:t>
            </a:r>
            <a:endParaRPr lang="bg-BG"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2219" y="1774825"/>
            <a:ext cx="4625975" cy="4625975"/>
          </a:xfrm>
        </p:spPr>
      </p:pic>
    </p:spTree>
    <p:extLst>
      <p:ext uri="{BB962C8B-B14F-4D97-AF65-F5344CB8AC3E}">
        <p14:creationId xmlns:p14="http://schemas.microsoft.com/office/powerpoint/2010/main" val="17001024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hlinkClick r:id="rId2"/>
              </a:rPr>
              <a:t>Agile Methodology </a:t>
            </a:r>
            <a:r>
              <a:rPr lang="en-US" dirty="0" smtClean="0">
                <a:hlinkClick r:id="rId2"/>
              </a:rPr>
              <a:t>Intro</a:t>
            </a:r>
            <a:endParaRPr lang="bg-BG"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9936" y="1600200"/>
            <a:ext cx="7413316" cy="5181600"/>
          </a:xfrm>
        </p:spPr>
      </p:pic>
    </p:spTree>
    <p:extLst>
      <p:ext uri="{BB962C8B-B14F-4D97-AF65-F5344CB8AC3E}">
        <p14:creationId xmlns:p14="http://schemas.microsoft.com/office/powerpoint/2010/main" val="2905177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bg-BG" dirty="0"/>
          </a:p>
        </p:txBody>
      </p:sp>
      <p:sp>
        <p:nvSpPr>
          <p:cNvPr id="3" name="Content Placeholder 2"/>
          <p:cNvSpPr>
            <a:spLocks noGrp="1"/>
          </p:cNvSpPr>
          <p:nvPr>
            <p:ph idx="1"/>
          </p:nvPr>
        </p:nvSpPr>
        <p:spPr/>
        <p:txBody>
          <a:bodyPr/>
          <a:lstStyle/>
          <a:p>
            <a:r>
              <a:rPr lang="en-US" dirty="0" smtClean="0"/>
              <a:t>Evolution of Web</a:t>
            </a:r>
          </a:p>
          <a:p>
            <a:r>
              <a:rPr lang="en-US" dirty="0" smtClean="0"/>
              <a:t>Web browsers and components</a:t>
            </a:r>
          </a:p>
          <a:p>
            <a:r>
              <a:rPr lang="en-US" dirty="0" smtClean="0"/>
              <a:t>Web servers</a:t>
            </a:r>
          </a:p>
          <a:p>
            <a:r>
              <a:rPr lang="en-US" dirty="0" smtClean="0"/>
              <a:t>Software architectures used in web</a:t>
            </a:r>
          </a:p>
          <a:p>
            <a:r>
              <a:rPr lang="en-US" dirty="0" smtClean="0"/>
              <a:t>Cloud computing</a:t>
            </a:r>
          </a:p>
          <a:p>
            <a:r>
              <a:rPr lang="en-US" dirty="0" smtClean="0"/>
              <a:t>Software </a:t>
            </a:r>
            <a:r>
              <a:rPr lang="en-US" smtClean="0"/>
              <a:t>development lifecycle</a:t>
            </a:r>
            <a:endParaRPr lang="en-US" dirty="0" smtClean="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52420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bg-BG" dirty="0"/>
          </a:p>
        </p:txBody>
      </p:sp>
      <p:pic>
        <p:nvPicPr>
          <p:cNvPr id="7" name="Content Placeholder 6" descr="ask-question-1-ca45a12e5206bae44014e11cd3ced9f1.jpg"/>
          <p:cNvPicPr>
            <a:picLocks noGrp="1" noChangeAspect="1"/>
          </p:cNvPicPr>
          <p:nvPr>
            <p:ph idx="1"/>
          </p:nvPr>
        </p:nvPicPr>
        <p:blipFill>
          <a:blip r:embed="rId2" cstate="print"/>
          <a:stretch>
            <a:fillRect/>
          </a:stretch>
        </p:blipFill>
        <p:spPr>
          <a:xfrm>
            <a:off x="2666206" y="1610702"/>
            <a:ext cx="6705600" cy="5069434"/>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7" name="Content Placeholder 2"/>
          <p:cNvSpPr>
            <a:spLocks noGrp="1"/>
          </p:cNvSpPr>
          <p:nvPr>
            <p:ph idx="1"/>
          </p:nvPr>
        </p:nvSpPr>
        <p:spPr>
          <a:xfrm>
            <a:off x="609521" y="1775604"/>
            <a:ext cx="10971372" cy="4626680"/>
          </a:xfrm>
        </p:spPr>
        <p:txBody>
          <a:bodyPr>
            <a:normAutofit/>
          </a:bodyPr>
          <a:lstStyle/>
          <a:p>
            <a:r>
              <a:rPr lang="en-US" dirty="0" smtClean="0"/>
              <a:t>Document or information resource that is suitable for the World Wide Web</a:t>
            </a:r>
          </a:p>
          <a:p>
            <a:r>
              <a:rPr lang="en-US" dirty="0" smtClean="0"/>
              <a:t>Can be accessed through a web browser</a:t>
            </a:r>
          </a:p>
          <a:p>
            <a:r>
              <a:rPr lang="en-US" dirty="0" smtClean="0"/>
              <a:t>This information is usually in HTML or XHTML format, and may provide navigation to other web pages via hypertext links</a:t>
            </a:r>
          </a:p>
          <a:p>
            <a:r>
              <a:rPr lang="en-US" dirty="0" smtClean="0"/>
              <a:t>Web pages frequently refer to other resources such as style sheets (CSS), scripts (JavaScript) and images into their final presentation</a:t>
            </a:r>
            <a:endParaRPr lang="bg-BG" dirty="0" smtClean="0"/>
          </a:p>
          <a:p>
            <a:endParaRPr lang="bg-B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Site</a:t>
            </a:r>
            <a:endParaRPr lang="en-US" dirty="0"/>
          </a:p>
        </p:txBody>
      </p:sp>
      <p:sp>
        <p:nvSpPr>
          <p:cNvPr id="7" name="Content Placeholder 2"/>
          <p:cNvSpPr>
            <a:spLocks noGrp="1"/>
          </p:cNvSpPr>
          <p:nvPr>
            <p:ph idx="1"/>
          </p:nvPr>
        </p:nvSpPr>
        <p:spPr/>
        <p:txBody>
          <a:bodyPr/>
          <a:lstStyle/>
          <a:p>
            <a:r>
              <a:rPr lang="en-US" smtClean="0"/>
              <a:t>Collection of related web pages containing web resources (web pages, images, videos, CSS files, JavaScript files or other digital assets)</a:t>
            </a:r>
          </a:p>
          <a:p>
            <a:r>
              <a:rPr lang="en-US" smtClean="0"/>
              <a:t>Common navigation between web pages</a:t>
            </a:r>
          </a:p>
          <a:p>
            <a:r>
              <a:rPr lang="en-US" smtClean="0"/>
              <a:t>A website is hosted on at least one web server</a:t>
            </a:r>
          </a:p>
          <a:p>
            <a:r>
              <a:rPr lang="en-US" smtClean="0"/>
              <a:t>Accessible via a network (such as the Internet)</a:t>
            </a:r>
          </a:p>
          <a:p>
            <a:r>
              <a:rPr lang="en-US" smtClean="0"/>
              <a:t>All publicly accessible websites collectively constitute the World Wide Web</a:t>
            </a:r>
          </a:p>
          <a:p>
            <a:endParaRPr lang="bg-BG"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9" name="Content Placeholder 2"/>
          <p:cNvSpPr>
            <a:spLocks noGrp="1"/>
          </p:cNvSpPr>
          <p:nvPr>
            <p:ph idx="1"/>
          </p:nvPr>
        </p:nvSpPr>
        <p:spPr>
          <a:xfrm>
            <a:off x="609521" y="1775604"/>
            <a:ext cx="10971372" cy="4626680"/>
          </a:xfrm>
        </p:spPr>
        <p:txBody>
          <a:bodyPr>
            <a:normAutofit/>
          </a:bodyPr>
          <a:lstStyle/>
          <a:p>
            <a:r>
              <a:rPr lang="en-US" dirty="0" smtClean="0"/>
              <a:t>Next level web sites</a:t>
            </a:r>
          </a:p>
          <a:p>
            <a:r>
              <a:rPr lang="en-US" dirty="0" smtClean="0"/>
              <a:t>High interactivity</a:t>
            </a:r>
          </a:p>
          <a:p>
            <a:r>
              <a:rPr lang="en-US" dirty="0" smtClean="0"/>
              <a:t>High accessibility (Cloud)</a:t>
            </a:r>
          </a:p>
          <a:p>
            <a:r>
              <a:rPr lang="en-US" dirty="0" smtClean="0"/>
              <a:t>AJAX, Silverlight, Flash, Flex, etc.</a:t>
            </a:r>
          </a:p>
          <a:p>
            <a:r>
              <a:rPr lang="en-US" dirty="0" smtClean="0"/>
              <a:t>Applications are usually broken into logical chunks called "tiers", where every tier is assigned a role</a:t>
            </a:r>
          </a:p>
          <a:p>
            <a:r>
              <a:rPr lang="en-US" dirty="0" smtClean="0"/>
              <a:t>Desktop-like application in the web browser, Progressive </a:t>
            </a:r>
            <a:r>
              <a:rPr lang="en-US" dirty="0"/>
              <a:t>Web Apps (PWAs)</a:t>
            </a:r>
            <a:endParaRPr lang="en-US" dirty="0" smtClean="0"/>
          </a:p>
          <a:p>
            <a:r>
              <a:rPr lang="en-US" dirty="0" smtClean="0"/>
              <a:t>Web applications on desktop (Windows 8/10)</a:t>
            </a:r>
          </a:p>
          <a:p>
            <a:endParaRPr lang="bg-B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0.0, 1.0, 2.0, 3.0, etc..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9" name="Content Placeholder 2"/>
          <p:cNvSpPr>
            <a:spLocks noGrp="1"/>
          </p:cNvSpPr>
          <p:nvPr>
            <p:ph idx="1"/>
          </p:nvPr>
        </p:nvSpPr>
        <p:spPr>
          <a:xfrm>
            <a:off x="609521" y="1775604"/>
            <a:ext cx="10971372" cy="4626680"/>
          </a:xfrm>
        </p:spPr>
        <p:txBody>
          <a:bodyPr>
            <a:normAutofit/>
          </a:bodyPr>
          <a:lstStyle/>
          <a:p>
            <a:r>
              <a:rPr lang="en-US" dirty="0"/>
              <a:t>Web 0.0 – </a:t>
            </a:r>
            <a:r>
              <a:rPr lang="en-US" dirty="0" smtClean="0"/>
              <a:t>Developing </a:t>
            </a:r>
            <a:r>
              <a:rPr lang="en-US" dirty="0"/>
              <a:t>the </a:t>
            </a:r>
            <a:r>
              <a:rPr lang="en-US" dirty="0" smtClean="0"/>
              <a:t>internet</a:t>
            </a:r>
          </a:p>
          <a:p>
            <a:r>
              <a:rPr lang="en-US" dirty="0"/>
              <a:t>Web 1.0 – The shopping carts &amp; static </a:t>
            </a:r>
            <a:r>
              <a:rPr lang="en-US" dirty="0" smtClean="0"/>
              <a:t>web</a:t>
            </a:r>
          </a:p>
          <a:p>
            <a:r>
              <a:rPr lang="en-US" dirty="0"/>
              <a:t>Web 2.0 – The writing and participating web</a:t>
            </a:r>
            <a:endParaRPr lang="en-US" dirty="0">
              <a:hlinkClick r:id="rId2"/>
            </a:endParaRPr>
          </a:p>
          <a:p>
            <a:r>
              <a:rPr lang="en-US" dirty="0"/>
              <a:t>Web 3.0 – The semantic executing web</a:t>
            </a:r>
            <a:endParaRPr lang="en-US" dirty="0" smtClean="0">
              <a:hlinkClick r:id="rId2"/>
            </a:endParaRPr>
          </a:p>
          <a:p>
            <a:r>
              <a:rPr lang="en-US" dirty="0"/>
              <a:t>Web 4.0 – “Mobile Web</a:t>
            </a:r>
            <a:r>
              <a:rPr lang="en-US" dirty="0" smtClean="0"/>
              <a:t>”</a:t>
            </a:r>
          </a:p>
          <a:p>
            <a:r>
              <a:rPr lang="en-US" dirty="0"/>
              <a:t>Web </a:t>
            </a:r>
            <a:r>
              <a:rPr lang="en-US" dirty="0" smtClean="0"/>
              <a:t>5.0</a:t>
            </a:r>
            <a:r>
              <a:rPr lang="bg-BG" dirty="0" smtClean="0"/>
              <a:t> </a:t>
            </a:r>
            <a:r>
              <a:rPr lang="en-US" dirty="0"/>
              <a:t>– </a:t>
            </a:r>
            <a:r>
              <a:rPr lang="en-US" dirty="0" smtClean="0"/>
              <a:t>Open</a:t>
            </a:r>
            <a:r>
              <a:rPr lang="en-US" dirty="0"/>
              <a:t>, Linked and Intelligent Web = Emotional </a:t>
            </a:r>
            <a:r>
              <a:rPr lang="en-US" dirty="0" smtClean="0"/>
              <a:t>Web</a:t>
            </a:r>
          </a:p>
          <a:p>
            <a:r>
              <a:rPr lang="en-US" dirty="0" smtClean="0">
                <a:hlinkClick r:id="rId2"/>
              </a:rPr>
              <a:t>Web according to the press</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US" dirty="0"/>
          </a:p>
        </p:txBody>
      </p:sp>
      <p:pic>
        <p:nvPicPr>
          <p:cNvPr id="6" name="Content Placeholder 5" descr="battle-of-web-browsers-600x573.jpg"/>
          <p:cNvPicPr>
            <a:picLocks noGrp="1" noChangeAspect="1"/>
          </p:cNvPicPr>
          <p:nvPr>
            <p:ph idx="1"/>
          </p:nvPr>
        </p:nvPicPr>
        <p:blipFill>
          <a:blip r:embed="rId2" cstate="print"/>
          <a:stretch>
            <a:fillRect/>
          </a:stretch>
        </p:blipFill>
        <p:spPr>
          <a:xfrm>
            <a:off x="3673230" y="1774825"/>
            <a:ext cx="4843953" cy="462597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12694" y="3429000"/>
            <a:ext cx="10565025" cy="718145"/>
          </a:xfrm>
        </p:spPr>
        <p:txBody>
          <a:bodyPr/>
          <a:lstStyle/>
          <a:p>
            <a:r>
              <a:rPr lang="en-US" dirty="0" smtClean="0">
                <a:hlinkClick r:id="rId2"/>
              </a:rPr>
              <a:t>Browser Market Share</a:t>
            </a:r>
            <a:endParaRPr lang="bg-BG" dirty="0"/>
          </a:p>
        </p:txBody>
      </p:sp>
    </p:spTree>
    <p:extLst>
      <p:ext uri="{BB962C8B-B14F-4D97-AF65-F5344CB8AC3E}">
        <p14:creationId xmlns:p14="http://schemas.microsoft.com/office/powerpoint/2010/main" val="2631842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ustom 2">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FFC000"/>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1938</TotalTime>
  <Words>1156</Words>
  <Application>Microsoft Office PowerPoint</Application>
  <PresentationFormat>Custom</PresentationFormat>
  <Paragraphs>257</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Adobe Fangsong Std R</vt:lpstr>
      <vt:lpstr>Arial</vt:lpstr>
      <vt:lpstr>Calibri</vt:lpstr>
      <vt:lpstr>Consolas</vt:lpstr>
      <vt:lpstr>Corbel</vt:lpstr>
      <vt:lpstr>Wingdings</vt:lpstr>
      <vt:lpstr>Wingdings 2</vt:lpstr>
      <vt:lpstr>Wingdings 3</vt:lpstr>
      <vt:lpstr>Module</vt:lpstr>
      <vt:lpstr>Frontend JavaScript              </vt:lpstr>
      <vt:lpstr>Table of Contents</vt:lpstr>
      <vt:lpstr>The Web!</vt:lpstr>
      <vt:lpstr>Web Page</vt:lpstr>
      <vt:lpstr>Web Site</vt:lpstr>
      <vt:lpstr>Web Application </vt:lpstr>
      <vt:lpstr>Web 0.0, 1.0, 2.0, 3.0, etc..</vt:lpstr>
      <vt:lpstr>Web Browsers</vt:lpstr>
      <vt:lpstr>Browser Market Share</vt:lpstr>
      <vt:lpstr>What is a Web Browser?</vt:lpstr>
      <vt:lpstr>Major Web Browsers</vt:lpstr>
      <vt:lpstr>User Agent String</vt:lpstr>
      <vt:lpstr>Layout Engine</vt:lpstr>
      <vt:lpstr>Layout Engines</vt:lpstr>
      <vt:lpstr>JavaScript Engine</vt:lpstr>
      <vt:lpstr>JavaScript Engines</vt:lpstr>
      <vt:lpstr>JavaScript engines</vt:lpstr>
      <vt:lpstr>Hardware Servers</vt:lpstr>
      <vt:lpstr>What is a Hardware Server?</vt:lpstr>
      <vt:lpstr>(Web) Servers - Software</vt:lpstr>
      <vt:lpstr>(Web) Server Operations</vt:lpstr>
      <vt:lpstr>Web Server Market Share</vt:lpstr>
      <vt:lpstr>Client-Server</vt:lpstr>
      <vt:lpstr>Client-Server Architecture </vt:lpstr>
      <vt:lpstr>Client-Server Model</vt:lpstr>
      <vt:lpstr>Examples</vt:lpstr>
      <vt:lpstr>3-Tier / Multi-Tier Architectures</vt:lpstr>
      <vt:lpstr>Function of 3-Tier Architecture</vt:lpstr>
      <vt:lpstr>3-Tier Related to the Web</vt:lpstr>
      <vt:lpstr>Typical Layers of the Middle Tier</vt:lpstr>
      <vt:lpstr>Service-Oriented Architecture (SOA)</vt:lpstr>
      <vt:lpstr>What is a Service?</vt:lpstr>
      <vt:lpstr>“Cloud” Computing</vt:lpstr>
      <vt:lpstr>What is a “Cloud”?</vt:lpstr>
      <vt:lpstr>Cloud Computing Models</vt:lpstr>
      <vt:lpstr>Software Development Cycle</vt:lpstr>
      <vt:lpstr>Agile Methodology Intro</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cp:lastModifiedBy>madWings</cp:lastModifiedBy>
  <cp:revision>328</cp:revision>
  <dcterms:created xsi:type="dcterms:W3CDTF">2006-08-16T00:00:00Z</dcterms:created>
  <dcterms:modified xsi:type="dcterms:W3CDTF">2019-03-25T22:48:15Z</dcterms:modified>
</cp:coreProperties>
</file>