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302" r:id="rId4"/>
    <p:sldId id="258" r:id="rId5"/>
    <p:sldId id="263" r:id="rId6"/>
    <p:sldId id="264" r:id="rId7"/>
    <p:sldId id="315" r:id="rId8"/>
    <p:sldId id="279" r:id="rId9"/>
    <p:sldId id="280" r:id="rId10"/>
    <p:sldId id="281" r:id="rId11"/>
    <p:sldId id="282" r:id="rId12"/>
    <p:sldId id="283" r:id="rId13"/>
    <p:sldId id="285" r:id="rId14"/>
    <p:sldId id="290" r:id="rId15"/>
    <p:sldId id="291" r:id="rId16"/>
    <p:sldId id="289" r:id="rId17"/>
    <p:sldId id="316" r:id="rId18"/>
    <p:sldId id="292" r:id="rId19"/>
    <p:sldId id="314" r:id="rId20"/>
    <p:sldId id="317" r:id="rId21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023" autoAdjust="0"/>
  </p:normalViewPr>
  <p:slideViewPr>
    <p:cSldViewPr>
      <p:cViewPr varScale="1">
        <p:scale>
          <a:sx n="103" d="100"/>
          <a:sy n="103" d="100"/>
        </p:scale>
        <p:origin x="13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8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694" y="2727029"/>
            <a:ext cx="10565025" cy="718145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algn="ctr">
              <a:lnSpc>
                <a:spcPts val="5600"/>
              </a:lnSpc>
              <a:defRPr sz="5000" cap="none" baseline="0">
                <a:solidFill>
                  <a:schemeClr val="accent1">
                    <a:satMod val="150000"/>
                  </a:schemeClr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694" y="3698080"/>
            <a:ext cx="10565025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698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tiliyan-iv-ivanov/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ook.git-scm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" TargetMode="External"/><Relationship Id="rId2" Type="http://schemas.openxmlformats.org/officeDocument/2006/relationships/hyperlink" Target="https://programminghistorian.org/en/lessons/getting-started-with-github-desk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learn-git-with-bitbucket-cloud" TargetMode="External"/><Relationship Id="rId5" Type="http://schemas.openxmlformats.org/officeDocument/2006/relationships/hyperlink" Target="https://www.atlassian.com/git/tutorials/comparing-workflows/gitflow-workflow" TargetMode="External"/><Relationship Id="rId4" Type="http://schemas.openxmlformats.org/officeDocument/2006/relationships/hyperlink" Target="https://learngitbranching.j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hyperlink" Target="https://en.wikipedia.org/wiki/Version_contro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</a:t>
            </a:r>
            <a:r>
              <a:rPr lang="en-US" dirty="0" err="1" smtClean="0"/>
              <a:t>Ivanov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https://www.facebook.com/stiliyan.iv.ivanov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https://www.linkedin.com/in/stiliyan-iv-ivanov/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</a:t>
            </a:r>
            <a:r>
              <a:rPr lang="en-US" smtClean="0"/>
              <a:t>– 201</a:t>
            </a:r>
            <a:r>
              <a:rPr lang="en-US" dirty="0"/>
              <a:t>9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1847" y="1828800"/>
            <a:ext cx="4764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ln w="500">
                  <a:noFill/>
                </a:ln>
                <a:solidFill>
                  <a:srgbClr val="FFC000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ea typeface="+mj-ea"/>
                <a:cs typeface="+mj-cs"/>
              </a:rPr>
              <a:t>Version Control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</a:t>
            </a:r>
            <a:r>
              <a:rPr lang="en-US" dirty="0"/>
              <a:t>I</a:t>
            </a:r>
            <a:r>
              <a:rPr lang="en-US" dirty="0" smtClean="0"/>
              <a:t>t Work?</a:t>
            </a:r>
            <a:endParaRPr lang="bg-BG" dirty="0"/>
          </a:p>
        </p:txBody>
      </p:sp>
      <p:pic>
        <p:nvPicPr>
          <p:cNvPr id="5" name="Content Placeholder 4" descr="whatisversioncontrolsoftwareandwhydoyouneedit-111022030428-phpapp01324.tif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8486" y="1517080"/>
            <a:ext cx="10370720" cy="53409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W</a:t>
            </a:r>
            <a:r>
              <a:rPr lang="en-US" dirty="0" smtClean="0"/>
              <a:t>ork?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 descr="whatisversioncontrolsoftwareandwhydoyouneedit-111022030428-phpa23pp01.tif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3606" y="1497775"/>
            <a:ext cx="10408206" cy="5360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One </a:t>
            </a:r>
            <a:r>
              <a:rPr lang="en-US" dirty="0"/>
              <a:t>S</a:t>
            </a:r>
            <a:r>
              <a:rPr lang="en-US" dirty="0" smtClean="0"/>
              <a:t>hould I Use?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520" y="1775192"/>
            <a:ext cx="11124485" cy="4778008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If you can't use </a:t>
            </a:r>
            <a:r>
              <a:rPr lang="en-US" dirty="0" err="1" smtClean="0"/>
              <a:t>Git</a:t>
            </a:r>
            <a:r>
              <a:rPr lang="en-US" dirty="0" smtClean="0"/>
              <a:t>, use anything else</a:t>
            </a:r>
          </a:p>
          <a:p>
            <a:r>
              <a:rPr lang="en-US" dirty="0" smtClean="0"/>
              <a:t>Make sure you do use something!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free and Open Source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distributed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cross-platform (Linux, Windows, ...)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very fast. And smart.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de fact standard in Open Source world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on the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I Start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I</a:t>
            </a:r>
            <a:r>
              <a:rPr lang="en-US" dirty="0" smtClean="0"/>
              <a:t>t?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probably already using it via:</a:t>
            </a:r>
          </a:p>
          <a:p>
            <a:pPr lvl="1"/>
            <a:r>
              <a:rPr lang="en-US" dirty="0" smtClean="0"/>
              <a:t>Microsoft Office, OpenOffice.org, </a:t>
            </a:r>
            <a:r>
              <a:rPr lang="en-US" dirty="0" err="1" smtClean="0"/>
              <a:t>KOffice</a:t>
            </a:r>
            <a:r>
              <a:rPr lang="en-US" dirty="0" smtClean="0"/>
              <a:t>, </a:t>
            </a:r>
            <a:r>
              <a:rPr lang="en-US" dirty="0" err="1" smtClean="0"/>
              <a:t>WordPress</a:t>
            </a:r>
            <a:r>
              <a:rPr lang="en-US" dirty="0" smtClean="0"/>
              <a:t>, </a:t>
            </a:r>
            <a:r>
              <a:rPr lang="en-US" dirty="0" err="1" smtClean="0"/>
              <a:t>Drupal</a:t>
            </a:r>
            <a:r>
              <a:rPr lang="en-US" dirty="0" smtClean="0"/>
              <a:t>, </a:t>
            </a:r>
            <a:r>
              <a:rPr lang="en-US" dirty="0" err="1" smtClean="0"/>
              <a:t>Joomla</a:t>
            </a:r>
            <a:r>
              <a:rPr lang="en-US" dirty="0" smtClean="0"/>
              <a:t>, or Wiki engine.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Tutorials, book (</a:t>
            </a:r>
            <a:r>
              <a:rPr lang="en-US" dirty="0" smtClean="0">
                <a:hlinkClick r:id="rId2"/>
              </a:rPr>
              <a:t>http://book.git-scm.com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Try and play</a:t>
            </a:r>
          </a:p>
          <a:p>
            <a:r>
              <a:rPr lang="en-US" dirty="0" smtClean="0"/>
              <a:t>Register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Enjoy!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Start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I</a:t>
            </a:r>
            <a:r>
              <a:rPr lang="en-US" dirty="0" smtClean="0"/>
              <a:t>t?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Once</a:t>
            </a:r>
            <a:r>
              <a:rPr lang="de-DE" dirty="0" smtClean="0"/>
              <a:t>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66006" y="2590800"/>
            <a:ext cx="8077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config</a:t>
            </a:r>
            <a:r>
              <a:rPr lang="en-US" sz="1800" dirty="0">
                <a:solidFill>
                  <a:schemeClr val="tx1"/>
                </a:solidFill>
              </a:rPr>
              <a:t> --global user.name </a:t>
            </a:r>
            <a:r>
              <a:rPr lang="en-US" sz="1800" dirty="0" smtClean="0">
                <a:solidFill>
                  <a:schemeClr val="tx1"/>
                </a:solidFill>
              </a:rPr>
              <a:t>"</a:t>
            </a:r>
            <a:r>
              <a:rPr lang="en-US" sz="1800" dirty="0" err="1" smtClean="0">
                <a:solidFill>
                  <a:schemeClr val="tx1"/>
                </a:solidFill>
              </a:rPr>
              <a:t>Stiliyan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Ivanov</a:t>
            </a:r>
            <a:r>
              <a:rPr lang="en-US" sz="1800" dirty="0" smtClean="0">
                <a:solidFill>
                  <a:schemeClr val="tx1"/>
                </a:solidFill>
              </a:rPr>
              <a:t>"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$ </a:t>
            </a:r>
            <a:r>
              <a:rPr lang="de-DE" sz="1800" dirty="0" err="1">
                <a:solidFill>
                  <a:schemeClr val="tx1"/>
                </a:solidFill>
              </a:rPr>
              <a:t>git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config</a:t>
            </a:r>
            <a:r>
              <a:rPr lang="de-DE" sz="1800" dirty="0">
                <a:solidFill>
                  <a:schemeClr val="tx1"/>
                </a:solidFill>
              </a:rPr>
              <a:t> --global </a:t>
            </a:r>
            <a:r>
              <a:rPr lang="de-DE" sz="1800" dirty="0" err="1">
                <a:solidFill>
                  <a:schemeClr val="tx1"/>
                </a:solidFill>
              </a:rPr>
              <a:t>user.email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"</a:t>
            </a:r>
            <a:r>
              <a:rPr lang="de-DE" sz="1800" dirty="0" smtClean="0">
                <a:solidFill>
                  <a:schemeClr val="tx1"/>
                </a:solidFill>
              </a:rPr>
              <a:t>stiliyan@postplanner.com</a:t>
            </a:r>
            <a:r>
              <a:rPr lang="en-US" sz="1800" dirty="0" smtClean="0">
                <a:solidFill>
                  <a:schemeClr val="tx1"/>
                </a:solidFill>
              </a:rPr>
              <a:t>"</a:t>
            </a:r>
            <a:endParaRPr lang="bg-BG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</a:t>
            </a:r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U</a:t>
            </a:r>
            <a:r>
              <a:rPr lang="en-US" dirty="0" smtClean="0"/>
              <a:t>sing It?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Once</a:t>
            </a:r>
            <a:r>
              <a:rPr lang="de-DE" dirty="0" smtClean="0"/>
              <a:t> per </a:t>
            </a:r>
            <a:r>
              <a:rPr lang="de-DE" dirty="0" err="1" smtClean="0"/>
              <a:t>project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6006" y="2514600"/>
            <a:ext cx="8077200" cy="95410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de-DE" sz="1800" dirty="0">
                <a:solidFill>
                  <a:schemeClr val="tx1"/>
                </a:solidFill>
              </a:rPr>
              <a:t>$ </a:t>
            </a:r>
            <a:r>
              <a:rPr lang="de-DE" sz="1800" dirty="0" err="1">
                <a:solidFill>
                  <a:schemeClr val="tx1"/>
                </a:solidFill>
              </a:rPr>
              <a:t>mkdir</a:t>
            </a:r>
            <a:r>
              <a:rPr lang="de-DE" sz="1800" dirty="0">
                <a:solidFill>
                  <a:schemeClr val="tx1"/>
                </a:solidFill>
              </a:rPr>
              <a:t> Project</a:t>
            </a:r>
          </a:p>
          <a:p>
            <a:r>
              <a:rPr lang="de-DE" sz="1800" dirty="0">
                <a:solidFill>
                  <a:schemeClr val="tx1"/>
                </a:solidFill>
              </a:rPr>
              <a:t>$ </a:t>
            </a:r>
            <a:r>
              <a:rPr lang="de-DE" sz="1800" dirty="0" err="1">
                <a:solidFill>
                  <a:schemeClr val="tx1"/>
                </a:solidFill>
              </a:rPr>
              <a:t>cd</a:t>
            </a:r>
            <a:r>
              <a:rPr lang="de-DE" sz="1800" dirty="0">
                <a:solidFill>
                  <a:schemeClr val="tx1"/>
                </a:solidFill>
              </a:rPr>
              <a:t> Project</a:t>
            </a:r>
          </a:p>
          <a:p>
            <a:r>
              <a:rPr lang="de-DE" sz="1800" dirty="0">
                <a:solidFill>
                  <a:schemeClr val="tx1"/>
                </a:solidFill>
              </a:rPr>
              <a:t>$ </a:t>
            </a:r>
            <a:r>
              <a:rPr lang="de-DE" sz="1800" dirty="0" err="1">
                <a:solidFill>
                  <a:schemeClr val="tx1"/>
                </a:solidFill>
              </a:rPr>
              <a:t>git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init</a:t>
            </a:r>
            <a:endParaRPr lang="bg-BG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Start Using It?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Simple </a:t>
            </a:r>
            <a:r>
              <a:rPr lang="de-DE" dirty="0" err="1" smtClean="0"/>
              <a:t>workflow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066006" y="2438400"/>
            <a:ext cx="8077200" cy="409342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de-DE" dirty="0">
                <a:solidFill>
                  <a:schemeClr val="tx1"/>
                </a:solidFill>
              </a:rPr>
              <a:t>$ </a:t>
            </a:r>
            <a:r>
              <a:rPr lang="de-DE" dirty="0" err="1">
                <a:solidFill>
                  <a:schemeClr val="tx1"/>
                </a:solidFill>
              </a:rPr>
              <a:t>vim</a:t>
            </a:r>
            <a:r>
              <a:rPr lang="de-DE" dirty="0">
                <a:solidFill>
                  <a:schemeClr val="tx1"/>
                </a:solidFill>
              </a:rPr>
              <a:t> README</a:t>
            </a:r>
          </a:p>
          <a:p>
            <a:r>
              <a:rPr lang="de-DE" dirty="0">
                <a:solidFill>
                  <a:schemeClr val="tx1"/>
                </a:solidFill>
              </a:rPr>
              <a:t>$ </a:t>
            </a:r>
            <a:r>
              <a:rPr lang="de-DE" dirty="0" err="1">
                <a:solidFill>
                  <a:schemeClr val="tx1"/>
                </a:solidFill>
              </a:rPr>
              <a:t>mkdir</a:t>
            </a:r>
            <a:r>
              <a:rPr lang="de-DE" dirty="0">
                <a:solidFill>
                  <a:schemeClr val="tx1"/>
                </a:solidFill>
              </a:rPr>
              <a:t> Files</a:t>
            </a:r>
          </a:p>
          <a:p>
            <a:r>
              <a:rPr lang="de-DE" dirty="0">
                <a:solidFill>
                  <a:schemeClr val="tx1"/>
                </a:solidFill>
              </a:rPr>
              <a:t>$ </a:t>
            </a:r>
            <a:r>
              <a:rPr lang="de-DE" dirty="0" err="1">
                <a:solidFill>
                  <a:schemeClr val="tx1"/>
                </a:solidFill>
              </a:rPr>
              <a:t>mv</a:t>
            </a:r>
            <a:r>
              <a:rPr lang="de-DE" dirty="0">
                <a:solidFill>
                  <a:schemeClr val="tx1"/>
                </a:solidFill>
              </a:rPr>
              <a:t> /</a:t>
            </a:r>
            <a:r>
              <a:rPr lang="de-DE" dirty="0" err="1">
                <a:solidFill>
                  <a:schemeClr val="tx1"/>
                </a:solidFill>
              </a:rPr>
              <a:t>tmp</a:t>
            </a:r>
            <a:r>
              <a:rPr lang="de-DE" dirty="0">
                <a:solidFill>
                  <a:schemeClr val="tx1"/>
                </a:solidFill>
              </a:rPr>
              <a:t>/*.pdf Files/</a:t>
            </a:r>
          </a:p>
          <a:p>
            <a:r>
              <a:rPr lang="de-DE" dirty="0">
                <a:solidFill>
                  <a:schemeClr val="tx1"/>
                </a:solidFill>
              </a:rPr>
              <a:t>$ git add </a:t>
            </a:r>
            <a:r>
              <a:rPr lang="bg-BG" dirty="0" smtClean="0">
                <a:solidFill>
                  <a:schemeClr val="tx1"/>
                </a:solidFill>
              </a:rPr>
              <a:t>:/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commit -m "Initialized the project"</a:t>
            </a:r>
          </a:p>
          <a:p>
            <a:r>
              <a:rPr lang="de-DE" dirty="0">
                <a:solidFill>
                  <a:schemeClr val="tx1"/>
                </a:solidFill>
              </a:rPr>
              <a:t>$ </a:t>
            </a:r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rm</a:t>
            </a:r>
            <a:r>
              <a:rPr lang="de-DE" dirty="0">
                <a:solidFill>
                  <a:schemeClr val="tx1"/>
                </a:solidFill>
              </a:rPr>
              <a:t> Files/invoice123.pdf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commit -m "Removed invoice123.pdf from the project"</a:t>
            </a:r>
          </a:p>
          <a:p>
            <a:r>
              <a:rPr lang="de-DE" dirty="0">
                <a:solidFill>
                  <a:schemeClr val="tx1"/>
                </a:solidFill>
              </a:rPr>
              <a:t>$ </a:t>
            </a:r>
            <a:r>
              <a:rPr lang="de-DE" dirty="0" err="1">
                <a:solidFill>
                  <a:schemeClr val="tx1"/>
                </a:solidFill>
              </a:rPr>
              <a:t>vim</a:t>
            </a:r>
            <a:r>
              <a:rPr lang="de-DE" dirty="0">
                <a:solidFill>
                  <a:schemeClr val="tx1"/>
                </a:solidFill>
              </a:rPr>
              <a:t> README</a:t>
            </a:r>
          </a:p>
          <a:p>
            <a:r>
              <a:rPr lang="de-DE" dirty="0">
                <a:solidFill>
                  <a:schemeClr val="tx1"/>
                </a:solidFill>
              </a:rPr>
              <a:t>$ </a:t>
            </a:r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diff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$ </a:t>
            </a:r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add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smtClean="0">
                <a:solidFill>
                  <a:schemeClr val="tx1"/>
                </a:solidFill>
              </a:rPr>
              <a:t>:/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commit -m "Added copyright notice to README"</a:t>
            </a:r>
          </a:p>
          <a:p>
            <a:r>
              <a:rPr lang="de-DE" dirty="0">
                <a:solidFill>
                  <a:schemeClr val="tx1"/>
                </a:solidFill>
              </a:rPr>
              <a:t>$ </a:t>
            </a:r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log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 Daily </a:t>
            </a:r>
            <a:r>
              <a:rPr lang="de-DE" dirty="0"/>
              <a:t>D</a:t>
            </a:r>
            <a:r>
              <a:rPr lang="de-DE" dirty="0" smtClean="0"/>
              <a:t>evelopment </a:t>
            </a:r>
            <a:endParaRPr lang="bg-BG" dirty="0"/>
          </a:p>
        </p:txBody>
      </p:sp>
      <p:pic>
        <p:nvPicPr>
          <p:cNvPr id="11" name="Content Placeholder 10" descr="Screenshot 2016-06-22 19.15.4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67371" y="1774825"/>
            <a:ext cx="9655671" cy="4625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bg-BG" dirty="0"/>
          </a:p>
        </p:txBody>
      </p:sp>
      <p:pic>
        <p:nvPicPr>
          <p:cNvPr id="7" name="Content Placeholder 6" descr="Screenshot 2016-06-22 18.50.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4206" y="1524000"/>
            <a:ext cx="8492986" cy="53455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775191"/>
            <a:ext cx="10971372" cy="4778009"/>
          </a:xfrm>
        </p:spPr>
        <p:txBody>
          <a:bodyPr>
            <a:normAutofit/>
          </a:bodyPr>
          <a:lstStyle/>
          <a:p>
            <a:r>
              <a:rPr lang="en-US" dirty="0" smtClean="0"/>
              <a:t>What is version control software?</a:t>
            </a:r>
          </a:p>
          <a:p>
            <a:r>
              <a:rPr lang="en-US" dirty="0" smtClean="0"/>
              <a:t>Why do you need it?</a:t>
            </a:r>
          </a:p>
          <a:p>
            <a:r>
              <a:rPr lang="en-US" dirty="0" smtClean="0"/>
              <a:t>Where did it come from?</a:t>
            </a:r>
          </a:p>
          <a:p>
            <a:r>
              <a:rPr lang="en-US" dirty="0" smtClean="0"/>
              <a:t>Types of VCS</a:t>
            </a:r>
          </a:p>
          <a:p>
            <a:r>
              <a:rPr lang="en-US" dirty="0" smtClean="0"/>
              <a:t>How does it work?</a:t>
            </a:r>
          </a:p>
          <a:p>
            <a:r>
              <a:rPr lang="en-US" dirty="0" smtClean="0"/>
              <a:t>Which one should I use?</a:t>
            </a:r>
          </a:p>
          <a:p>
            <a:r>
              <a:rPr lang="en-US" dirty="0" smtClean="0"/>
              <a:t>How do I start using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57406" y="17526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Introduction to Version Control Using GitHub Desktop: 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programminghistorian.org/en/lessons/getting-started-with-github-desktop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Guides</a:t>
            </a:r>
          </a:p>
          <a:p>
            <a:pPr lvl="1"/>
            <a:r>
              <a:rPr lang="en-US" dirty="0" smtClean="0">
                <a:hlinkClick r:id="rId3"/>
              </a:rPr>
              <a:t>https://guides.github.com/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</a:p>
          <a:p>
            <a:pPr lvl="1"/>
            <a:r>
              <a:rPr lang="en-US" dirty="0" smtClean="0">
                <a:hlinkClick r:id="rId4"/>
              </a:rPr>
              <a:t>https://learngitbranching.js.org/</a:t>
            </a:r>
            <a:endParaRPr lang="en-US" dirty="0" smtClean="0"/>
          </a:p>
          <a:p>
            <a:r>
              <a:rPr lang="en-US" dirty="0" err="1" smtClean="0"/>
              <a:t>Gitflow</a:t>
            </a:r>
            <a:r>
              <a:rPr lang="en-US" dirty="0" smtClean="0"/>
              <a:t> </a:t>
            </a:r>
            <a:r>
              <a:rPr lang="en-US" dirty="0"/>
              <a:t>Workflow</a:t>
            </a:r>
          </a:p>
          <a:p>
            <a:pPr lvl="1"/>
            <a:r>
              <a:rPr lang="en-US" dirty="0" smtClean="0">
                <a:hlinkClick r:id="rId5"/>
              </a:rPr>
              <a:t>https://www.atlassian.com/git/tutorials/comparing-workflows/gitflow-workflow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https://www.atlassian.com/git/tutorials/learn-git-with-bitbucket-cloud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V</a:t>
            </a:r>
            <a:r>
              <a:rPr lang="en-US" dirty="0" smtClean="0"/>
              <a:t>ersion Control Software?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Version Control Software (VCS) is a set of:</a:t>
            </a:r>
          </a:p>
          <a:p>
            <a:pPr lvl="1"/>
            <a:r>
              <a:rPr lang="en-US" dirty="0" smtClean="0"/>
              <a:t>programs that manage changes to computer</a:t>
            </a:r>
            <a:r>
              <a:rPr lang="en-US" smtClean="0"/>
              <a:t>	files</a:t>
            </a:r>
            <a:r>
              <a:rPr lang="en-US" dirty="0" smtClean="0"/>
              <a:t>, such as documents, images and source code.</a:t>
            </a:r>
          </a:p>
          <a:p>
            <a:r>
              <a:rPr lang="en-US" dirty="0" smtClean="0"/>
              <a:t>Also known as:</a:t>
            </a:r>
          </a:p>
          <a:p>
            <a:pPr lvl="1"/>
            <a:r>
              <a:rPr lang="en-US" dirty="0" smtClean="0"/>
              <a:t>Revision control software</a:t>
            </a:r>
          </a:p>
          <a:p>
            <a:pPr lvl="1"/>
            <a:r>
              <a:rPr lang="en-US" dirty="0" smtClean="0"/>
              <a:t>Version management software</a:t>
            </a:r>
          </a:p>
          <a:p>
            <a:pPr lvl="1"/>
            <a:r>
              <a:rPr lang="en-US" dirty="0" smtClean="0"/>
              <a:t>Source control software</a:t>
            </a:r>
          </a:p>
          <a:p>
            <a:pPr lvl="1"/>
            <a:r>
              <a:rPr lang="en-US" dirty="0" smtClean="0"/>
              <a:t>Configuration management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N</a:t>
            </a:r>
            <a:r>
              <a:rPr lang="en-US" dirty="0" smtClean="0"/>
              <a:t>eed It?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09521" y="1600200"/>
            <a:ext cx="10971372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Undo, incremental backup of changes</a:t>
            </a:r>
          </a:p>
          <a:p>
            <a:r>
              <a:rPr lang="en-US" dirty="0" smtClean="0"/>
              <a:t>Trying out ideas</a:t>
            </a:r>
          </a:p>
          <a:p>
            <a:r>
              <a:rPr lang="en-US" dirty="0" smtClean="0"/>
              <a:t>Integrating several sources or subsystems</a:t>
            </a:r>
          </a:p>
          <a:p>
            <a:r>
              <a:rPr lang="en-US" dirty="0" smtClean="0"/>
              <a:t>Collaboration with other people</a:t>
            </a:r>
          </a:p>
          <a:p>
            <a:r>
              <a:rPr lang="en-US" dirty="0" smtClean="0"/>
              <a:t>Troubleshooting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Productivity</a:t>
            </a:r>
          </a:p>
          <a:p>
            <a:r>
              <a:rPr lang="en-US" dirty="0" smtClean="0"/>
              <a:t>Sanity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Does </a:t>
            </a:r>
            <a:r>
              <a:rPr lang="de-DE" dirty="0"/>
              <a:t>T</a:t>
            </a:r>
            <a:r>
              <a:rPr lang="de-DE" dirty="0" smtClean="0"/>
              <a:t>his </a:t>
            </a:r>
            <a:r>
              <a:rPr lang="de-DE" dirty="0"/>
              <a:t>L</a:t>
            </a:r>
            <a:r>
              <a:rPr lang="de-DE" dirty="0" smtClean="0"/>
              <a:t>ook </a:t>
            </a:r>
            <a:r>
              <a:rPr lang="de-DE" dirty="0"/>
              <a:t>F</a:t>
            </a:r>
            <a:r>
              <a:rPr lang="de-DE" dirty="0" smtClean="0"/>
              <a:t>amiliar?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6" name="Content Placeholder 15" descr="whatisversioncontrolsoftwareandwhydoyouneedit-111022030428-phpapp011.tif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4444" y="1906587"/>
            <a:ext cx="4581525" cy="4362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C</a:t>
            </a:r>
            <a:r>
              <a:rPr lang="en-US" dirty="0" smtClean="0"/>
              <a:t>ome </a:t>
            </a:r>
            <a:r>
              <a:rPr lang="en-US" dirty="0"/>
              <a:t>F</a:t>
            </a:r>
            <a:r>
              <a:rPr lang="en-US" dirty="0" smtClean="0"/>
              <a:t>rom?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Engineering: blueprints</a:t>
            </a:r>
          </a:p>
          <a:p>
            <a:r>
              <a:rPr lang="en-US" dirty="0" smtClean="0"/>
              <a:t>Law: contract redline, legal backline</a:t>
            </a:r>
          </a:p>
          <a:p>
            <a:r>
              <a:rPr lang="en-US" dirty="0" smtClean="0"/>
              <a:t>Software Development: early UNIX days</a:t>
            </a:r>
          </a:p>
          <a:p>
            <a:pPr lvl="1"/>
            <a:r>
              <a:rPr lang="en-US" dirty="0" smtClean="0"/>
              <a:t>SCCS: 1972, Bell Labs, Marc J. </a:t>
            </a:r>
            <a:r>
              <a:rPr lang="en-US" dirty="0" err="1" smtClean="0"/>
              <a:t>Rochkind</a:t>
            </a:r>
            <a:endParaRPr lang="en-US" dirty="0" smtClean="0"/>
          </a:p>
          <a:p>
            <a:pPr lvl="1"/>
            <a:r>
              <a:rPr lang="en-US" dirty="0" smtClean="0"/>
              <a:t>diff: 1974, AT&amp;T, Hunt-</a:t>
            </a:r>
            <a:r>
              <a:rPr lang="en-US" dirty="0" err="1" smtClean="0"/>
              <a:t>McIlroy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RCS: 1982, GNU, Walter F. </a:t>
            </a:r>
            <a:r>
              <a:rPr lang="en-US" dirty="0" err="1" smtClean="0"/>
              <a:t>Tichy</a:t>
            </a:r>
            <a:endParaRPr lang="en-US" dirty="0" smtClean="0"/>
          </a:p>
          <a:p>
            <a:pPr lvl="1"/>
            <a:r>
              <a:rPr lang="en-US" dirty="0" smtClean="0"/>
              <a:t>patch: 1985, Larry Wall</a:t>
            </a:r>
          </a:p>
          <a:p>
            <a:pPr lvl="1"/>
            <a:r>
              <a:rPr lang="en-US" dirty="0" smtClean="0"/>
              <a:t>CVS: 1986, Dick </a:t>
            </a:r>
            <a:r>
              <a:rPr lang="en-US" dirty="0" err="1" smtClean="0"/>
              <a:t>Grune</a:t>
            </a:r>
            <a:endParaRPr lang="en-US" dirty="0" smtClean="0"/>
          </a:p>
          <a:p>
            <a:pPr lvl="1"/>
            <a:r>
              <a:rPr lang="en-US" dirty="0" smtClean="0"/>
              <a:t>Subversion: 2000, </a:t>
            </a:r>
            <a:r>
              <a:rPr lang="en-US" dirty="0" err="1" smtClean="0"/>
              <a:t>CollabNet</a:t>
            </a:r>
            <a:r>
              <a:rPr lang="en-US" dirty="0" smtClean="0"/>
              <a:t>, Apache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: 2005,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VCS</a:t>
            </a:r>
            <a:endParaRPr lang="bg-BG" dirty="0"/>
          </a:p>
        </p:txBody>
      </p:sp>
      <p:pic>
        <p:nvPicPr>
          <p:cNvPr id="5" name="Content Placeholder 4" descr="Screenshot 2016-06-22 19.12.5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2825" y="1921145"/>
            <a:ext cx="8904763" cy="43333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</a:t>
            </a:r>
            <a:r>
              <a:rPr lang="de-DE" dirty="0"/>
              <a:t>D</a:t>
            </a:r>
            <a:r>
              <a:rPr lang="de-DE" dirty="0" smtClean="0"/>
              <a:t>oes </a:t>
            </a:r>
            <a:r>
              <a:rPr lang="de-DE" dirty="0"/>
              <a:t>I</a:t>
            </a:r>
            <a:r>
              <a:rPr lang="de-DE" dirty="0" smtClean="0"/>
              <a:t>t </a:t>
            </a:r>
            <a:r>
              <a:rPr lang="de-DE" dirty="0"/>
              <a:t>W</a:t>
            </a:r>
            <a:r>
              <a:rPr lang="de-DE" dirty="0" smtClean="0"/>
              <a:t>ork?</a:t>
            </a:r>
            <a:endParaRPr lang="bg-BG" dirty="0"/>
          </a:p>
        </p:txBody>
      </p:sp>
      <p:pic>
        <p:nvPicPr>
          <p:cNvPr id="8" name="Content Placeholder 7" descr="whatisversioncontrolsoftwareandwhydoyouneedit-111022030428-phpapp01.tif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5605" y="1540796"/>
            <a:ext cx="9226447" cy="53172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</a:t>
            </a:r>
            <a:r>
              <a:rPr lang="de-DE" dirty="0"/>
              <a:t>D</a:t>
            </a:r>
            <a:r>
              <a:rPr lang="de-DE" dirty="0" smtClean="0"/>
              <a:t>oes </a:t>
            </a:r>
            <a:r>
              <a:rPr lang="de-DE" dirty="0"/>
              <a:t>I</a:t>
            </a:r>
            <a:r>
              <a:rPr lang="de-DE" dirty="0" smtClean="0"/>
              <a:t>t </a:t>
            </a:r>
            <a:r>
              <a:rPr lang="de-DE" dirty="0"/>
              <a:t>W</a:t>
            </a:r>
            <a:r>
              <a:rPr lang="de-DE" dirty="0" smtClean="0"/>
              <a:t>ork?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Repository</a:t>
            </a:r>
          </a:p>
          <a:p>
            <a:r>
              <a:rPr lang="de-DE" dirty="0" err="1" smtClean="0"/>
              <a:t>Revisions</a:t>
            </a:r>
            <a:endParaRPr lang="de-DE" dirty="0" smtClean="0"/>
          </a:p>
          <a:p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baseline</a:t>
            </a:r>
            <a:endParaRPr lang="de-DE" dirty="0" smtClean="0"/>
          </a:p>
          <a:p>
            <a:r>
              <a:rPr lang="de-DE" dirty="0" err="1" smtClean="0"/>
              <a:t>Branches</a:t>
            </a:r>
            <a:endParaRPr lang="de-DE" dirty="0" smtClean="0"/>
          </a:p>
          <a:p>
            <a:r>
              <a:rPr lang="de-DE" dirty="0" smtClean="0"/>
              <a:t>Tags</a:t>
            </a:r>
          </a:p>
          <a:p>
            <a:r>
              <a:rPr lang="de-DE" dirty="0" err="1" smtClean="0"/>
              <a:t>Wikipedia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Version </a:t>
            </a:r>
            <a:r>
              <a:rPr lang="de-DE" dirty="0" err="1" smtClean="0">
                <a:hlinkClick r:id="rId2"/>
              </a:rPr>
              <a:t>control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whatisversioncontrolsoftwareandwhydoyouneedit-111022030428-phpapp021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7724" y="1524000"/>
            <a:ext cx="2671482" cy="5257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3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FFC000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2755</TotalTime>
  <Words>542</Words>
  <Application>Microsoft Office PowerPoint</Application>
  <PresentationFormat>Custom</PresentationFormat>
  <Paragraphs>131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Adobe Fangsong Std R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Frontend JavaScript              </vt:lpstr>
      <vt:lpstr>Table of Contents</vt:lpstr>
      <vt:lpstr>What is Version Control Software?</vt:lpstr>
      <vt:lpstr>Why Do You Need It?</vt:lpstr>
      <vt:lpstr>Does This Look Familiar?</vt:lpstr>
      <vt:lpstr>Where Did It Come From?</vt:lpstr>
      <vt:lpstr>Types of VCS</vt:lpstr>
      <vt:lpstr>How Does It Work?</vt:lpstr>
      <vt:lpstr>How Does It Work?</vt:lpstr>
      <vt:lpstr>How Does It Work?</vt:lpstr>
      <vt:lpstr>How Does It Work?</vt:lpstr>
      <vt:lpstr>Which One Should I Use?</vt:lpstr>
      <vt:lpstr>How Do I Start Using It?</vt:lpstr>
      <vt:lpstr>How Do I Start Using It?</vt:lpstr>
      <vt:lpstr>How Do I Start Using It?</vt:lpstr>
      <vt:lpstr>How Do I Start Using It?</vt:lpstr>
      <vt:lpstr>Git in Daily Development </vt:lpstr>
      <vt:lpstr>GitHub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492</cp:revision>
  <dcterms:created xsi:type="dcterms:W3CDTF">2006-08-16T00:00:00Z</dcterms:created>
  <dcterms:modified xsi:type="dcterms:W3CDTF">2019-03-28T23:37:53Z</dcterms:modified>
</cp:coreProperties>
</file>