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8"/>
  </p:notesMasterIdLst>
  <p:sldIdLst>
    <p:sldId id="256" r:id="rId2"/>
    <p:sldId id="271" r:id="rId3"/>
    <p:sldId id="312" r:id="rId4"/>
    <p:sldId id="307" r:id="rId5"/>
    <p:sldId id="309" r:id="rId6"/>
    <p:sldId id="313" r:id="rId7"/>
    <p:sldId id="315" r:id="rId8"/>
    <p:sldId id="314" r:id="rId9"/>
    <p:sldId id="310" r:id="rId10"/>
    <p:sldId id="311" r:id="rId11"/>
    <p:sldId id="274" r:id="rId12"/>
    <p:sldId id="316" r:id="rId13"/>
    <p:sldId id="318" r:id="rId14"/>
    <p:sldId id="319" r:id="rId15"/>
    <p:sldId id="276" r:id="rId16"/>
    <p:sldId id="277" r:id="rId17"/>
    <p:sldId id="320" r:id="rId18"/>
    <p:sldId id="321" r:id="rId19"/>
    <p:sldId id="322" r:id="rId20"/>
    <p:sldId id="323" r:id="rId21"/>
    <p:sldId id="282" r:id="rId22"/>
    <p:sldId id="324" r:id="rId23"/>
    <p:sldId id="284" r:id="rId24"/>
    <p:sldId id="285" r:id="rId25"/>
    <p:sldId id="317" r:id="rId26"/>
    <p:sldId id="327" r:id="rId27"/>
    <p:sldId id="328" r:id="rId28"/>
    <p:sldId id="329" r:id="rId29"/>
    <p:sldId id="330" r:id="rId30"/>
    <p:sldId id="288" r:id="rId31"/>
    <p:sldId id="325" r:id="rId32"/>
    <p:sldId id="326" r:id="rId33"/>
    <p:sldId id="289" r:id="rId34"/>
    <p:sldId id="290" r:id="rId35"/>
    <p:sldId id="291" r:id="rId36"/>
    <p:sldId id="294" r:id="rId37"/>
    <p:sldId id="295" r:id="rId38"/>
    <p:sldId id="296" r:id="rId39"/>
    <p:sldId id="331" r:id="rId40"/>
    <p:sldId id="332" r:id="rId41"/>
    <p:sldId id="333" r:id="rId42"/>
    <p:sldId id="334" r:id="rId43"/>
    <p:sldId id="335" r:id="rId44"/>
    <p:sldId id="336" r:id="rId45"/>
    <p:sldId id="303" r:id="rId46"/>
    <p:sldId id="270" r:id="rId4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696A6-DC4F-4618-B315-8168FC9B2C7C}">
          <p14:sldIdLst>
            <p14:sldId id="256"/>
            <p14:sldId id="271"/>
          </p14:sldIdLst>
        </p14:section>
        <p14:section name="Operators and Expressions" id="{0A95BBCC-BCA5-408A-B35D-3A1C30D048A7}">
          <p14:sldIdLst>
            <p14:sldId id="312"/>
            <p14:sldId id="307"/>
            <p14:sldId id="309"/>
            <p14:sldId id="313"/>
            <p14:sldId id="315"/>
            <p14:sldId id="314"/>
            <p14:sldId id="310"/>
            <p14:sldId id="311"/>
            <p14:sldId id="274"/>
          </p14:sldIdLst>
        </p14:section>
        <p14:section name="Conditional Statements" id="{DEC04821-83D1-4F7B-8DCA-3A1A548FBE8A}">
          <p14:sldIdLst>
            <p14:sldId id="316"/>
            <p14:sldId id="318"/>
            <p14:sldId id="319"/>
            <p14:sldId id="276"/>
            <p14:sldId id="277"/>
            <p14:sldId id="320"/>
            <p14:sldId id="321"/>
            <p14:sldId id="322"/>
            <p14:sldId id="323"/>
            <p14:sldId id="282"/>
            <p14:sldId id="324"/>
            <p14:sldId id="284"/>
            <p14:sldId id="285"/>
          </p14:sldIdLst>
        </p14:section>
        <p14:section name="Loops" id="{0CCEAA89-5204-4037-A5FE-1F02FB48F3CC}">
          <p14:sldIdLst>
            <p14:sldId id="317"/>
            <p14:sldId id="327"/>
            <p14:sldId id="328"/>
            <p14:sldId id="329"/>
            <p14:sldId id="330"/>
            <p14:sldId id="288"/>
            <p14:sldId id="325"/>
            <p14:sldId id="326"/>
            <p14:sldId id="289"/>
            <p14:sldId id="290"/>
            <p14:sldId id="291"/>
            <p14:sldId id="294"/>
            <p14:sldId id="295"/>
            <p14:sldId id="296"/>
          </p14:sldIdLst>
        </p14:section>
        <p14:section name="Nested Loops" id="{1E8B43EB-88CB-4793-BB7A-BBF932D94FBC}">
          <p14:sldIdLst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Summary" id="{3702C9E7-5BC3-4910-9B8D-D6788FAFB927}">
          <p14:sldIdLst>
            <p14:sldId id="30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34A5A"/>
    <a:srgbClr val="F8DB08"/>
    <a:srgbClr val="FFC800"/>
    <a:srgbClr val="D4C612"/>
    <a:srgbClr val="D0C212"/>
    <a:srgbClr val="EBDC1D"/>
    <a:srgbClr val="F5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5" autoAdjust="0"/>
    <p:restoredTop sz="94023" autoAdjust="0"/>
  </p:normalViewPr>
  <p:slideViewPr>
    <p:cSldViewPr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400" cap="none" baseline="0">
                <a:solidFill>
                  <a:srgbClr val="FFC8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4000" b="1" kern="1200" baseline="0" dirty="0">
                <a:solidFill>
                  <a:srgbClr val="F8DB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ysdovhan/wtfjs" TargetMode="External"/><Relationship Id="rId2" Type="http://schemas.openxmlformats.org/officeDocument/2006/relationships/hyperlink" Target="https://javascriptweblog.wordpress.com/2011/02/07/truth-equality-and-javascrip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https://www.facebook.com/stiliyan.iv.ivanov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https://www.linkedin.com/in/stiliyan-iv-ivanov/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– 2019</a:t>
            </a:r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4786" y="1695271"/>
            <a:ext cx="5182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C000"/>
                </a:solidFill>
                <a:latin typeface="+mj-lt"/>
              </a:rPr>
              <a:t>Control-Flow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and Other </a:t>
            </a:r>
            <a:r>
              <a:rPr lang="en-US" dirty="0" smtClean="0"/>
              <a:t>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a value to variable: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>
              <a:spcBef>
                <a:spcPts val="700"/>
              </a:spcBef>
            </a:pPr>
            <a:r>
              <a:rPr lang="en-US" dirty="0" smtClean="0"/>
              <a:t>Conditional </a:t>
            </a:r>
            <a:r>
              <a:rPr lang="en-US" dirty="0"/>
              <a:t>ternary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2206" y="2362200"/>
            <a:ext cx="10505850" cy="252643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y = 4; console.log(y *= 2); // 8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z = y = 3; // y=3 and z=3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 += 2); // 5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s-E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unknown_value;</a:t>
            </a:r>
          </a:p>
          <a:p>
            <a:pPr>
              <a:buClr>
                <a:srgbClr val="F2B254"/>
              </a:buClr>
              <a:buSzPct val="100000"/>
            </a:pPr>
            <a:r>
              <a:rPr lang="es-E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console.log(unknown_value); // undefined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2206" y="5473316"/>
            <a:ext cx="10505850" cy="107988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s-E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Date()).getDay() % 2 == 0 ?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"even date" : "odd date"</a:t>
            </a:r>
            <a:r>
              <a:rPr lang="es-E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317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in JS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/>
              <a:t> are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" </a:t>
            </a:r>
            <a:r>
              <a:rPr lang="en-US" dirty="0" smtClean="0"/>
              <a:t>to </a:t>
            </a:r>
            <a:r>
              <a:rPr lang="en-US" dirty="0"/>
              <a:t>be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5382" y="2401388"/>
            <a:ext cx="10283824" cy="438041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console.log(number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== 5)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 = number +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console.log(number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400006" y="2752207"/>
            <a:ext cx="4267200" cy="1090899"/>
          </a:xfrm>
          <a:prstGeom prst="wedgeRoundRectCallout">
            <a:avLst>
              <a:gd name="adj1" fmla="val -88504"/>
              <a:gd name="adj2" fmla="val -419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Semicolon </a:t>
            </a:r>
            <a:r>
              <a:rPr lang="en-US" sz="2800" b="1" dirty="0">
                <a:solidFill>
                  <a:srgbClr val="F8DB08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at the end of line is not mandatory in JS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400006" y="4125697"/>
            <a:ext cx="4267200" cy="1193063"/>
          </a:xfrm>
          <a:prstGeom prst="wedgeRoundRectCallout">
            <a:avLst>
              <a:gd name="adj1" fmla="val -72753"/>
              <a:gd name="adj2" fmla="val -447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Block </a:t>
            </a:r>
            <a:r>
              <a:rPr lang="en-US" sz="2800" b="1" dirty="0">
                <a:solidFill>
                  <a:srgbClr val="F8DB08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8DB08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rgbClr val="F8DB08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statements hold a sequence of commands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056606" y="5943600"/>
            <a:ext cx="2971800" cy="609600"/>
          </a:xfrm>
          <a:prstGeom prst="wedgeRoundRectCallout">
            <a:avLst>
              <a:gd name="adj1" fmla="val -65232"/>
              <a:gd name="adj2" fmla="val 422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Empty statement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979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if-else, </a:t>
            </a:r>
            <a:r>
              <a:rPr lang="en-US" dirty="0" smtClean="0"/>
              <a:t>switch-case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i="1" dirty="0"/>
              <a:t>i</a:t>
            </a:r>
            <a:r>
              <a:rPr lang="en-US" i="1" dirty="0" smtClean="0"/>
              <a:t>f</a:t>
            </a:r>
            <a:r>
              <a:rPr lang="en-US" dirty="0" smtClean="0"/>
              <a:t> Condition Works?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is true, the statement is executed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is false, the statement is skipped 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171406" y="3200400"/>
            <a:ext cx="4692649" cy="3276600"/>
            <a:chOff x="2209800" y="762000"/>
            <a:chExt cx="4692649" cy="3276600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2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i="1" dirty="0" smtClean="0"/>
              <a:t>if-else</a:t>
            </a:r>
            <a:r>
              <a:rPr lang="en-US" dirty="0" smtClean="0"/>
              <a:t> Condition Works 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is true, the first statement is executed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is false, the second statement is executed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665618" y="60721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52731" y="38655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664031" y="47291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586118" y="51958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670378" y="63888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10315081" y="47773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8157870" y="42973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5806481" y="47634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6665618" y="33528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200956" y="38357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8228806" y="39481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79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if-else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supports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5382" y="2500418"/>
            <a:ext cx="10283824" cy="359558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console.log("Odd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/ Even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JS function to check if a number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invalid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3606" y="2401103"/>
            <a:ext cx="7315200" cy="409609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oddEven(num)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rem = num % 2;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(rem == 0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console.log("even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(rem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Math.round(rem))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console.log("odd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console.log("invalid</a:t>
            </a: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58996" y="2399223"/>
            <a:ext cx="802472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80879" y="2383450"/>
            <a:ext cx="1700727" cy="5878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odd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400129" y="25027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58996" y="3265634"/>
            <a:ext cx="802472" cy="58785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80879" y="3265634"/>
            <a:ext cx="1700727" cy="5878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even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7"/>
          <p:cNvSpPr/>
          <p:nvPr/>
        </p:nvSpPr>
        <p:spPr>
          <a:xfrm>
            <a:off x="9400129" y="338496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58996" y="4153864"/>
            <a:ext cx="802472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880879" y="4138091"/>
            <a:ext cx="1700727" cy="5878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odd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7"/>
          <p:cNvSpPr/>
          <p:nvPr/>
        </p:nvSpPr>
        <p:spPr>
          <a:xfrm>
            <a:off x="9400129" y="42574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58995" y="5032463"/>
            <a:ext cx="802472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880877" y="5016691"/>
            <a:ext cx="1700729" cy="5878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invalid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7"/>
          <p:cNvSpPr/>
          <p:nvPr/>
        </p:nvSpPr>
        <p:spPr>
          <a:xfrm>
            <a:off x="9400128" y="51360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58996" y="5904919"/>
            <a:ext cx="802472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880879" y="5889146"/>
            <a:ext cx="1700727" cy="5878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even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7"/>
          <p:cNvSpPr/>
          <p:nvPr/>
        </p:nvSpPr>
        <p:spPr>
          <a:xfrm>
            <a:off x="9400129" y="600847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if Statements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and if-else statements can be nested, i.e. used inside another if or else statement</a:t>
            </a:r>
          </a:p>
          <a:p>
            <a:r>
              <a:rPr lang="en-US" dirty="0" smtClean="0"/>
              <a:t>Every else corresponds to its closest preceding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2206" y="3429000"/>
            <a:ext cx="7561263" cy="304698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</p:spTree>
    <p:extLst>
      <p:ext uri="{BB962C8B-B14F-4D97-AF65-F5344CB8AC3E}">
        <p14:creationId xmlns:p14="http://schemas.microsoft.com/office/powerpoint/2010/main" val="23165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Nested 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400" dirty="0" smtClean="0"/>
              <a:t> – Good Practices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blocks to avoid 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more than three levels of nested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Arrange the code to make it more readable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Nested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800" dirty="0" smtClean="0"/>
              <a:t> Statements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4606" y="2174081"/>
            <a:ext cx="9677400" cy="369331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console.log('These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 numbers are equal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console.log('The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console.log('The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is bigger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5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Operators,</a:t>
            </a:r>
            <a:br>
              <a:rPr lang="en-US" dirty="0"/>
            </a:br>
            <a:r>
              <a:rPr lang="en-US" dirty="0"/>
              <a:t>Expressions,</a:t>
            </a:r>
            <a:br>
              <a:rPr lang="en-US" dirty="0"/>
            </a:br>
            <a:r>
              <a:rPr lang="en-US" dirty="0"/>
              <a:t>Statements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Conditional Statements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/>
              <a:t>if-else, switch-case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Loops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/>
              <a:t>for, while, do-while,</a:t>
            </a:r>
            <a:br>
              <a:rPr lang="en-US" dirty="0"/>
            </a:br>
            <a:r>
              <a:rPr lang="en-US" dirty="0"/>
              <a:t>for-in, for-of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bg-BG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806" y="3617655"/>
            <a:ext cx="7772400" cy="2246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=== 'A' || ch === 'a') 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console.log('Vowel [ei]');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(ch === 'E' || ch === 'e') 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console.log('Vowel [i:]');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…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2206" y="2819400"/>
            <a:ext cx="9520236" cy="397031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day =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1: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2: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3: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7: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56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/>
              <a:t>Truthy</a:t>
            </a:r>
            <a:r>
              <a:rPr lang="en-US" dirty="0"/>
              <a:t> and </a:t>
            </a:r>
            <a:r>
              <a:rPr lang="en-US" noProof="1"/>
              <a:t>Falsy</a:t>
            </a:r>
            <a:r>
              <a:rPr lang="en-US" dirty="0"/>
              <a:t> Expressions in JavaScript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JavaScript is rich of </a:t>
            </a:r>
            <a:r>
              <a:rPr lang="en-US" dirty="0">
                <a:hlinkClick r:id="rId2"/>
              </a:rPr>
              <a:t>unexpected (for some people) </a:t>
            </a:r>
            <a:r>
              <a:rPr lang="en-US" dirty="0" smtClean="0">
                <a:hlinkClick r:id="rId2"/>
              </a:rPr>
              <a:t>behavior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at </a:t>
            </a:r>
            <a:r>
              <a:rPr lang="en-US" dirty="0"/>
              <a:t>WTF JS</a:t>
            </a:r>
            <a:r>
              <a:rPr lang="en-US"/>
              <a:t>: </a:t>
            </a:r>
            <a:r>
              <a:rPr lang="en-US" smtClean="0">
                <a:solidFill>
                  <a:prstClr val="white"/>
                </a:solidFill>
                <a:hlinkClick r:id="rId3"/>
              </a:rPr>
              <a:t>https://github.com/denysdovhan/wtfjs</a:t>
            </a:r>
            <a:endParaRPr lang="en-US" dirty="0">
              <a:solidFill>
                <a:prstClr val="white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3642" y="2362200"/>
            <a:ext cx="10748964" cy="335476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defRPr sz="18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console.log("0" == true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0" indent="-457200">
              <a:defRPr sz="18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console.log("0" == false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0" indent="-457200">
              <a:defRPr sz="18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("0") console.log(true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0" indent="-457200">
              <a:spcBef>
                <a:spcPts val="1200"/>
              </a:spcBef>
              <a:defRPr sz="18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console.log([] == true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false</a:t>
            </a:r>
          </a:p>
          <a:p>
            <a:pPr marL="457200" indent="-457200">
              <a:defRPr sz="18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console.log([] == false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  <a:p>
            <a:pPr marL="457200" lvl="0" indent="-457200">
              <a:defRPr sz="1800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([]) console.log(true); //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marL="457200" lvl="0" indent="-457200">
              <a:spcBef>
                <a:spcPts val="1200"/>
              </a:spcBef>
              <a:defRPr sz="18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console.log(null == false || null == true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0" indent="-457200">
              <a:defRPr sz="18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(!null) console.log(true); // true</a:t>
            </a:r>
          </a:p>
        </p:txBody>
      </p:sp>
    </p:spTree>
    <p:extLst>
      <p:ext uri="{BB962C8B-B14F-4D97-AF65-F5344CB8AC3E}">
        <p14:creationId xmlns:p14="http://schemas.microsoft.com/office/powerpoint/2010/main" val="12119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 or Vegetable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print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",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 depending on the input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Fruits</a:t>
            </a:r>
            <a:r>
              <a:rPr lang="en-US" dirty="0"/>
              <a:t> are: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peach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bg-BG" dirty="0"/>
              <a:t> </a:t>
            </a:r>
            <a:r>
              <a:rPr lang="en-US" dirty="0"/>
              <a:t>are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onion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garlic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parsley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others </a:t>
            </a:r>
            <a:r>
              <a:rPr lang="en-US" dirty="0"/>
              <a:t>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unknown</a:t>
            </a:r>
            <a:endParaRPr lang="en-US" dirty="0"/>
          </a:p>
          <a:p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31812" y="4617937"/>
            <a:ext cx="1360201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lemon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1424" y="4602165"/>
            <a:ext cx="2135188" cy="5878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fruit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7"/>
          <p:cNvSpPr/>
          <p:nvPr/>
        </p:nvSpPr>
        <p:spPr>
          <a:xfrm>
            <a:off x="2930674" y="472149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31812" y="5600118"/>
            <a:ext cx="1360201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onion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11424" y="5584346"/>
            <a:ext cx="2135188" cy="5878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vegetable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7"/>
          <p:cNvSpPr/>
          <p:nvPr/>
        </p:nvSpPr>
        <p:spPr>
          <a:xfrm>
            <a:off x="2930674" y="570367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46812" y="4617937"/>
            <a:ext cx="1360201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peach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26424" y="4602165"/>
            <a:ext cx="2135188" cy="5878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fruit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7"/>
          <p:cNvSpPr/>
          <p:nvPr/>
        </p:nvSpPr>
        <p:spPr>
          <a:xfrm>
            <a:off x="7745674" y="472149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46812" y="5600118"/>
            <a:ext cx="1360201" cy="55630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pizza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26424" y="5584346"/>
            <a:ext cx="2135188" cy="5878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unknown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7"/>
          <p:cNvSpPr/>
          <p:nvPr/>
        </p:nvSpPr>
        <p:spPr>
          <a:xfrm>
            <a:off x="7745674" y="570367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972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Fruit or Vegetable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806" y="1659553"/>
            <a:ext cx="5181600" cy="489364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food(input)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word = input[0];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(word)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'banana':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'apple':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'kiwi':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'cherry':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'lemon':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'grapes':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'peach':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console.log('fruit');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90406" y="1659553"/>
            <a:ext cx="5943600" cy="489364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'tomato':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'cucumber':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'pepper':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'onion':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'parsley':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'garlic':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console.log('vegetable');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console.log('unknown');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0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for, </a:t>
            </a:r>
            <a:r>
              <a:rPr lang="en-US" dirty="0" smtClean="0"/>
              <a:t>for-in, for-of, while</a:t>
            </a:r>
            <a:r>
              <a:rPr lang="en-US" dirty="0"/>
              <a:t>, </a:t>
            </a:r>
            <a:r>
              <a:rPr lang="en-US" dirty="0" smtClean="0"/>
              <a:t>do-while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typical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syntax is: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of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</a:t>
            </a:r>
            <a:r>
              <a:rPr lang="en-US" dirty="0" err="1" smtClean="0"/>
              <a:t>boolean</a:t>
            </a:r>
            <a:endParaRPr lang="en-US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Loop body block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27088" y="2473404"/>
            <a:ext cx="7489825" cy="110799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Initialization Expression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once, just before the loop is entered</a:t>
            </a:r>
          </a:p>
          <a:p>
            <a:pPr lvl="1"/>
            <a:r>
              <a:rPr lang="en-US" dirty="0" smtClean="0"/>
              <a:t>Like it is out of the loop, before it</a:t>
            </a:r>
          </a:p>
          <a:p>
            <a:r>
              <a:rPr lang="en-US" dirty="0" smtClean="0"/>
              <a:t>Usually used to declare a counter variable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006" y="3505200"/>
            <a:ext cx="7562850" cy="144655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 = 0</a:t>
            </a: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 {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Expression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Evaluated before 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, the loop body is executed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as a </a:t>
            </a:r>
            <a:r>
              <a:rPr lang="en-US" b="1" dirty="0" smtClean="0"/>
              <a:t>loop condition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42206" y="4114800"/>
            <a:ext cx="7562850" cy="152862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number = 0; </a:t>
            </a: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 {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Update Expression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b="1" dirty="0" smtClean="0"/>
              <a:t>after</a:t>
            </a:r>
            <a:r>
              <a:rPr lang="en-US" dirty="0" smtClean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2206" y="3581400"/>
            <a:ext cx="7704137" cy="144655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number = 0; number &lt; 10; </a:t>
            </a:r>
            <a:r>
              <a:rPr lang="bg-BG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and </a:t>
            </a:r>
            <a:r>
              <a:rPr lang="en-US" dirty="0" smtClean="0"/>
              <a:t>Expressions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Arithmetic,Logical,Comparison,Assignment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dirty="0"/>
              <a:t> loops work as in C</a:t>
            </a:r>
            <a:r>
              <a:rPr lang="en-US" dirty="0" smtClean="0"/>
              <a:t>++ etc.</a:t>
            </a:r>
            <a:r>
              <a:rPr lang="bg-BG" dirty="0" smtClean="0"/>
              <a:t> </a:t>
            </a:r>
            <a:endParaRPr lang="en-US" dirty="0"/>
          </a:p>
          <a:p>
            <a:r>
              <a:rPr lang="en-US" dirty="0"/>
              <a:t>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9346" y="2903478"/>
            <a:ext cx="10472260" cy="171739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9346" y="4988207"/>
            <a:ext cx="10472260" cy="171739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50; i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10; i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10)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50 40 30 20 10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33006" y="2286000"/>
            <a:ext cx="5049837" cy="3276600"/>
            <a:chOff x="1547812" y="2057400"/>
            <a:chExt cx="5049837" cy="3276600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5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85406" y="2293397"/>
            <a:ext cx="4781028" cy="3650203"/>
            <a:chOff x="686322" y="2057400"/>
            <a:chExt cx="4781028" cy="3650203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5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Loops: while, do-while,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764" y="1539657"/>
            <a:ext cx="10472260" cy="181588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count =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 &lt; 1024)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console.log(count *= 2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 8 16 32 64 128 256 512 1024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8764" y="3673257"/>
            <a:ext cx="10472260" cy="267765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 = "ho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console.log(s);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 = s + s;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(s.length &lt; 20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ho hoho hohohoho hohohohohohohoho</a:t>
            </a:r>
          </a:p>
        </p:txBody>
      </p:sp>
    </p:spTree>
    <p:extLst>
      <p:ext uri="{BB962C8B-B14F-4D97-AF65-F5344CB8AC3E}">
        <p14:creationId xmlns:p14="http://schemas.microsoft.com/office/powerpoint/2010/main" val="173158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Colorful Numbers 1 … 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print the numbers from 1 to n</a:t>
            </a:r>
          </a:p>
          <a:p>
            <a:pPr lvl="1"/>
            <a:r>
              <a:rPr lang="en-US" dirty="0"/>
              <a:t>Return a string holding HTML list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&lt;ul&gt;&lt;li&gt;…&lt;/li&gt;&lt;/ul&gt;</a:t>
            </a:r>
          </a:p>
          <a:p>
            <a:pPr lvl="1"/>
            <a:r>
              <a:rPr lang="en-US" dirty="0"/>
              <a:t>Display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 lines in </a:t>
            </a:r>
            <a:r>
              <a:rPr lang="en-US" sz="3000" b="1" dirty="0">
                <a:solidFill>
                  <a:srgbClr val="8FC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 lines in </a:t>
            </a:r>
            <a:r>
              <a:rPr lang="en-US" sz="3000" b="1" dirty="0">
                <a:solidFill>
                  <a:srgbClr val="B5DB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8406" y="3565102"/>
            <a:ext cx="10363198" cy="298809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&lt;li&gt;&lt;span style='color:blue'&gt;1&lt;/span&gt;&lt;/li&gt;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&lt;li&gt;&lt;span style='color:green'&gt;2&lt;/span&gt;&lt;/li&gt;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&lt;li&gt;&lt;span style='color:blue'&gt;3&lt;/span&gt;&lt;/li&gt;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409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Colorful Numbers 1 … 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5333" y="1668035"/>
            <a:ext cx="10478160" cy="488516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nums(n)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html = '&lt;ul&gt;\n';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1; i &lt;= n; i++)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color = </a:t>
            </a:r>
            <a:r>
              <a:rPr lang="it-IT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'green';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% 2 != 0) color = </a:t>
            </a:r>
            <a:r>
              <a:rPr lang="it-IT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'blue';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html += `  &lt;li&gt;&lt;span style='color: ${color}'&gt;${i}&lt;/span&gt;&lt;/li&gt;\n`;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html += '&lt;/ul&gt;';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html;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113212" y="6007684"/>
            <a:ext cx="7220281" cy="54551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document.body.innerHTML = </a:t>
            </a:r>
            <a:r>
              <a:rPr lang="it-IT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nums(</a:t>
            </a:r>
            <a:r>
              <a:rPr lang="bg-BG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r>
              <a:rPr lang="it-IT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f</a:t>
            </a:r>
            <a:r>
              <a:rPr lang="en-US" dirty="0" smtClean="0"/>
              <a:t>or Loops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03446" y="2398245"/>
            <a:ext cx="10478160" cy="186895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index in nums)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console.log(index);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 1 2 3 4 5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loops through the indices (keys), not values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03446" y="4800600"/>
            <a:ext cx="10478160" cy="186895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it-IT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nums)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console.log(values);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 10 15 20 maria true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loops through the values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1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Prime Number Checker</a:t>
            </a:r>
            <a:endParaRPr lang="bg-BG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7238206" y="1773936"/>
            <a:ext cx="4342686" cy="4623816"/>
          </a:xfrm>
        </p:spPr>
        <p:txBody>
          <a:bodyPr/>
          <a:lstStyle/>
          <a:p>
            <a:r>
              <a:rPr lang="en-US" b="1" dirty="0">
                <a:solidFill>
                  <a:srgbClr val="434A5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434A5A"/>
                </a:solidFill>
              </a:rPr>
              <a:t> </a:t>
            </a:r>
            <a:r>
              <a:rPr lang="en-US" dirty="0"/>
              <a:t>exits the innermost loop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89806" y="1671532"/>
            <a:ext cx="5903534" cy="495786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isPrime(num)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prime = true;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d = 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&lt;=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Math.sqrt(num); d++)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 ==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434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 &amp;&amp; (num &gt; 1);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dirty="0"/>
              <a:t> goes to the next loop iteration</a:t>
            </a:r>
          </a:p>
          <a:p>
            <a:pPr lvl="1"/>
            <a:r>
              <a:rPr lang="en-US" dirty="0"/>
              <a:t>Skips the lines to the end of loop body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18406" y="3080303"/>
            <a:ext cx="10195260" cy="332049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x = 0; x &lt; 10; x++)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(x % 2 == 0</a:t>
            </a: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continue</a:t>
            </a: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console.log(x++);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 1 3 5 7 9</a:t>
            </a:r>
            <a:endParaRPr lang="it-IT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Nested Loops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Loops Inside a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6" y="152400"/>
            <a:ext cx="8381285" cy="1252728"/>
          </a:xfrm>
        </p:spPr>
        <p:txBody>
          <a:bodyPr>
            <a:normAutofit/>
          </a:bodyPr>
          <a:lstStyle/>
          <a:p>
            <a:r>
              <a:rPr lang="en-US" sz="4400" dirty="0"/>
              <a:t>Arithmetic </a:t>
            </a:r>
            <a:r>
              <a:rPr lang="en-US" sz="4400" dirty="0" smtClean="0"/>
              <a:t>Operators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08566" y="1459874"/>
            <a:ext cx="10776590" cy="539812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console.log(3 + 4 - 2); // 5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(add / subtract numbers)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console.log(3 * 2); // 6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(multiply numbers)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console.log(2 ** 10); // 1024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(exponential operator **)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/ 2); // 2.5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(divide numbers)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/ 0); // Infinity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(divide by zero)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console.log(Infinity / Infinity); // NaN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(wrong division)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console.log(Math.floor(7 / 3)); // 2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integral division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console.log(7 % 3); // 1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remainder of division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console.log(5.3 % 3); // 2.3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remainder of division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5; console.log(++a); // 6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prefixed ++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console.log(a++); // 6 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postfix ++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634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Nested Loop?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b="1" dirty="0" smtClean="0"/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2206" y="3545919"/>
            <a:ext cx="7561263" cy="283154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 {	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 the following triangle: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 smtClean="0"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80606" y="2743200"/>
            <a:ext cx="8533607" cy="341632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resultStr = '';</a:t>
            </a:r>
            <a:endParaRPr lang="bg-BG" sz="2400" b="1" noProof="1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4; 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 row &lt;= n; row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 = 1; column &lt;= row; column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column +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'\n';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400" b="1" noProof="1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400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Primes[N, M]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all prime numbers in the interval [n, m]: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1719" y="2333685"/>
            <a:ext cx="7634287" cy="452431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</a:t>
            </a: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isPrime 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</a:t>
            </a: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(isPrime) {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' ';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 – Examples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all four digit numbers in format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such that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 smtClean="0"/>
              <a:t>+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/>
              <a:t>+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53343" y="3468231"/>
            <a:ext cx="9390063" cy="2246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 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(var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console.log('{0}{1}{2}{3}', a, b, c, d);</a:t>
            </a:r>
          </a:p>
        </p:txBody>
      </p:sp>
    </p:spTree>
    <p:extLst>
      <p:ext uri="{BB962C8B-B14F-4D97-AF65-F5344CB8AC3E}">
        <p14:creationId xmlns:p14="http://schemas.microsoft.com/office/powerpoint/2010/main" val="17500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 – Examples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all combinations from TOTO 6/49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2206" y="2514600"/>
            <a:ext cx="9296400" cy="341632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console.log('{0} {1} {2} {3} {4} {5}',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228806" y="2196714"/>
            <a:ext cx="3505200" cy="1689486"/>
          </a:xfrm>
          <a:prstGeom prst="wedgeRoundRectCallout">
            <a:avLst>
              <a:gd name="adj1" fmla="val -60825"/>
              <a:gd name="adj2" fmla="val 313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Warning: execution of this code could take too long time.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2"/>
            <a:ext cx="10971372" cy="477800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expressions </a:t>
            </a:r>
            <a:r>
              <a:rPr lang="en-US" dirty="0"/>
              <a:t>in JS are similar</a:t>
            </a:r>
            <a:br>
              <a:rPr lang="en-US" dirty="0"/>
            </a:br>
            <a:r>
              <a:rPr lang="en-US" dirty="0"/>
              <a:t>to C# / Java / PHP / </a:t>
            </a:r>
            <a:r>
              <a:rPr lang="en-US" dirty="0" smtClean="0"/>
              <a:t>C/C</a:t>
            </a:r>
            <a:r>
              <a:rPr lang="en-US" dirty="0"/>
              <a:t>++, but not identical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statements </a:t>
            </a:r>
            <a:r>
              <a:rPr lang="en-US" dirty="0"/>
              <a:t>in JS are like in all modern programming languages:</a:t>
            </a:r>
          </a:p>
          <a:p>
            <a:pPr lvl="1"/>
            <a:r>
              <a:rPr lang="en-US" sz="3000" dirty="0"/>
              <a:t>Classical conditionals: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 in JavaScript</a:t>
            </a:r>
          </a:p>
          <a:p>
            <a:pPr lvl="1"/>
            <a:r>
              <a:rPr lang="en-US" sz="3000" dirty="0"/>
              <a:t>Classical loops: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 loops</a:t>
            </a:r>
          </a:p>
          <a:p>
            <a:pPr lvl="1"/>
            <a:r>
              <a:rPr lang="en-US" sz="3000" dirty="0">
                <a:solidFill>
                  <a:srgbClr val="000000"/>
                </a:solidFill>
              </a:rPr>
              <a:t>Iterate </a:t>
            </a:r>
            <a:r>
              <a:rPr lang="en-US" sz="3000" dirty="0"/>
              <a:t>over collection: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 …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 …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Could be nested – loop inside loop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dirty="0"/>
              <a:t> </a:t>
            </a:r>
            <a:r>
              <a:rPr lang="en-US" dirty="0" smtClean="0"/>
              <a:t>operator – logical OR</a:t>
            </a:r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dirty="0"/>
              <a:t> </a:t>
            </a:r>
            <a:r>
              <a:rPr lang="en-US" dirty="0" smtClean="0"/>
              <a:t>operator – logical 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006" y="2527309"/>
            <a:ext cx="10668000" cy="113029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 = false || 0 || '' || 5 || 'hi' ||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console.log(t); //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006" y="4572000"/>
            <a:ext cx="10668000" cy="113029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val = true &amp;&amp; 'yes' &amp;&amp; 5 &amp;&amp; null &amp;&amp;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console.log(val); // null</a:t>
            </a:r>
          </a:p>
        </p:txBody>
      </p:sp>
    </p:spTree>
    <p:extLst>
      <p:ext uri="{BB962C8B-B14F-4D97-AF65-F5344CB8AC3E}">
        <p14:creationId xmlns:p14="http://schemas.microsoft.com/office/powerpoint/2010/main" val="24836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of the operators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XOR </a:t>
            </a:r>
            <a:r>
              <a:rPr lang="en-US" dirty="0" smtClean="0"/>
              <a:t>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==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93212"/>
              </p:ext>
            </p:extLst>
          </p:nvPr>
        </p:nvGraphicFramePr>
        <p:xfrm>
          <a:off x="1142206" y="3429000"/>
          <a:ext cx="9982202" cy="1755648"/>
        </p:xfrm>
        <a:graphic>
          <a:graphicData uri="http://schemas.openxmlformats.org/drawingml/2006/table">
            <a:tbl>
              <a:tblPr/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0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2400" dirty="0"/>
              <a:t>Bitwise operator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~</a:t>
            </a:r>
            <a:r>
              <a:rPr lang="en-US" sz="2400" dirty="0"/>
              <a:t> turns all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/>
              <a:t> to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/>
              <a:t> and all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/>
              <a:t> to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400" dirty="0"/>
              <a:t>Like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dirty="0"/>
              <a:t> for </a:t>
            </a:r>
            <a:r>
              <a:rPr lang="en-US" sz="2400" dirty="0" err="1"/>
              <a:t>boolean</a:t>
            </a:r>
            <a:r>
              <a:rPr lang="en-US" sz="2400" dirty="0"/>
              <a:t> expressions but bit by bit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2400" dirty="0"/>
              <a:t>The operators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dirty="0" smtClean="0"/>
              <a:t>and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/>
              <a:t> </a:t>
            </a:r>
            <a:r>
              <a:rPr lang="en-US" sz="2400" dirty="0" smtClean="0"/>
              <a:t>behave </a:t>
            </a:r>
            <a:r>
              <a:rPr lang="en-US" sz="2400" dirty="0"/>
              <a:t>like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dirty="0" smtClean="0"/>
              <a:t>and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dirty="0"/>
              <a:t> </a:t>
            </a:r>
            <a:r>
              <a:rPr lang="en-US" sz="2400" dirty="0" smtClean="0"/>
              <a:t>for </a:t>
            </a:r>
            <a:r>
              <a:rPr lang="en-US" sz="2400" dirty="0" err="1"/>
              <a:t>boolean</a:t>
            </a:r>
            <a:r>
              <a:rPr lang="en-US" sz="2400" dirty="0"/>
              <a:t> expressions but bit by </a:t>
            </a:r>
            <a:r>
              <a:rPr lang="en-US" sz="2400" dirty="0" smtClean="0"/>
              <a:t>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2400" dirty="0"/>
              <a:t>Exclusive </a:t>
            </a:r>
            <a:r>
              <a:rPr lang="en-US" sz="2400" dirty="0" smtClean="0"/>
              <a:t>OR </a:t>
            </a:r>
            <a:r>
              <a:rPr lang="en-US" sz="2400" dirty="0" err="1"/>
              <a:t>or</a:t>
            </a:r>
            <a:r>
              <a:rPr lang="en-US" sz="2400" dirty="0"/>
              <a:t> exclusive </a:t>
            </a:r>
            <a:r>
              <a:rPr lang="en-US" sz="2400" dirty="0" smtClean="0"/>
              <a:t>disjunction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^</a:t>
            </a:r>
            <a:endParaRPr lang="en-US" sz="24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2400" dirty="0"/>
              <a:t>The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dirty="0"/>
              <a:t> and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400" dirty="0"/>
              <a:t> move the bits (left or right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683757"/>
              </p:ext>
            </p:extLst>
          </p:nvPr>
        </p:nvGraphicFramePr>
        <p:xfrm>
          <a:off x="1182598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3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applied bit by bit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42206" y="2895600"/>
            <a:ext cx="7559675" cy="309315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3;                //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5;                //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| b);      //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&amp; b);      //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^ b);      //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console.log(~a &amp; b);      //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&lt;&lt; 1);  // 00000010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&gt;&gt; 1);  // 00000000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Comparison operators compare values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!==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/>
              <a:t> means "equal after type conversion"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3200" dirty="0"/>
              <a:t> means "equal and of the same type"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66606" y="1795386"/>
            <a:ext cx="6248400" cy="475781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false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&lt; "5.5");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[]);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console.log(3 !== "3");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true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2603</TotalTime>
  <Words>2692</Words>
  <Application>Microsoft Office PowerPoint</Application>
  <PresentationFormat>Custom</PresentationFormat>
  <Paragraphs>589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Adobe Fangsong Std R</vt:lpstr>
      <vt:lpstr>Arial</vt:lpstr>
      <vt:lpstr>Calibri</vt:lpstr>
      <vt:lpstr>Consolas</vt:lpstr>
      <vt:lpstr>Corbel</vt:lpstr>
      <vt:lpstr>Courier New</vt:lpstr>
      <vt:lpstr>Wingdings</vt:lpstr>
      <vt:lpstr>Wingdings 2</vt:lpstr>
      <vt:lpstr>Wingdings 3</vt:lpstr>
      <vt:lpstr>Module</vt:lpstr>
      <vt:lpstr>Frontend JavaScript              </vt:lpstr>
      <vt:lpstr>Table of Contents</vt:lpstr>
      <vt:lpstr>Operators and Expressions</vt:lpstr>
      <vt:lpstr>Arithmetic Operators</vt:lpstr>
      <vt:lpstr>Logical Operators</vt:lpstr>
      <vt:lpstr>Logical Operators (2)</vt:lpstr>
      <vt:lpstr>Bitwise Operators</vt:lpstr>
      <vt:lpstr>Bitwise Operators (2)</vt:lpstr>
      <vt:lpstr>Comparison Operators</vt:lpstr>
      <vt:lpstr>Assignment and Other Operators</vt:lpstr>
      <vt:lpstr>Statements in JS</vt:lpstr>
      <vt:lpstr>Conditional Statements</vt:lpstr>
      <vt:lpstr>How if Condition Works?</vt:lpstr>
      <vt:lpstr>How if-else Condition Works ?</vt:lpstr>
      <vt:lpstr>Conditional Statements: if-else</vt:lpstr>
      <vt:lpstr>Problem: Odd / Even</vt:lpstr>
      <vt:lpstr>Nested if Statements</vt:lpstr>
      <vt:lpstr>Nested if – Good Practices</vt:lpstr>
      <vt:lpstr>Nested if Statements – Example</vt:lpstr>
      <vt:lpstr>Multiple if-else-if-else-…</vt:lpstr>
      <vt:lpstr>The switch-case Statement</vt:lpstr>
      <vt:lpstr>Truthy and Falsy Expressions in JavaScript</vt:lpstr>
      <vt:lpstr>Problem: Fruit or Vegetable</vt:lpstr>
      <vt:lpstr>Solution: Fruit or Vegetable</vt:lpstr>
      <vt:lpstr>Loops</vt:lpstr>
      <vt:lpstr>for Loops</vt:lpstr>
      <vt:lpstr>The Initialization Expression</vt:lpstr>
      <vt:lpstr>The Test Expression</vt:lpstr>
      <vt:lpstr>The Update Expression</vt:lpstr>
      <vt:lpstr>Loops: for</vt:lpstr>
      <vt:lpstr>While Statement</vt:lpstr>
      <vt:lpstr>Do-While Statement</vt:lpstr>
      <vt:lpstr>Loops: while, do-while, …</vt:lpstr>
      <vt:lpstr>Problem: Colorful Numbers 1 … n</vt:lpstr>
      <vt:lpstr>Solution: Colorful Numbers 1 … n</vt:lpstr>
      <vt:lpstr>Other for Loops</vt:lpstr>
      <vt:lpstr>Problem: Prime Number Checker</vt:lpstr>
      <vt:lpstr>Continue</vt:lpstr>
      <vt:lpstr>Nested Loops</vt:lpstr>
      <vt:lpstr>What Is Nested Loop?</vt:lpstr>
      <vt:lpstr>Triangle – Example</vt:lpstr>
      <vt:lpstr>Primes[N, M] – Example</vt:lpstr>
      <vt:lpstr>Nested Loops – Examples</vt:lpstr>
      <vt:lpstr>Nested Loops – Examples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341</cp:revision>
  <dcterms:created xsi:type="dcterms:W3CDTF">2006-08-16T00:00:00Z</dcterms:created>
  <dcterms:modified xsi:type="dcterms:W3CDTF">2019-04-07T18:18:35Z</dcterms:modified>
</cp:coreProperties>
</file>