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29"/>
  </p:notesMasterIdLst>
  <p:sldIdLst>
    <p:sldId id="256" r:id="rId2"/>
    <p:sldId id="271" r:id="rId3"/>
    <p:sldId id="312" r:id="rId4"/>
    <p:sldId id="351" r:id="rId5"/>
    <p:sldId id="307" r:id="rId6"/>
    <p:sldId id="352" r:id="rId7"/>
    <p:sldId id="309" r:id="rId8"/>
    <p:sldId id="356" r:id="rId9"/>
    <p:sldId id="313" r:id="rId10"/>
    <p:sldId id="315" r:id="rId11"/>
    <p:sldId id="331" r:id="rId12"/>
    <p:sldId id="353" r:id="rId13"/>
    <p:sldId id="334" r:id="rId14"/>
    <p:sldId id="335" r:id="rId15"/>
    <p:sldId id="336" r:id="rId16"/>
    <p:sldId id="354" r:id="rId17"/>
    <p:sldId id="355" r:id="rId18"/>
    <p:sldId id="341" r:id="rId19"/>
    <p:sldId id="342" r:id="rId20"/>
    <p:sldId id="343" r:id="rId21"/>
    <p:sldId id="344" r:id="rId22"/>
    <p:sldId id="345" r:id="rId23"/>
    <p:sldId id="348" r:id="rId24"/>
    <p:sldId id="349" r:id="rId25"/>
    <p:sldId id="350" r:id="rId26"/>
    <p:sldId id="303" r:id="rId27"/>
    <p:sldId id="270" r:id="rId28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6C696A6-DC4F-4618-B315-8168FC9B2C7C}">
          <p14:sldIdLst>
            <p14:sldId id="256"/>
            <p14:sldId id="271"/>
          </p14:sldIdLst>
        </p14:section>
        <p14:section name="Functions Overview" id="{0A95BBCC-BCA5-408A-B35D-3A1C30D048A7}">
          <p14:sldIdLst>
            <p14:sldId id="312"/>
            <p14:sldId id="351"/>
            <p14:sldId id="307"/>
            <p14:sldId id="352"/>
            <p14:sldId id="309"/>
            <p14:sldId id="356"/>
            <p14:sldId id="313"/>
            <p14:sldId id="315"/>
            <p14:sldId id="331"/>
            <p14:sldId id="353"/>
            <p14:sldId id="334"/>
            <p14:sldId id="335"/>
            <p14:sldId id="336"/>
            <p14:sldId id="354"/>
            <p14:sldId id="355"/>
            <p14:sldId id="341"/>
            <p14:sldId id="342"/>
            <p14:sldId id="343"/>
            <p14:sldId id="344"/>
          </p14:sldIdLst>
        </p14:section>
        <p14:section name="Associative Arrays" id="{8DF8FC3D-76E6-4C81-9977-E9A1B0B33F98}">
          <p14:sldIdLst>
            <p14:sldId id="345"/>
            <p14:sldId id="348"/>
            <p14:sldId id="349"/>
            <p14:sldId id="350"/>
          </p14:sldIdLst>
        </p14:section>
        <p14:section name="Summary" id="{3702C9E7-5BC3-4910-9B8D-D6788FAFB927}">
          <p14:sldIdLst>
            <p14:sldId id="303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800"/>
    <a:srgbClr val="000000"/>
    <a:srgbClr val="434A5A"/>
    <a:srgbClr val="F8DB08"/>
    <a:srgbClr val="D4C612"/>
    <a:srgbClr val="D0C212"/>
    <a:srgbClr val="EBDC1D"/>
    <a:srgbClr val="F5EE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5" autoAdjust="0"/>
    <p:restoredTop sz="94023" autoAdjust="0"/>
  </p:normalViewPr>
  <p:slideViewPr>
    <p:cSldViewPr>
      <p:cViewPr varScale="1">
        <p:scale>
          <a:sx n="103" d="100"/>
          <a:sy n="103" d="100"/>
        </p:scale>
        <p:origin x="138" y="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5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9F52B-4AE0-4B57-90C1-42E4F817839A}" type="datetimeFigureOut">
              <a:rPr lang="en-US" smtClean="0"/>
              <a:pPr/>
              <a:t>4/7/2019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426FC-0D52-4B6A-8B91-477E8D65DF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7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0"/>
            <a:ext cx="12190412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3355848"/>
            <a:ext cx="10768198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281" y="1828800"/>
            <a:ext cx="10768198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C150-A4F5-4CC7-8AC9-D1C2FA702AF0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8" y="155448"/>
            <a:ext cx="3366428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238" y="1484808"/>
            <a:ext cx="8328778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" y="1728216"/>
            <a:ext cx="3291412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27" y="1170432"/>
            <a:ext cx="3364554" cy="201168"/>
          </a:xfrm>
        </p:spPr>
        <p:txBody>
          <a:bodyPr/>
          <a:lstStyle/>
          <a:p>
            <a:fld id="{934ADB0E-D0F3-4FB6-89C7-2C66D4671BAD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154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154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217" y="1170432"/>
            <a:ext cx="6924155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7657" y="1170432"/>
            <a:ext cx="978358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10CD-9FAF-4497-8F91-7F71E028F591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7415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8862431" y="0"/>
            <a:ext cx="3352365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1223" y="274640"/>
            <a:ext cx="2539669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304801"/>
            <a:ext cx="8025355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CBF7-AB56-4521-8847-27703856B509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337" y="6377462"/>
            <a:ext cx="511454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787A-A98E-4497-BCC9-19F3F2BA8927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522" y="152400"/>
            <a:ext cx="8025355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507934" y="1676403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12190413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155448"/>
            <a:ext cx="8381285" cy="1252728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9B24-88F1-42C2-BE47-E03455A4AEB7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507934" y="1676403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46724" y="152400"/>
            <a:ext cx="3143689" cy="1105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812694" y="2727029"/>
            <a:ext cx="10565025" cy="718145"/>
          </a:xfrm>
          <a:prstGeom prst="rect">
            <a:avLst/>
          </a:prstGeom>
        </p:spPr>
        <p:txBody>
          <a:bodyPr wrap="square" tIns="0" bIns="0" anchor="ctr" anchorCtr="0">
            <a:normAutofit/>
          </a:bodyPr>
          <a:lstStyle>
            <a:lvl1pPr algn="ctr">
              <a:lnSpc>
                <a:spcPts val="5600"/>
              </a:lnSpc>
              <a:defRPr sz="5400" cap="none" baseline="0">
                <a:solidFill>
                  <a:srgbClr val="FFC800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812694" y="3698080"/>
            <a:ext cx="10565025" cy="56912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4000" b="1" kern="1200" baseline="0" dirty="0">
                <a:solidFill>
                  <a:srgbClr val="F8DB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  <p:pic>
        <p:nvPicPr>
          <p:cNvPr id="4" name="Picture 3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46724" y="152400"/>
            <a:ext cx="3143689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35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0413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614" y="118872"/>
            <a:ext cx="10682865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423" y="1828800"/>
            <a:ext cx="1069505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A084-BC07-4873-BC4D-AB7FA511E85A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773936"/>
            <a:ext cx="5384099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773936"/>
            <a:ext cx="5384099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73F0-205E-4770-98D5-8F74F08D688C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98990"/>
            <a:ext cx="5386216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449512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698990"/>
            <a:ext cx="5388332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449512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1122-9FF2-4D36-A834-6856F24BDC8E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EC92-5D45-41AB-93D1-79D46BE20C86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46724" y="152400"/>
            <a:ext cx="3143689" cy="1105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D80-3610-4AFB-9A0D-15884E2ECEA1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55" y="152400"/>
            <a:ext cx="336455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314" y="1743133"/>
            <a:ext cx="7893160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55" y="1730018"/>
            <a:ext cx="3291412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B1B8-00EC-4CBC-891F-55C046F2B333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154" y="0"/>
            <a:ext cx="60952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154" y="0"/>
            <a:ext cx="60952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2"/>
            <a:ext cx="12190412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152400"/>
            <a:ext cx="10971372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0" y="6476999"/>
            <a:ext cx="284443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D9148D6-78A3-493B-B41E-20A8A55231EC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339" y="6476999"/>
            <a:ext cx="734266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7771" y="6476999"/>
            <a:ext cx="978358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698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tiliyan-iv-ivanov/" TargetMode="External"/><Relationship Id="rId2" Type="http://schemas.openxmlformats.org/officeDocument/2006/relationships/hyperlink" Target="https://www.facebook.com/stiliyan.iv.ivan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12694" y="0"/>
            <a:ext cx="1076819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smtClean="0">
                <a:ea typeface="Adobe Fangsong Std R" pitchFamily="18" charset="-128"/>
              </a:rPr>
              <a:t>Frontend JavaScript</a:t>
            </a:r>
            <a:br>
              <a:rPr lang="en-US" sz="8000" smtClean="0">
                <a:ea typeface="Adobe Fangsong Std R" pitchFamily="18" charset="-128"/>
              </a:rPr>
            </a:br>
            <a:r>
              <a:rPr lang="en-US" sz="8000" smtClean="0"/>
              <a:t/>
            </a:r>
            <a:br>
              <a:rPr lang="en-US" sz="8000" smtClean="0"/>
            </a:br>
            <a:r>
              <a:rPr lang="en-US" sz="8000" smtClean="0"/>
              <a:t> </a:t>
            </a:r>
            <a:br>
              <a:rPr lang="en-US" sz="8000" smtClean="0"/>
            </a:br>
            <a:r>
              <a:rPr lang="en-US" sz="8000" smtClean="0"/>
              <a:t/>
            </a:r>
            <a:br>
              <a:rPr lang="en-US" sz="8000" smtClean="0"/>
            </a:br>
            <a:r>
              <a:rPr lang="en-US" sz="8000" smtClean="0"/>
              <a:t/>
            </a:r>
            <a:br>
              <a:rPr lang="en-US" sz="8000" smtClean="0"/>
            </a:br>
            <a:r>
              <a:rPr lang="en-US" sz="200" smtClean="0"/>
              <a:t/>
            </a:r>
            <a:br>
              <a:rPr lang="en-US" sz="200" smtClean="0"/>
            </a:br>
            <a:r>
              <a:rPr lang="en-US" sz="200" smtClean="0"/>
              <a:t/>
            </a:r>
            <a:br>
              <a:rPr lang="en-US" sz="200" smtClean="0"/>
            </a:br>
            <a:r>
              <a:rPr lang="en-US" sz="200" smtClean="0"/>
              <a:t/>
            </a:r>
            <a:br>
              <a:rPr lang="en-US" sz="200" smtClean="0"/>
            </a:br>
            <a:r>
              <a:rPr lang="en-US" sz="200" smtClean="0"/>
              <a:t/>
            </a:r>
            <a:br>
              <a:rPr lang="en-US" sz="200" smtClean="0"/>
            </a:br>
            <a:r>
              <a:rPr lang="en-US" sz="200" smtClean="0"/>
              <a:t/>
            </a:r>
            <a:br>
              <a:rPr lang="en-US" sz="200" smtClean="0"/>
            </a:br>
            <a:r>
              <a:rPr lang="en-US" sz="200" smtClean="0"/>
              <a:t/>
            </a:r>
            <a:br>
              <a:rPr lang="en-US" sz="200" smtClean="0"/>
            </a:br>
            <a:r>
              <a:rPr lang="en-US" sz="200" smtClean="0"/>
              <a:t/>
            </a:r>
            <a:br>
              <a:rPr lang="en-US" sz="200" smtClean="0"/>
            </a:br>
            <a:r>
              <a:rPr lang="en-US" sz="200" smtClean="0"/>
              <a:t/>
            </a:r>
            <a:br>
              <a:rPr lang="en-US" sz="200" smtClean="0"/>
            </a:b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521" y="5334000"/>
            <a:ext cx="11072958" cy="137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Lector: </a:t>
            </a:r>
            <a:r>
              <a:rPr lang="en-US" dirty="0" err="1" smtClean="0"/>
              <a:t>Stiliyan</a:t>
            </a:r>
            <a:r>
              <a:rPr lang="en-US" dirty="0" smtClean="0"/>
              <a:t> Ivanov</a:t>
            </a:r>
          </a:p>
          <a:p>
            <a:r>
              <a:rPr lang="en-US" dirty="0" smtClean="0"/>
              <a:t>Skype: </a:t>
            </a:r>
            <a:r>
              <a:rPr lang="en-US" dirty="0" err="1" smtClean="0"/>
              <a:t>stiliyan.iv.ivanov</a:t>
            </a:r>
            <a:endParaRPr lang="en-US" dirty="0" smtClean="0"/>
          </a:p>
          <a:p>
            <a:r>
              <a:rPr lang="en-US" dirty="0" smtClean="0"/>
              <a:t>E-mail: </a:t>
            </a:r>
            <a:r>
              <a:rPr lang="en-US" dirty="0" err="1" smtClean="0"/>
              <a:t>stiliyan.ivanov</a:t>
            </a:r>
            <a:r>
              <a:rPr lang="en-US" dirty="0" smtClean="0"/>
              <a:t> [at] pragmatic.bg</a:t>
            </a:r>
          </a:p>
          <a:p>
            <a:r>
              <a:rPr lang="en-US" dirty="0" smtClean="0"/>
              <a:t>Facebook: </a:t>
            </a:r>
            <a:r>
              <a:rPr lang="en-US" dirty="0" smtClean="0">
                <a:solidFill>
                  <a:srgbClr val="FFC000"/>
                </a:solidFill>
                <a:hlinkClick r:id="rId2"/>
              </a:rPr>
              <a:t>https://www.facebook.com/stiliyan.iv.ivanov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/>
              <a:t>LinkedIn: </a:t>
            </a:r>
            <a:r>
              <a:rPr lang="en-US" dirty="0" smtClean="0">
                <a:hlinkClick r:id="rId3"/>
              </a:rPr>
              <a:t>https://www.linkedin.com/in/stiliyan-iv-ivanov/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Copyright © Pragmatic LLC 2013 </a:t>
            </a:r>
            <a:r>
              <a:rPr lang="en-US" smtClean="0"/>
              <a:t>– </a:t>
            </a:r>
            <a:r>
              <a:rPr lang="en-US" smtClean="0"/>
              <a:t>2019</a:t>
            </a:r>
            <a:endParaRPr lang="en-US" dirty="0" smtClean="0"/>
          </a:p>
        </p:txBody>
      </p:sp>
      <p:pic>
        <p:nvPicPr>
          <p:cNvPr id="7" name="Picture 6" descr="logo-slogan-33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0437" y="3505201"/>
            <a:ext cx="3384330" cy="118964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009487" y="5181600"/>
            <a:ext cx="5180926" cy="609600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4211" y="1695271"/>
            <a:ext cx="3910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FFC000"/>
                </a:solidFill>
                <a:latin typeface="+mj-lt"/>
              </a:rPr>
              <a:t>Functions</a:t>
            </a:r>
            <a:endParaRPr lang="bg-BG" sz="7200" dirty="0">
              <a:solidFill>
                <a:srgbClr val="FFC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 Number of Arguments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functions have special array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arguments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1066006" y="2563238"/>
            <a:ext cx="10668000" cy="3837562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sum()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console.log("args count: " + arguments.length);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console.log(arguments);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sum = 0;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(let x of arguments)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+= x;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console.log("sum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6933406" y="3926869"/>
            <a:ext cx="4800600" cy="648997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sum();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// 0 [] 0</a:t>
            </a: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6933406" y="4753408"/>
            <a:ext cx="4800600" cy="648997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sum(5,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3);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// 2 [5, 3] 8</a:t>
            </a: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6933406" y="5579947"/>
            <a:ext cx="4800600" cy="648997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sum(4,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2,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3);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// 3 [4, 2, 3] 9 </a:t>
            </a:r>
          </a:p>
        </p:txBody>
      </p:sp>
    </p:spTree>
    <p:extLst>
      <p:ext uri="{BB962C8B-B14F-4D97-AF65-F5344CB8AC3E}">
        <p14:creationId xmlns:p14="http://schemas.microsoft.com/office/powerpoint/2010/main" val="47038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12694" y="3472855"/>
            <a:ext cx="10565025" cy="718145"/>
          </a:xfrm>
        </p:spPr>
        <p:txBody>
          <a:bodyPr/>
          <a:lstStyle/>
          <a:p>
            <a:r>
              <a:rPr lang="en-US" dirty="0"/>
              <a:t>Returning Values from a Function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0357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The </a:t>
            </a:r>
            <a:r>
              <a:rPr lang="en-US" sz="4800" b="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4800" dirty="0" smtClean="0"/>
              <a:t> Statement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 smtClean="0"/>
              <a:t> statement: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Immediately terminates function’s execution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specified expression to the caller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To terminate function execution, use just:</a:t>
            </a:r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Return can be used several times in a function body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return a different value in different cases</a:t>
            </a:r>
            <a:endParaRPr lang="bg-BG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70806" y="3733800"/>
            <a:ext cx="7550150" cy="400110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42206" y="4705290"/>
            <a:ext cx="7550150" cy="400110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Can Return Values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2209800"/>
            <a:ext cx="10515600" cy="1510771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multiply(a, b)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a * b;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551612" y="2640687"/>
            <a:ext cx="4800600" cy="107988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m = multiply(3, 5);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console.log(m); // </a:t>
            </a:r>
            <a:r>
              <a:rPr lang="en-US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endParaRPr lang="en-US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36612" y="4509029"/>
            <a:ext cx="10515600" cy="1510771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hello()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console.log("hello");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865812" y="4939916"/>
            <a:ext cx="5486400" cy="107988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v = hello();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console.log(v); //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undefined</a:t>
            </a:r>
          </a:p>
        </p:txBody>
      </p:sp>
    </p:spTree>
    <p:extLst>
      <p:ext uri="{BB962C8B-B14F-4D97-AF65-F5344CB8AC3E}">
        <p14:creationId xmlns:p14="http://schemas.microsoft.com/office/powerpoint/2010/main" val="102343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Returning Values – Examples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314594" y="1605822"/>
            <a:ext cx="9559636" cy="2803433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check(a)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 &gt; 0)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"positive";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 &lt; 0)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"negative";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1314594" y="4409255"/>
            <a:ext cx="9559636" cy="2372545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console.log(check(5)); // positive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console.log(check(-5)); // negative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console.log(check(0)); // undefined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console.log(check()); // undefined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console.log(check("hello")); // undefined</a:t>
            </a: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6856412" y="2101934"/>
            <a:ext cx="3352800" cy="1903376"/>
          </a:xfrm>
          <a:prstGeom prst="wedgeRoundRectCallout">
            <a:avLst>
              <a:gd name="adj1" fmla="val -74167"/>
              <a:gd name="adj2" fmla="val -376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The function sometimes return a </a:t>
            </a:r>
            <a:r>
              <a:rPr lang="en-US" sz="2800" dirty="0">
                <a:solidFill>
                  <a:srgbClr val="FFC800"/>
                </a:solidFill>
              </a:rPr>
              <a:t>string</a:t>
            </a:r>
            <a:r>
              <a:rPr lang="en-US" sz="2800" dirty="0">
                <a:solidFill>
                  <a:srgbClr val="FFFFFF"/>
                </a:solidFill>
              </a:rPr>
              <a:t>, sometimes returns </a:t>
            </a:r>
            <a:r>
              <a:rPr lang="en-US" sz="2800" dirty="0">
                <a:solidFill>
                  <a:srgbClr val="FFC800"/>
                </a:solidFill>
              </a:rPr>
              <a:t>undefined</a:t>
            </a:r>
            <a:endParaRPr lang="en-US" sz="2800" b="1" noProof="1">
              <a:solidFill>
                <a:srgbClr val="FFC8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06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Problem: Symmetry Check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Palindrome)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JS function to check a string for symmetry</a:t>
            </a:r>
          </a:p>
          <a:p>
            <a:pPr lvl="1"/>
            <a:r>
              <a:rPr lang="en-US" dirty="0"/>
              <a:t>Examples: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abcccba</a:t>
            </a:r>
            <a:r>
              <a:rPr lang="en-US" dirty="0"/>
              <a:t>"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true</a:t>
            </a:r>
            <a:r>
              <a:rPr lang="en-US" dirty="0">
                <a:sym typeface="Wingdings" panose="05000000000000000000" pitchFamily="2" charset="2"/>
              </a:rPr>
              <a:t>;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xyz</a:t>
            </a:r>
            <a:r>
              <a:rPr lang="en-US" dirty="0">
                <a:sym typeface="Wingdings" panose="05000000000000000000" pitchFamily="2" charset="2"/>
              </a:rPr>
              <a:t>" 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false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370806" y="3184101"/>
            <a:ext cx="10210800" cy="2988098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isPalindrome([</a:t>
            </a:r>
            <a:r>
              <a:rPr lang="en-US" sz="30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str])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(let i</a:t>
            </a:r>
            <a:r>
              <a:rPr lang="en-US" sz="30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30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str.length / 2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0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++i)</a:t>
            </a:r>
            <a:endParaRPr lang="en-US" sz="30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(str[i] </a:t>
            </a:r>
            <a:r>
              <a:rPr lang="en-US" sz="30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!== str[str.length - i - 1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false;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true;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5104606" y="5523203"/>
            <a:ext cx="6477000" cy="648997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isPalindrome(["abba"]); // true</a:t>
            </a:r>
          </a:p>
        </p:txBody>
      </p:sp>
    </p:spTree>
    <p:extLst>
      <p:ext uri="{BB962C8B-B14F-4D97-AF65-F5344CB8AC3E}">
        <p14:creationId xmlns:p14="http://schemas.microsoft.com/office/powerpoint/2010/main" val="162600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and Block Scope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Scope of variables and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12513" y="6477000"/>
            <a:ext cx="977900" cy="27463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8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and Block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Every variable has its scope of usage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scope defines where the variable is accessible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Generally there are local and global scope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70806" y="3429000"/>
            <a:ext cx="7920038" cy="3293209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[1, 2, 3, 4, 5, 6, 7];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countOccurences(value)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count = 0;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 (let i = 0; i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arr.length; i++)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(arr[i] == value)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count++;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return count;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91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 Variables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Variables Holding Functions</a:t>
            </a:r>
          </a:p>
        </p:txBody>
      </p:sp>
    </p:spTree>
    <p:extLst>
      <p:ext uri="{BB962C8B-B14F-4D97-AF65-F5344CB8AC3E}">
        <p14:creationId xmlns:p14="http://schemas.microsoft.com/office/powerpoint/2010/main" val="185260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Holding Functions</a:t>
            </a:r>
            <a:endParaRPr lang="bg-BG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JS variables can hold functions as their values</a:t>
            </a:r>
          </a:p>
          <a:p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0" name="Text Placeholder 5"/>
          <p:cNvSpPr txBox="1">
            <a:spLocks/>
          </p:cNvSpPr>
          <p:nvPr/>
        </p:nvSpPr>
        <p:spPr>
          <a:xfrm>
            <a:off x="1066006" y="2362200"/>
            <a:ext cx="10210800" cy="4450037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f = function(x) { return x * x; </a:t>
            </a:r>
            <a:r>
              <a:rPr lang="en-US" sz="30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30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console.log(f(3)); // 9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console.log(f(5)); // 25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 = function(x) { return 2 * x; </a:t>
            </a:r>
            <a:r>
              <a:rPr lang="en-US" sz="30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30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console.log(f(3)); // 6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console.log(f(5)); // 10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 = undefined;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console.log(f(3)); //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TypeError: f is not a function(…)</a:t>
            </a:r>
          </a:p>
        </p:txBody>
      </p:sp>
    </p:spTree>
    <p:extLst>
      <p:ext uri="{BB962C8B-B14F-4D97-AF65-F5344CB8AC3E}">
        <p14:creationId xmlns:p14="http://schemas.microsoft.com/office/powerpoint/2010/main" val="229369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Functions: Declare</a:t>
            </a:r>
            <a:r>
              <a:rPr lang="bg-BG" dirty="0"/>
              <a:t>,</a:t>
            </a:r>
            <a:r>
              <a:rPr lang="en-US" dirty="0"/>
              <a:t> Invoke</a:t>
            </a:r>
            <a:r>
              <a:rPr lang="bg-BG" dirty="0"/>
              <a:t>,</a:t>
            </a:r>
            <a:br>
              <a:rPr lang="bg-BG" dirty="0"/>
            </a:br>
            <a:r>
              <a:rPr lang="en-US" dirty="0"/>
              <a:t>Using Parameters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Return Value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Function Variables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Arrow Functions (Lambda)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Nested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Parameters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760412" y="1642242"/>
            <a:ext cx="10668000" cy="4834758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repeatIt(count,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(let i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 i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count; i++)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func(i);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  <a:tabLst>
                <a:tab pos="3403600" algn="l"/>
              </a:tabLst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starsFunc = function(i)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console.log("**".repeat(i))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repeatIt(3,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starsFunc);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repeatIt(3,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function(x) {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console.log(2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x);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770812" y="2917322"/>
            <a:ext cx="1676400" cy="1530401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44000" rIns="144000" bIns="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</p:txBody>
      </p:sp>
      <p:sp>
        <p:nvSpPr>
          <p:cNvPr id="12" name="Arrow: Bent-Up 6"/>
          <p:cNvSpPr/>
          <p:nvPr/>
        </p:nvSpPr>
        <p:spPr>
          <a:xfrm>
            <a:off x="5789612" y="4534083"/>
            <a:ext cx="3088640" cy="1062119"/>
          </a:xfrm>
          <a:prstGeom prst="bentUpArrow">
            <a:avLst>
              <a:gd name="adj1" fmla="val 15434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10023156" y="2917322"/>
            <a:ext cx="795656" cy="1530401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4" name="Arrow: Up 8"/>
          <p:cNvSpPr/>
          <p:nvPr/>
        </p:nvSpPr>
        <p:spPr>
          <a:xfrm>
            <a:off x="10230484" y="4534082"/>
            <a:ext cx="381000" cy="1197559"/>
          </a:xfrm>
          <a:prstGeom prst="upArrow">
            <a:avLst>
              <a:gd name="adj1" fmla="val 39333"/>
              <a:gd name="adj2" fmla="val 60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023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IIFE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Immediately-invoked function expression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IIFE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731699" y="2507231"/>
            <a:ext cx="8559953" cy="2064769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(function (count)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(let i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 i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count; i++)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console.log('+'.repeat(i));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})(4);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10268584" y="2472815"/>
            <a:ext cx="1236028" cy="2064769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+++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++++</a:t>
            </a:r>
          </a:p>
        </p:txBody>
      </p:sp>
      <p:sp>
        <p:nvSpPr>
          <p:cNvPr id="16" name="Arrow: Right 8"/>
          <p:cNvSpPr/>
          <p:nvPr/>
        </p:nvSpPr>
        <p:spPr>
          <a:xfrm>
            <a:off x="9513418" y="3276600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731699" y="4724400"/>
            <a:ext cx="8559953" cy="2064769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f = (function 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x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function()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console.log(++x);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})(); f(); f(); f(); f();</a:t>
            </a: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10268584" y="4734560"/>
            <a:ext cx="1236028" cy="2064769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9" name="Arrow: Right 11"/>
          <p:cNvSpPr/>
          <p:nvPr/>
        </p:nvSpPr>
        <p:spPr>
          <a:xfrm>
            <a:off x="9513418" y="5538344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AutoShape 25"/>
          <p:cNvSpPr>
            <a:spLocks noChangeArrowheads="1"/>
          </p:cNvSpPr>
          <p:nvPr/>
        </p:nvSpPr>
        <p:spPr bwMode="auto">
          <a:xfrm>
            <a:off x="6495884" y="4173554"/>
            <a:ext cx="2922615" cy="1465246"/>
          </a:xfrm>
          <a:prstGeom prst="wedgeRoundRectCallout">
            <a:avLst>
              <a:gd name="adj1" fmla="val -75417"/>
              <a:gd name="adj2" fmla="val 625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This is called "</a:t>
            </a:r>
            <a:r>
              <a:rPr lang="en-US" sz="2800" b="1" dirty="0">
                <a:solidFill>
                  <a:srgbClr val="FFC800"/>
                </a:solidFill>
              </a:rPr>
              <a:t>closure</a:t>
            </a:r>
            <a:r>
              <a:rPr lang="en-US" sz="2800" dirty="0">
                <a:solidFill>
                  <a:srgbClr val="FFFFFF"/>
                </a:solidFill>
              </a:rPr>
              <a:t>" (a state is closed inside)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07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Arrow </a:t>
            </a:r>
            <a:r>
              <a:rPr lang="en-US"/>
              <a:t>Functions </a:t>
            </a:r>
            <a:r>
              <a:rPr lang="en-US" smtClean="0"/>
              <a:t>in </a:t>
            </a:r>
            <a:r>
              <a:rPr lang="en-US" dirty="0"/>
              <a:t>JS (Lambda)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Short Syntax for Anonymous Functions</a:t>
            </a:r>
          </a:p>
        </p:txBody>
      </p:sp>
    </p:spTree>
    <p:extLst>
      <p:ext uri="{BB962C8B-B14F-4D97-AF65-F5344CB8AC3E}">
        <p14:creationId xmlns:p14="http://schemas.microsoft.com/office/powerpoint/2010/main" val="259393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Arrow Functions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in JS can be written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short form </a:t>
            </a:r>
            <a:r>
              <a:rPr lang="en-US" dirty="0"/>
              <a:t>using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=&gt;</a:t>
            </a:r>
            <a:r>
              <a:rPr lang="en-US" dirty="0"/>
              <a:t>"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arrow</a:t>
            </a:r>
            <a:r>
              <a:rPr lang="en-US" dirty="0"/>
              <a:t>)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003230" y="2393680"/>
            <a:ext cx="10502176" cy="1141439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increment = x =&gt; x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console.log(increment(5)); // 6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003230" y="3791914"/>
            <a:ext cx="10502176" cy="160310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increment = function(x)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x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003230" y="5562600"/>
            <a:ext cx="10502176" cy="1141439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sum = (a, b) =&gt; a + b;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console.log(sum(5, 6)); // 11</a:t>
            </a:r>
          </a:p>
        </p:txBody>
      </p:sp>
      <p:sp>
        <p:nvSpPr>
          <p:cNvPr id="11" name="Arrow: U-Turn 8"/>
          <p:cNvSpPr/>
          <p:nvPr/>
        </p:nvSpPr>
        <p:spPr>
          <a:xfrm rot="5400000">
            <a:off x="6951143" y="2483639"/>
            <a:ext cx="1793325" cy="2133600"/>
          </a:xfrm>
          <a:prstGeom prst="uturnArrow">
            <a:avLst>
              <a:gd name="adj1" fmla="val 11723"/>
              <a:gd name="adj2" fmla="val 15496"/>
              <a:gd name="adj3" fmla="val 17805"/>
              <a:gd name="adj4" fmla="val 35557"/>
              <a:gd name="adj5" fmla="val 724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7543006" y="4514062"/>
            <a:ext cx="3169564" cy="1126296"/>
          </a:xfrm>
          <a:prstGeom prst="wedgeRoundRectCallout">
            <a:avLst>
              <a:gd name="adj1" fmla="val -70925"/>
              <a:gd name="adj2" fmla="val -628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This is the same as the above function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10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12694" y="3429000"/>
            <a:ext cx="10565025" cy="718145"/>
          </a:xfrm>
        </p:spPr>
        <p:txBody>
          <a:bodyPr/>
          <a:lstStyle/>
          <a:p>
            <a:r>
              <a:rPr lang="en-US" dirty="0"/>
              <a:t>Nested Functions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795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Words Uppercase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Functions in JS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nested</a:t>
            </a:r>
            <a:r>
              <a:rPr lang="en-US" dirty="0"/>
              <a:t>, i.e. hold other functions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3000" dirty="0"/>
              <a:t>Inner functions have access to variables from their parent</a:t>
            </a:r>
          </a:p>
          <a:p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37771" y="6476999"/>
            <a:ext cx="978358" cy="2743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89806" y="2858006"/>
            <a:ext cx="10562645" cy="2939266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function wordsUppercase([str]) {</a:t>
            </a:r>
          </a:p>
          <a:p>
            <a:r>
              <a:rPr lang="en-US" sz="25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  let strUpper = str.toUpperCase();</a:t>
            </a:r>
          </a:p>
          <a:p>
            <a:r>
              <a:rPr lang="en-US" sz="25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  let words = extractWords();</a:t>
            </a:r>
          </a:p>
          <a:p>
            <a:r>
              <a:rPr lang="en-US" sz="25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  words = words.filter(w</a:t>
            </a:r>
            <a:r>
              <a:rPr lang="en-US" sz="2500" b="1" noProof="1">
                <a:solidFill>
                  <a:schemeClr val="tx1">
                    <a:lumMod val="85000"/>
                    <a:lumOff val="15000"/>
                  </a:schemeClr>
                </a:solidFill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500" b="1" noProof="1">
                <a:solidFill>
                  <a:schemeClr val="tx1">
                    <a:lumMod val="85000"/>
                    <a:lumOff val="15000"/>
                  </a:schemeClr>
                </a:solidFill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sz="2500" b="1" noProof="1">
                <a:solidFill>
                  <a:schemeClr val="tx1">
                    <a:lumMod val="85000"/>
                    <a:lumOff val="15000"/>
                  </a:schemeClr>
                </a:solidFill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sz="2500" b="1" noProof="1">
                <a:solidFill>
                  <a:schemeClr val="tx1">
                    <a:lumMod val="85000"/>
                    <a:lumOff val="15000"/>
                  </a:schemeClr>
                </a:solidFill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'');</a:t>
            </a:r>
          </a:p>
          <a:p>
            <a:r>
              <a:rPr lang="en-US" sz="25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  return words.join(', ');</a:t>
            </a:r>
          </a:p>
          <a:p>
            <a:pPr>
              <a:spcBef>
                <a:spcPts val="1200"/>
              </a:spcBef>
            </a:pPr>
            <a:r>
              <a:rPr lang="en-US" sz="25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  function</a:t>
            </a:r>
            <a:r>
              <a:rPr lang="en-US" sz="2500" b="1" noProof="1">
                <a:solidFill>
                  <a:schemeClr val="tx1">
                    <a:lumMod val="85000"/>
                    <a:lumOff val="15000"/>
                  </a:schemeClr>
                </a:solidFill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extractWords()</a:t>
            </a:r>
            <a:r>
              <a:rPr lang="en-US" sz="2500" b="1" noProof="1">
                <a:solidFill>
                  <a:schemeClr val="tx1">
                    <a:lumMod val="85000"/>
                    <a:lumOff val="15000"/>
                  </a:schemeClr>
                </a:solidFill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500" b="1" noProof="1">
                <a:solidFill>
                  <a:schemeClr val="tx1">
                    <a:lumMod val="85000"/>
                    <a:lumOff val="15000"/>
                  </a:schemeClr>
                </a:solidFill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500" b="1" noProof="1">
                <a:solidFill>
                  <a:schemeClr val="tx1">
                    <a:lumMod val="85000"/>
                    <a:lumOff val="15000"/>
                  </a:schemeClr>
                </a:solidFill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strUpper.split(/\W+/);</a:t>
            </a:r>
            <a:r>
              <a:rPr lang="en-US" sz="2500" b="1" noProof="1">
                <a:solidFill>
                  <a:schemeClr val="tx1">
                    <a:lumMod val="85000"/>
                    <a:lumOff val="15000"/>
                  </a:schemeClr>
                </a:solidFill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5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500" b="1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9806" y="5797746"/>
            <a:ext cx="10562645" cy="530127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sz="25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wordsUppercase(['</a:t>
            </a:r>
            <a:r>
              <a:rPr lang="en-US" sz="2500" b="1" noProof="1">
                <a:solidFill>
                  <a:schemeClr val="tx1">
                    <a:lumMod val="85000"/>
                    <a:lumOff val="15000"/>
                  </a:schemeClr>
                </a:solidFill>
                <a:cs typeface="Consolas" pitchFamily="49" charset="0"/>
              </a:rPr>
              <a:t>Hi, how are you?</a:t>
            </a:r>
            <a:r>
              <a:rPr lang="en-US" sz="25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']); </a:t>
            </a:r>
            <a:r>
              <a:rPr lang="en-US" sz="2500" b="1" noProof="1">
                <a:solidFill>
                  <a:schemeClr val="tx1">
                    <a:lumMod val="85000"/>
                    <a:lumOff val="15000"/>
                  </a:schemeClr>
                </a:solidFill>
                <a:cs typeface="Consolas" pitchFamily="49" charset="0"/>
              </a:rPr>
              <a:t>//</a:t>
            </a:r>
            <a:r>
              <a:rPr lang="en-US" sz="25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bg-BG" sz="25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"</a:t>
            </a:r>
            <a:r>
              <a:rPr lang="en-US" sz="25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HI,</a:t>
            </a:r>
            <a:r>
              <a:rPr lang="en-US" sz="2500" b="1" noProof="1">
                <a:solidFill>
                  <a:schemeClr val="tx1">
                    <a:lumMod val="85000"/>
                    <a:lumOff val="15000"/>
                  </a:schemeClr>
                </a:solidFill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HOW,</a:t>
            </a:r>
            <a:r>
              <a:rPr lang="en-US" sz="2500" b="1" noProof="1">
                <a:solidFill>
                  <a:schemeClr val="tx1">
                    <a:lumMod val="85000"/>
                    <a:lumOff val="15000"/>
                  </a:schemeClr>
                </a:solidFill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ARE,</a:t>
            </a:r>
            <a:r>
              <a:rPr lang="en-US" sz="2500" b="1" noProof="1">
                <a:solidFill>
                  <a:schemeClr val="tx1">
                    <a:lumMod val="85000"/>
                    <a:lumOff val="15000"/>
                  </a:schemeClr>
                </a:solidFill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YOU</a:t>
            </a:r>
            <a:r>
              <a:rPr lang="bg-BG" sz="25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"</a:t>
            </a:r>
            <a:endParaRPr lang="en-US" sz="2500" b="1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89806" y="6327873"/>
            <a:ext cx="10562645" cy="530127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sz="25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extractWords([</a:t>
            </a:r>
            <a:r>
              <a:rPr lang="en-US" sz="25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500" b="1" noProof="1">
                <a:solidFill>
                  <a:schemeClr val="tx1">
                    <a:lumMod val="85000"/>
                    <a:lumOff val="15000"/>
                  </a:schemeClr>
                </a:solidFill>
                <a:ea typeface="Consolas"/>
                <a:cs typeface="Consolas"/>
                <a:sym typeface="Consolas"/>
              </a:rPr>
              <a:t>Hello functions</a:t>
            </a:r>
            <a:r>
              <a:rPr lang="en-US" sz="25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']</a:t>
            </a:r>
            <a:r>
              <a:rPr lang="en-US" sz="25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); // ReferenceError</a:t>
            </a:r>
          </a:p>
        </p:txBody>
      </p:sp>
      <p:sp>
        <p:nvSpPr>
          <p:cNvPr id="10" name="Arrow: Bent 11"/>
          <p:cNvSpPr/>
          <p:nvPr/>
        </p:nvSpPr>
        <p:spPr>
          <a:xfrm flipH="1">
            <a:off x="7247934" y="3323834"/>
            <a:ext cx="676072" cy="1608090"/>
          </a:xfrm>
          <a:prstGeom prst="bentArrow">
            <a:avLst>
              <a:gd name="adj1" fmla="val 25000"/>
              <a:gd name="adj2" fmla="val 30585"/>
              <a:gd name="adj3" fmla="val 42553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Arrow: Curved Right 14"/>
          <p:cNvSpPr/>
          <p:nvPr/>
        </p:nvSpPr>
        <p:spPr>
          <a:xfrm>
            <a:off x="618534" y="3826214"/>
            <a:ext cx="713360" cy="1507786"/>
          </a:xfrm>
          <a:prstGeom prst="curvedRightArrow">
            <a:avLst>
              <a:gd name="adj1" fmla="val 21294"/>
              <a:gd name="adj2" fmla="val 50000"/>
              <a:gd name="adj3" fmla="val 359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98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dirty="0"/>
              <a:t> == named piece of code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Can take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parameters</a:t>
            </a:r>
            <a:r>
              <a:rPr lang="en-US" dirty="0"/>
              <a:t> and return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result</a:t>
            </a:r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endParaRPr lang="en-US" dirty="0" smtClean="0"/>
          </a:p>
          <a:p>
            <a:pPr>
              <a:lnSpc>
                <a:spcPct val="95000"/>
              </a:lnSpc>
            </a:pPr>
            <a:r>
              <a:rPr lang="en-US" dirty="0" smtClean="0"/>
              <a:t>Arrow </a:t>
            </a:r>
            <a:r>
              <a:rPr lang="en-US" dirty="0"/>
              <a:t>functions ≈ short function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142206" y="2915187"/>
            <a:ext cx="7010400" cy="2114013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calcSum(a, b)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sum = a + b;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142206" y="5715000"/>
            <a:ext cx="7010400" cy="692085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[10, 20, 30].filter(a =&gt; a &gt; 15);</a:t>
            </a:r>
          </a:p>
        </p:txBody>
      </p:sp>
    </p:spTree>
    <p:extLst>
      <p:ext uri="{BB962C8B-B14F-4D97-AF65-F5344CB8AC3E}">
        <p14:creationId xmlns:p14="http://schemas.microsoft.com/office/powerpoint/2010/main" val="235308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Content Placeholder 6" descr="ask-question-1-ca45a12e5206bae44014e11cd3ced9f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04715" y="1524000"/>
            <a:ext cx="6948092" cy="52527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r>
              <a:rPr lang="en-US" dirty="0"/>
              <a:t>Overview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Declaring and Invoking Functions</a:t>
            </a:r>
          </a:p>
        </p:txBody>
      </p:sp>
    </p:spTree>
    <p:extLst>
      <p:ext uri="{BB962C8B-B14F-4D97-AF65-F5344CB8AC3E}">
        <p14:creationId xmlns:p14="http://schemas.microsoft.com/office/powerpoint/2010/main" val="155143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Function?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sz="3600" dirty="0"/>
              <a:t>A </a:t>
            </a:r>
            <a:r>
              <a:rPr lang="en-US" sz="3600" b="1" dirty="0"/>
              <a:t>function</a:t>
            </a:r>
            <a:r>
              <a:rPr lang="en-US" sz="3600" dirty="0"/>
              <a:t> is a kind of building block that solves a small problem</a:t>
            </a:r>
          </a:p>
          <a:p>
            <a:pPr lvl="1">
              <a:lnSpc>
                <a:spcPts val="4000"/>
              </a:lnSpc>
            </a:pPr>
            <a:r>
              <a:rPr lang="en-US" sz="3200" dirty="0"/>
              <a:t>A piece of code that has a name and can be called from the other code</a:t>
            </a:r>
          </a:p>
          <a:p>
            <a:pPr lvl="1">
              <a:lnSpc>
                <a:spcPts val="4000"/>
              </a:lnSpc>
            </a:pPr>
            <a:r>
              <a:rPr lang="en-US" sz="3200" dirty="0"/>
              <a:t>Can </a:t>
            </a:r>
            <a:r>
              <a:rPr lang="en-US" sz="3200" b="1" dirty="0"/>
              <a:t>take parameters </a:t>
            </a:r>
            <a:r>
              <a:rPr lang="en-US" sz="3200" dirty="0"/>
              <a:t>and </a:t>
            </a:r>
            <a:r>
              <a:rPr lang="en-US" sz="3200" b="1" dirty="0"/>
              <a:t>return a value</a:t>
            </a:r>
          </a:p>
          <a:p>
            <a:pPr>
              <a:lnSpc>
                <a:spcPts val="4000"/>
              </a:lnSpc>
            </a:pPr>
            <a:r>
              <a:rPr lang="en-US" sz="3600" dirty="0"/>
              <a:t>Functions allow programmers to construct large programs from simple </a:t>
            </a:r>
            <a:r>
              <a:rPr lang="en-US" sz="3600" dirty="0" smtClean="0"/>
              <a:t>pieces</a:t>
            </a:r>
            <a:endParaRPr lang="en-US" sz="36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37771" y="6476999"/>
            <a:ext cx="978358" cy="2743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2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Functions in </a:t>
            </a:r>
            <a:r>
              <a:rPr lang="en-US" sz="4400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dirty="0"/>
              <a:t> == named piece of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take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parameters</a:t>
            </a:r>
            <a:r>
              <a:rPr lang="en-US" dirty="0"/>
              <a:t> and return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result</a:t>
            </a:r>
          </a:p>
          <a:p>
            <a:pPr marL="118872" indent="0">
              <a:buNone/>
            </a:pP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963589" y="4114800"/>
            <a:ext cx="10256784" cy="1843170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printStars(count)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console.log("*".repeat(count));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AutoShape 25"/>
          <p:cNvSpPr>
            <a:spLocks noChangeArrowheads="1"/>
          </p:cNvSpPr>
          <p:nvPr/>
        </p:nvSpPr>
        <p:spPr bwMode="auto">
          <a:xfrm>
            <a:off x="1613012" y="3089478"/>
            <a:ext cx="2881200" cy="796722"/>
          </a:xfrm>
          <a:prstGeom prst="wedgeRoundRectCallout">
            <a:avLst>
              <a:gd name="adj1" fmla="val 39329"/>
              <a:gd name="adj2" fmla="val 930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Function </a:t>
            </a:r>
            <a:r>
              <a:rPr lang="en-US" sz="2800" dirty="0" smtClean="0">
                <a:solidFill>
                  <a:srgbClr val="FFC800"/>
                </a:solidFill>
              </a:rPr>
              <a:t>name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5790406" y="3006601"/>
            <a:ext cx="3505200" cy="870074"/>
          </a:xfrm>
          <a:prstGeom prst="wedgeRoundRectCallout">
            <a:avLst>
              <a:gd name="adj1" fmla="val -41814"/>
              <a:gd name="adj2" fmla="val 923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Function </a:t>
            </a:r>
            <a:r>
              <a:rPr lang="en-US" sz="2800" dirty="0" smtClean="0">
                <a:solidFill>
                  <a:srgbClr val="FFC800"/>
                </a:solidFill>
              </a:rPr>
              <a:t>parameters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963589" y="5957970"/>
            <a:ext cx="10256784" cy="710552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printStars(10);</a:t>
            </a:r>
          </a:p>
        </p:txBody>
      </p:sp>
      <p:sp>
        <p:nvSpPr>
          <p:cNvPr id="18" name="AutoShape 25"/>
          <p:cNvSpPr>
            <a:spLocks noChangeArrowheads="1"/>
          </p:cNvSpPr>
          <p:nvPr/>
        </p:nvSpPr>
        <p:spPr bwMode="auto">
          <a:xfrm>
            <a:off x="5112696" y="5608625"/>
            <a:ext cx="3237688" cy="661771"/>
          </a:xfrm>
          <a:prstGeom prst="wedgeRoundRectCallout">
            <a:avLst>
              <a:gd name="adj1" fmla="val -65823"/>
              <a:gd name="adj2" fmla="val 480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C800"/>
                </a:solidFill>
              </a:rPr>
              <a:t>Invoke</a:t>
            </a:r>
            <a:r>
              <a:rPr lang="en-US" sz="2800" dirty="0">
                <a:solidFill>
                  <a:srgbClr val="FFFFFF"/>
                </a:solidFill>
              </a:rPr>
              <a:t> the function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34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Use Functions?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2800" dirty="0"/>
              <a:t>More </a:t>
            </a:r>
            <a:r>
              <a:rPr lang="en-US" sz="2800" b="1" dirty="0"/>
              <a:t>manageable</a:t>
            </a:r>
            <a:r>
              <a:rPr lang="en-US" sz="2800" dirty="0"/>
              <a:t> programming</a:t>
            </a:r>
          </a:p>
          <a:p>
            <a:pPr lvl="1">
              <a:lnSpc>
                <a:spcPts val="3600"/>
              </a:lnSpc>
            </a:pPr>
            <a:r>
              <a:rPr lang="en-US" b="1" dirty="0"/>
              <a:t>Split large </a:t>
            </a:r>
            <a:r>
              <a:rPr lang="en-US" dirty="0"/>
              <a:t>problems into </a:t>
            </a:r>
            <a:r>
              <a:rPr lang="en-US" b="1" dirty="0"/>
              <a:t>small pieces</a:t>
            </a:r>
          </a:p>
          <a:p>
            <a:pPr lvl="1">
              <a:lnSpc>
                <a:spcPts val="3600"/>
              </a:lnSpc>
            </a:pPr>
            <a:r>
              <a:rPr lang="en-US" b="1" dirty="0"/>
              <a:t>Better organization </a:t>
            </a:r>
            <a:r>
              <a:rPr lang="en-US" dirty="0"/>
              <a:t>of the program</a:t>
            </a:r>
          </a:p>
          <a:p>
            <a:pPr lvl="1">
              <a:lnSpc>
                <a:spcPts val="3600"/>
              </a:lnSpc>
            </a:pPr>
            <a:r>
              <a:rPr lang="en-US" dirty="0"/>
              <a:t>Improve code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/>
              <a:t>readability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/>
              <a:t>understandability</a:t>
            </a:r>
          </a:p>
          <a:p>
            <a:pPr lvl="1">
              <a:lnSpc>
                <a:spcPts val="3600"/>
              </a:lnSpc>
            </a:pPr>
            <a:r>
              <a:rPr lang="en-US" dirty="0"/>
              <a:t>Enhance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/>
              <a:t>abstraction</a:t>
            </a:r>
          </a:p>
          <a:p>
            <a:pPr>
              <a:lnSpc>
                <a:spcPts val="3600"/>
              </a:lnSpc>
            </a:pPr>
            <a:r>
              <a:rPr lang="en-US" sz="2800" dirty="0"/>
              <a:t>Avoiding repeating </a:t>
            </a:r>
            <a:r>
              <a:rPr lang="en-US" sz="2800" dirty="0" smtClean="0"/>
              <a:t>code</a:t>
            </a:r>
          </a:p>
          <a:p>
            <a:pPr lvl="1">
              <a:lnSpc>
                <a:spcPts val="3600"/>
              </a:lnSpc>
            </a:pPr>
            <a:r>
              <a:rPr lang="en-US" sz="2400" dirty="0" smtClean="0"/>
              <a:t>Improve </a:t>
            </a:r>
            <a:r>
              <a:rPr lang="en-US" sz="2400" dirty="0"/>
              <a:t>code </a:t>
            </a:r>
            <a:r>
              <a:rPr lang="en-US" sz="2400" b="1" dirty="0"/>
              <a:t>maintainability</a:t>
            </a:r>
          </a:p>
          <a:p>
            <a:pPr>
              <a:lnSpc>
                <a:spcPts val="3600"/>
              </a:lnSpc>
            </a:pPr>
            <a:r>
              <a:rPr lang="en-US" sz="2800" dirty="0"/>
              <a:t>Code </a:t>
            </a:r>
            <a:r>
              <a:rPr lang="en-US" sz="2800" b="1" dirty="0"/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dirty="0"/>
              <a:t>Using existing functions several times</a:t>
            </a:r>
            <a:endParaRPr lang="bg-BG" dirty="0"/>
          </a:p>
          <a:p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7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Default Function Parameter Values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in JS can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default parameter</a:t>
            </a:r>
            <a:r>
              <a:rPr lang="en-US" dirty="0"/>
              <a:t> values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1142206" y="2362200"/>
            <a:ext cx="10256784" cy="160310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printStars(count = 5)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console.log("*".repeat(count));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1142206" y="4120826"/>
            <a:ext cx="10256784" cy="67977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printStars(); // *****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142206" y="4959026"/>
            <a:ext cx="10256784" cy="67977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printStars(2); // **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1142206" y="5797226"/>
            <a:ext cx="10256784" cy="67977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printStars(3, 5, 8); // ***</a:t>
            </a:r>
          </a:p>
        </p:txBody>
      </p:sp>
    </p:spTree>
    <p:extLst>
      <p:ext uri="{BB962C8B-B14F-4D97-AF65-F5344CB8AC3E}">
        <p14:creationId xmlns:p14="http://schemas.microsoft.com/office/powerpoint/2010/main" val="248368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 + Spread ECMAScript6</a:t>
            </a:r>
            <a:endParaRPr lang="bg-BG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Spread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806" y="2436674"/>
            <a:ext cx="7920038" cy="1754326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f(x, ...y)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y is an Array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x * y.length;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f(3, "hello", true) === 6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89806" y="4847272"/>
            <a:ext cx="7920038" cy="1477328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f(x, y, z)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x + y + z;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Pass each elem of array as argument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f(...[1,2,3]) === 6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15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Overloading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C# / Java / C++ functions can be overloaded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overloading </a:t>
            </a:r>
            <a:r>
              <a:rPr lang="en-US" smtClean="0"/>
              <a:t>== </a:t>
            </a:r>
            <a:r>
              <a:rPr lang="en-US" dirty="0"/>
              <a:t>same name, different parameters</a:t>
            </a:r>
          </a:p>
          <a:p>
            <a:r>
              <a:rPr lang="en-US" dirty="0"/>
              <a:t>JavaScript (like Python and PHP) does not </a:t>
            </a:r>
            <a:r>
              <a:rPr lang="en-US" dirty="0" smtClean="0"/>
              <a:t>support overloading</a:t>
            </a:r>
            <a:endParaRPr lang="en-US" dirty="0"/>
          </a:p>
          <a:p>
            <a:endParaRPr lang="bg-BG" dirty="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1142206" y="3810000"/>
            <a:ext cx="10210800" cy="3008169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printName(firstName, lastName)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name = firstName;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(lastName </a:t>
            </a:r>
            <a:r>
              <a:rPr lang="en-US" sz="29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!== </a:t>
            </a:r>
            <a:r>
              <a:rPr lang="en-US" sz="29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undefined)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name += ' ' + lastName;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console.log(name);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7314405" y="5668610"/>
            <a:ext cx="4038601" cy="503590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36000" rIns="144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printName</a:t>
            </a:r>
            <a:r>
              <a:rPr lang="en-US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('Vasil');</a:t>
            </a:r>
            <a:endParaRPr lang="en-US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5485606" y="6278210"/>
            <a:ext cx="5867400" cy="503590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36000" rIns="144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printName(Vasil','</a:t>
            </a:r>
            <a:r>
              <a:rPr lang="en-US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Dimitrov</a:t>
            </a:r>
            <a:r>
              <a:rPr lang="en-US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  <a:endParaRPr lang="en-US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37771" y="6476999"/>
            <a:ext cx="978358" cy="2743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0" name="AutoShape 25"/>
          <p:cNvSpPr>
            <a:spLocks noChangeArrowheads="1"/>
          </p:cNvSpPr>
          <p:nvPr/>
        </p:nvSpPr>
        <p:spPr bwMode="auto">
          <a:xfrm>
            <a:off x="8570205" y="4441592"/>
            <a:ext cx="3468601" cy="1044808"/>
          </a:xfrm>
          <a:prstGeom prst="wedgeRoundRectCallout">
            <a:avLst>
              <a:gd name="adj1" fmla="val -89106"/>
              <a:gd name="adj2" fmla="val 158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Simulate overloading by parameter checks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4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ustom 1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FFC000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2566</TotalTime>
  <Words>1261</Words>
  <Application>Microsoft Office PowerPoint</Application>
  <PresentationFormat>Custom</PresentationFormat>
  <Paragraphs>263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Adobe Fangsong Std R</vt:lpstr>
      <vt:lpstr>Arial</vt:lpstr>
      <vt:lpstr>Calibri</vt:lpstr>
      <vt:lpstr>Consolas</vt:lpstr>
      <vt:lpstr>Corbel</vt:lpstr>
      <vt:lpstr>Wingdings</vt:lpstr>
      <vt:lpstr>Wingdings 2</vt:lpstr>
      <vt:lpstr>Wingdings 3</vt:lpstr>
      <vt:lpstr>Module</vt:lpstr>
      <vt:lpstr>Frontend JavaScript              </vt:lpstr>
      <vt:lpstr>Table of Contents</vt:lpstr>
      <vt:lpstr>Functions Overview</vt:lpstr>
      <vt:lpstr>What is a Function?</vt:lpstr>
      <vt:lpstr>Functions in JavaScript</vt:lpstr>
      <vt:lpstr>Why to Use Functions?</vt:lpstr>
      <vt:lpstr>Default Function Parameter Values</vt:lpstr>
      <vt:lpstr>Rest + Spread ECMAScript6</vt:lpstr>
      <vt:lpstr>Function Overloading</vt:lpstr>
      <vt:lpstr>Variable Number of Arguments</vt:lpstr>
      <vt:lpstr>Returning Values from a Function</vt:lpstr>
      <vt:lpstr>The return Statement</vt:lpstr>
      <vt:lpstr>Functions Can Return Values</vt:lpstr>
      <vt:lpstr>Returning Values – Examples</vt:lpstr>
      <vt:lpstr>Problem: Symmetry Check  (Palindrome)</vt:lpstr>
      <vt:lpstr>Function and Block Scope</vt:lpstr>
      <vt:lpstr>Function and Block Scope</vt:lpstr>
      <vt:lpstr>Function Variables</vt:lpstr>
      <vt:lpstr>Variables Holding Functions</vt:lpstr>
      <vt:lpstr>Functions as Parameters</vt:lpstr>
      <vt:lpstr>IIFE</vt:lpstr>
      <vt:lpstr>Arrow Functions in JS (Lambda)</vt:lpstr>
      <vt:lpstr>Arrow Functions</vt:lpstr>
      <vt:lpstr>Nested Functions</vt:lpstr>
      <vt:lpstr>Problem: Words Uppercase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Course</dc:title>
  <cp:lastModifiedBy>madWings</cp:lastModifiedBy>
  <cp:revision>370</cp:revision>
  <dcterms:created xsi:type="dcterms:W3CDTF">2006-08-16T00:00:00Z</dcterms:created>
  <dcterms:modified xsi:type="dcterms:W3CDTF">2019-04-07T18:19:05Z</dcterms:modified>
</cp:coreProperties>
</file>