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96" r:id="rId8"/>
    <p:sldId id="297" r:id="rId9"/>
    <p:sldId id="377" r:id="rId10"/>
    <p:sldId id="413" r:id="rId11"/>
    <p:sldId id="414" r:id="rId12"/>
    <p:sldId id="262" r:id="rId13"/>
    <p:sldId id="378" r:id="rId14"/>
    <p:sldId id="438" r:id="rId15"/>
    <p:sldId id="379" r:id="rId16"/>
    <p:sldId id="380" r:id="rId17"/>
    <p:sldId id="381" r:id="rId18"/>
    <p:sldId id="382" r:id="rId19"/>
    <p:sldId id="383" r:id="rId20"/>
    <p:sldId id="387" r:id="rId21"/>
    <p:sldId id="439" r:id="rId22"/>
    <p:sldId id="384" r:id="rId23"/>
    <p:sldId id="385" r:id="rId24"/>
    <p:sldId id="386" r:id="rId25"/>
    <p:sldId id="388" r:id="rId26"/>
    <p:sldId id="389" r:id="rId27"/>
    <p:sldId id="437" r:id="rId28"/>
    <p:sldId id="390" r:id="rId29"/>
    <p:sldId id="391" r:id="rId30"/>
    <p:sldId id="440" r:id="rId31"/>
    <p:sldId id="397" r:id="rId32"/>
    <p:sldId id="398" r:id="rId33"/>
    <p:sldId id="399" r:id="rId34"/>
    <p:sldId id="401" r:id="rId35"/>
    <p:sldId id="403" r:id="rId36"/>
    <p:sldId id="404" r:id="rId37"/>
    <p:sldId id="447" r:id="rId38"/>
    <p:sldId id="406" r:id="rId39"/>
    <p:sldId id="448" r:id="rId40"/>
    <p:sldId id="408" r:id="rId41"/>
    <p:sldId id="412" r:id="rId42"/>
    <p:sldId id="442" r:id="rId43"/>
    <p:sldId id="416" r:id="rId44"/>
    <p:sldId id="417" r:id="rId45"/>
    <p:sldId id="418" r:id="rId46"/>
    <p:sldId id="419" r:id="rId47"/>
    <p:sldId id="420" r:id="rId48"/>
    <p:sldId id="421" r:id="rId49"/>
    <p:sldId id="443" r:id="rId50"/>
    <p:sldId id="415" r:id="rId51"/>
    <p:sldId id="422" r:id="rId52"/>
    <p:sldId id="423" r:id="rId53"/>
    <p:sldId id="424" r:id="rId54"/>
    <p:sldId id="444" r:id="rId55"/>
    <p:sldId id="425" r:id="rId56"/>
    <p:sldId id="426" r:id="rId57"/>
    <p:sldId id="427" r:id="rId58"/>
    <p:sldId id="445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49" r:id="rId68"/>
    <p:sldId id="436" r:id="rId69"/>
    <p:sldId id="450" r:id="rId70"/>
    <p:sldId id="451" r:id="rId71"/>
    <p:sldId id="452" r:id="rId72"/>
    <p:sldId id="453" r:id="rId73"/>
    <p:sldId id="454" r:id="rId74"/>
    <p:sldId id="455" r:id="rId75"/>
    <p:sldId id="464" r:id="rId76"/>
    <p:sldId id="457" r:id="rId77"/>
    <p:sldId id="456" r:id="rId78"/>
    <p:sldId id="458" r:id="rId79"/>
    <p:sldId id="459" r:id="rId80"/>
    <p:sldId id="460" r:id="rId81"/>
    <p:sldId id="461" r:id="rId82"/>
    <p:sldId id="462" r:id="rId83"/>
    <p:sldId id="463" r:id="rId84"/>
    <p:sldId id="446" r:id="rId85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374912"/>
            <a:ext cx="8208912" cy="1198104"/>
          </a:xfrm>
        </p:spPr>
        <p:txBody>
          <a:bodyPr>
            <a:noAutofit/>
          </a:bodyPr>
          <a:lstStyle/>
          <a:p>
            <a:r>
              <a:rPr lang="pt-BR" sz="6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BANCO DE DADOS</a:t>
            </a:r>
            <a:endParaRPr lang="pt-BR" sz="6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827584" y="3412968"/>
            <a:ext cx="3309803" cy="592096"/>
          </a:xfrm>
        </p:spPr>
        <p:txBody>
          <a:bodyPr/>
          <a:lstStyle/>
          <a:p>
            <a:r>
              <a:rPr lang="pt-BR" dirty="0" smtClean="0"/>
              <a:t>andreallet@gmail.com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43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Desvantagens em não se utilizar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Desvantangens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de não se utilizar Sistemas de Informação: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Utilizar papel não é uma boa alternativa.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Espaço físico necessário gera custos altos para empresa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Consulta às informações é demorada.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Alto risco de um acidente destruir os dados armazenados.</a:t>
            </a:r>
          </a:p>
          <a:p>
            <a:pPr lvl="1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Desvantangens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de não se utilizar Banco de Dados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Sistemas especializados na persistência de dados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Oferecem recursos mais sofisticados e eficientes para esse tipo de objetivo. </a:t>
            </a:r>
          </a:p>
          <a:p>
            <a:pPr lvl="1">
              <a:buNone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Sistemas Gerenciadores de Bancos de Dados - SGBD.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Os principais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SGBDs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utilizam o Modelo Relacional para definir a organização das informações armazenadas e a linguagem SQL para permitir a manipulação desses dados.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63296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Importância de Sistemas de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132856"/>
            <a:ext cx="7272924" cy="3699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Problemas com essa estrutura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Inconsistência </a:t>
            </a:r>
            <a:r>
              <a:rPr lang="pt-BR" dirty="0"/>
              <a:t>e redundância de </a:t>
            </a:r>
            <a:r>
              <a:rPr lang="pt-BR" dirty="0" smtClean="0"/>
              <a:t>dados;</a:t>
            </a:r>
          </a:p>
          <a:p>
            <a:pPr lvl="2"/>
            <a:r>
              <a:rPr lang="pt-BR" dirty="0" smtClean="0"/>
              <a:t>Ex</a:t>
            </a:r>
            <a:r>
              <a:rPr lang="pt-BR" dirty="0"/>
              <a:t>.: Um dado existe em vários arquivos e muda </a:t>
            </a:r>
            <a:r>
              <a:rPr lang="pt-BR" dirty="0" smtClean="0"/>
              <a:t>com </a:t>
            </a:r>
            <a:r>
              <a:rPr lang="pt-BR" dirty="0"/>
              <a:t>o tempo.</a:t>
            </a:r>
          </a:p>
          <a:p>
            <a:pPr indent="-342900"/>
            <a:r>
              <a:rPr lang="pt-BR" dirty="0" smtClean="0"/>
              <a:t>Dificuldade </a:t>
            </a:r>
            <a:r>
              <a:rPr lang="pt-BR" dirty="0"/>
              <a:t>de acesso aos </a:t>
            </a:r>
            <a:r>
              <a:rPr lang="pt-BR" dirty="0" smtClean="0"/>
              <a:t>dados;</a:t>
            </a:r>
          </a:p>
          <a:p>
            <a:pPr lvl="1" indent="-342900"/>
            <a:r>
              <a:rPr lang="pt-BR" dirty="0" smtClean="0"/>
              <a:t>Ex</a:t>
            </a:r>
            <a:r>
              <a:rPr lang="pt-BR" dirty="0"/>
              <a:t>.: Algumas solicitações não foram previstas no </a:t>
            </a:r>
            <a:r>
              <a:rPr lang="pt-BR" dirty="0" smtClean="0"/>
              <a:t>projeto</a:t>
            </a:r>
            <a:r>
              <a:rPr lang="pt-BR" dirty="0"/>
              <a:t>.</a:t>
            </a:r>
          </a:p>
          <a:p>
            <a:pPr indent="-342900"/>
            <a:r>
              <a:rPr lang="pt-BR" dirty="0" smtClean="0"/>
              <a:t>Isolamento </a:t>
            </a:r>
            <a:r>
              <a:rPr lang="pt-BR" dirty="0"/>
              <a:t>de </a:t>
            </a:r>
            <a:r>
              <a:rPr lang="pt-BR" dirty="0" smtClean="0"/>
              <a:t>dados;</a:t>
            </a:r>
          </a:p>
          <a:p>
            <a:pPr lvl="1" indent="-342900"/>
            <a:r>
              <a:rPr lang="pt-BR" dirty="0" smtClean="0"/>
              <a:t>Ex</a:t>
            </a:r>
            <a:r>
              <a:rPr lang="pt-BR" dirty="0"/>
              <a:t>.: Arquivos podem apresentar diferentes </a:t>
            </a:r>
            <a:r>
              <a:rPr lang="pt-BR" dirty="0" smtClean="0"/>
              <a:t>formatos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01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SGBDs</a:t>
            </a:r>
            <a:endParaRPr lang="pt-BR" dirty="0"/>
          </a:p>
        </p:txBody>
      </p:sp>
      <p:pic>
        <p:nvPicPr>
          <p:cNvPr id="10" name="Picture 2" descr="http://www.ubuntumine.com/wp-content/uploads/2012/06/mySQ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4" y="2486218"/>
            <a:ext cx="2021572" cy="10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mrfrosti.com/wp-content/uploads/2011/06/PostgreSQL-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08415"/>
            <a:ext cx="1797714" cy="14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crm.venturebeat.com/sites/default/files/1020/media/images/CRM_OnDemand_Customer_Relationship_Mana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00144"/>
            <a:ext cx="2422056" cy="18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alentus.com/image_files/sql_server_2008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47" y="3916686"/>
            <a:ext cx="2749866" cy="171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h-online.com/imgs/43/5/4/6/4/1/2/SQLite_Logo-3e5453f0a4c3e6f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50" y="5315272"/>
            <a:ext cx="2415480" cy="10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502024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BASE DE DADOS</a:t>
            </a:r>
            <a:endParaRPr lang="pt-BR" sz="60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5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Bases de dados (</a:t>
            </a:r>
            <a:r>
              <a:rPr lang="pt-BR" b="1" i="1" dirty="0" smtClean="0"/>
              <a:t>Databases)</a:t>
            </a:r>
          </a:p>
          <a:p>
            <a:endParaRPr lang="pt-BR" b="1" i="1" dirty="0" smtClean="0"/>
          </a:p>
          <a:p>
            <a:r>
              <a:rPr lang="pt-BR" dirty="0" smtClean="0"/>
              <a:t>Um sistema gerenciador de banco de dados é capaz de gerenciar informações de diversos sistemas ao mesmo tempo.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 Por exemplo, as informações dos clientes de um banco, os produtos de uma loja virtual, ou dos livros de uma livraria.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04864"/>
            <a:ext cx="7848872" cy="417646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Imagine se os dados fossem mantidos sem nenhuma separação lógica. Implementar regras de segurança específicas seria extremamente complexo. </a:t>
            </a:r>
          </a:p>
          <a:p>
            <a:pPr lvl="1"/>
            <a:r>
              <a:rPr lang="pt-BR" dirty="0" smtClean="0"/>
              <a:t>Essas regras criam restrições de conteúdo acessado por cada usuário. Por exemplo, nosso banco de dados tem duas bases de dados diferentes.  Uma conté</a:t>
            </a:r>
            <a:r>
              <a:rPr lang="pt-BR" dirty="0"/>
              <a:t>m</a:t>
            </a:r>
            <a:r>
              <a:rPr lang="pt-BR" dirty="0" smtClean="0"/>
              <a:t> o domínio de uma oficina, e outra o domínio de uma loja on-line. Um mecânico da oficina deve ter permissão de acesso apenas à dados dos carros, não aos dados da loja on-line.</a:t>
            </a:r>
          </a:p>
          <a:p>
            <a:r>
              <a:rPr lang="pt-BR" dirty="0" smtClean="0"/>
              <a:t>Para obter uma organização melhor, os dados são armazenados separadamente em um SGBD.</a:t>
            </a:r>
          </a:p>
          <a:p>
            <a:endParaRPr lang="pt-BR" dirty="0" smtClean="0"/>
          </a:p>
          <a:p>
            <a:r>
              <a:rPr lang="pt-BR" dirty="0" smtClean="0"/>
              <a:t>Daí surge o conceito de </a:t>
            </a:r>
            <a:r>
              <a:rPr lang="pt-BR" b="1" dirty="0" smtClean="0"/>
              <a:t>base de dados (database). </a:t>
            </a:r>
          </a:p>
          <a:p>
            <a:endParaRPr lang="pt-BR" b="1" dirty="0" smtClean="0"/>
          </a:p>
          <a:p>
            <a:r>
              <a:rPr lang="pt-BR" b="1" dirty="0" smtClean="0"/>
              <a:t>Uma base de dados é um agrupamento lógico das </a:t>
            </a:r>
            <a:r>
              <a:rPr lang="pt-BR" dirty="0" smtClean="0"/>
              <a:t>informações de um determinado domínio.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uma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Criando uma base de dados no </a:t>
            </a:r>
            <a:r>
              <a:rPr lang="pt-BR" b="1" dirty="0" err="1" smtClean="0"/>
              <a:t>MySQL</a:t>
            </a:r>
            <a:r>
              <a:rPr lang="pt-BR" b="1" dirty="0" smtClean="0"/>
              <a:t> Server</a:t>
            </a:r>
          </a:p>
          <a:p>
            <a:endParaRPr lang="pt-BR" b="1" dirty="0" smtClean="0"/>
          </a:p>
          <a:p>
            <a:r>
              <a:rPr lang="pt-BR" dirty="0" smtClean="0"/>
              <a:t>Para criar uma base de dados no </a:t>
            </a:r>
            <a:r>
              <a:rPr lang="pt-BR" dirty="0" err="1" smtClean="0"/>
              <a:t>MySQL</a:t>
            </a:r>
            <a:r>
              <a:rPr lang="pt-BR" dirty="0" smtClean="0"/>
              <a:t> Server, podemos utilizar o comando </a:t>
            </a:r>
            <a:r>
              <a:rPr lang="pt-BR" b="1" dirty="0" smtClean="0"/>
              <a:t>CREATE DATABASE.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620688"/>
            <a:ext cx="828092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836712"/>
            <a:ext cx="7416940" cy="3553620"/>
          </a:xfrm>
        </p:spPr>
        <p:txBody>
          <a:bodyPr>
            <a:normAutofit/>
          </a:bodyPr>
          <a:lstStyle/>
          <a:p>
            <a:r>
              <a:rPr lang="pt-BR" dirty="0" smtClean="0"/>
              <a:t>Repare que, além da base de dados </a:t>
            </a:r>
            <a:r>
              <a:rPr lang="pt-BR" b="1" dirty="0" smtClean="0"/>
              <a:t>livraria, há outras três bases. Essas bases foram criadas automaticamente </a:t>
            </a:r>
            <a:r>
              <a:rPr lang="pt-BR" dirty="0" smtClean="0"/>
              <a:t>pelo próprio MySQL Server para teste ou para armazenar configurações.</a:t>
            </a:r>
          </a:p>
          <a:p>
            <a:r>
              <a:rPr lang="pt-BR" dirty="0" smtClean="0"/>
              <a:t>Quando uma base de dados não é mais necessária, ela pode ser removida através do comando </a:t>
            </a:r>
            <a:r>
              <a:rPr lang="pt-BR" b="1" dirty="0" smtClean="0"/>
              <a:t>DROP DATABASE.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365104"/>
            <a:ext cx="8208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268760"/>
            <a:ext cx="8352928" cy="153724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CONCEITOS BÁSICOS</a:t>
            </a:r>
            <a:endParaRPr lang="pt-BR" sz="6000" b="1" dirty="0">
              <a:ln w="17780" cmpd="sng">
                <a:solidFill>
                  <a:srgbClr val="FF0000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 uma base de dados criada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632964" cy="3508977"/>
          </a:xfrm>
        </p:spPr>
        <p:txBody>
          <a:bodyPr>
            <a:normAutofit/>
          </a:bodyPr>
          <a:lstStyle/>
          <a:p>
            <a:r>
              <a:rPr lang="pt-BR" dirty="0" smtClean="0"/>
              <a:t>Após criada, devemos usar uma determinada base de dados criada, a partir do comando </a:t>
            </a:r>
            <a:r>
              <a:rPr lang="pt-BR" b="1" dirty="0"/>
              <a:t>USE</a:t>
            </a:r>
            <a:r>
              <a:rPr lang="pt-BR" b="1" dirty="0" smtClean="0"/>
              <a:t>.</a:t>
            </a:r>
            <a:endParaRPr lang="pt-BR" dirty="0" smtClean="0"/>
          </a:p>
          <a:p>
            <a:r>
              <a:rPr lang="pt-BR" dirty="0" smtClean="0"/>
              <a:t>Para listas as tabelas de uma base de dados, usamos o comando </a:t>
            </a:r>
            <a:r>
              <a:rPr lang="pt-BR" b="1" dirty="0" smtClean="0"/>
              <a:t>SHOWTABLES.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225821"/>
            <a:ext cx="8158367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132856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TABELAS</a:t>
            </a:r>
            <a:endParaRPr lang="pt-BR" sz="60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7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132856"/>
            <a:ext cx="7416940" cy="410445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Um servidor de banco de dados é dividido em bases de dados com o intuito de separar as informações de domínios diferentes. Nessa mesma linha de raciocínio, podemos dividir os dados de uma base a fim de agrupá-los segundo as suas correlações. Essa separação é feita através de </a:t>
            </a:r>
            <a:r>
              <a:rPr lang="pt-BR" b="1" dirty="0" smtClean="0"/>
              <a:t>tabelas. </a:t>
            </a:r>
          </a:p>
          <a:p>
            <a:endParaRPr lang="pt-BR" b="1" dirty="0" smtClean="0"/>
          </a:p>
          <a:p>
            <a:r>
              <a:rPr lang="pt-BR" b="1" dirty="0" smtClean="0"/>
              <a:t>Exemplo </a:t>
            </a:r>
            <a:r>
              <a:rPr lang="pt-BR" dirty="0" smtClean="0"/>
              <a:t>no sistema de um banco, separar o saldo e o limite de uma conta, do nome e CPF de um cliente, criando uma tabela para os dados relacionados às contas e outra para os dados relacionados aos clientes. Uma tabela é formada por </a:t>
            </a:r>
            <a:r>
              <a:rPr lang="pt-BR" b="1" dirty="0" smtClean="0"/>
              <a:t>registros (linhas) e os registros são formados por campos (colunas).</a:t>
            </a:r>
          </a:p>
          <a:p>
            <a:endParaRPr lang="pt-BR" b="1" dirty="0" smtClean="0"/>
          </a:p>
          <a:p>
            <a:r>
              <a:rPr lang="pt-BR" dirty="0" smtClean="0"/>
              <a:t>Cada registro </a:t>
            </a:r>
            <a:r>
              <a:rPr lang="pt-BR" b="1" dirty="0" smtClean="0"/>
              <a:t>(</a:t>
            </a:r>
            <a:r>
              <a:rPr lang="pt-BR" b="1" dirty="0" err="1" smtClean="0"/>
              <a:t>tupla</a:t>
            </a:r>
            <a:r>
              <a:rPr lang="pt-BR" b="1" dirty="0" smtClean="0"/>
              <a:t>) </a:t>
            </a:r>
            <a:r>
              <a:rPr lang="pt-BR" dirty="0" smtClean="0"/>
              <a:t>dessa tabela armazenaria em seus campos os dados de um determinado cliente.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Tabela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2605088"/>
            <a:ext cx="72961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tabelas no MySQL Server são criadas através do comando </a:t>
            </a:r>
            <a:r>
              <a:rPr lang="pt-BR" b="1" dirty="0" smtClean="0"/>
              <a:t>CREATE TABLE. </a:t>
            </a:r>
          </a:p>
          <a:p>
            <a:endParaRPr lang="pt-BR" b="1" dirty="0" smtClean="0"/>
          </a:p>
          <a:p>
            <a:r>
              <a:rPr lang="pt-BR" b="1" dirty="0" smtClean="0"/>
              <a:t>Na criação de uma </a:t>
            </a:r>
            <a:r>
              <a:rPr lang="pt-BR" dirty="0" smtClean="0"/>
              <a:t>tabela, é necessário definir quais são os nomes e os tipos das colunas.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Alterando e removendo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uma tabela não for mais desejada, ela pode ser removida através do comando </a:t>
            </a:r>
            <a:r>
              <a:rPr lang="pt-BR" b="1" dirty="0" smtClean="0"/>
              <a:t>DROP TABLE.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 smtClean="0"/>
              <a:t>Também podemos alterar a estrutura de uma tabela com o comando </a:t>
            </a:r>
            <a:r>
              <a:rPr lang="pt-BR" b="1" dirty="0" smtClean="0"/>
              <a:t>ALTER TABLE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943" y="3398887"/>
            <a:ext cx="662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5301208"/>
            <a:ext cx="6238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Adicionando e removendo colunas de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uma coluna na tabela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Removendo uma coluna de uma tabela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3001516"/>
            <a:ext cx="4324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425" y="4780756"/>
            <a:ext cx="61531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de seta reta 7"/>
          <p:cNvCxnSpPr/>
          <p:nvPr/>
        </p:nvCxnSpPr>
        <p:spPr>
          <a:xfrm flipH="1">
            <a:off x="3943698" y="2780928"/>
            <a:ext cx="124246" cy="28803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4076328" y="4581128"/>
            <a:ext cx="124246" cy="28803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760" y="2060848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CRUD</a:t>
            </a:r>
            <a:endParaRPr lang="pt-BR" sz="60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5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CRUD </a:t>
            </a:r>
            <a:r>
              <a:rPr lang="pt-BR" sz="2400" dirty="0" smtClean="0"/>
              <a:t>(</a:t>
            </a:r>
            <a:r>
              <a:rPr lang="pt-BR" sz="2400" b="1" dirty="0" err="1" smtClean="0"/>
              <a:t>C</a:t>
            </a:r>
            <a:r>
              <a:rPr lang="pt-BR" sz="2400" dirty="0" err="1" smtClean="0"/>
              <a:t>reate</a:t>
            </a:r>
            <a:r>
              <a:rPr lang="pt-BR" sz="2400" dirty="0" smtClean="0"/>
              <a:t>, </a:t>
            </a:r>
            <a:r>
              <a:rPr lang="pt-BR" sz="2400" b="1" dirty="0" err="1" smtClean="0"/>
              <a:t>R</a:t>
            </a:r>
            <a:r>
              <a:rPr lang="pt-BR" sz="2400" dirty="0" err="1" smtClean="0"/>
              <a:t>ead</a:t>
            </a:r>
            <a:r>
              <a:rPr lang="pt-BR" sz="2400" dirty="0" smtClean="0"/>
              <a:t>, </a:t>
            </a:r>
            <a:r>
              <a:rPr lang="pt-BR" sz="2400" b="1" dirty="0" smtClean="0"/>
              <a:t>U</a:t>
            </a:r>
            <a:r>
              <a:rPr lang="pt-BR" sz="2400" dirty="0" smtClean="0"/>
              <a:t>pdate, </a:t>
            </a:r>
            <a:r>
              <a:rPr lang="pt-BR" sz="2400" b="1" dirty="0" smtClean="0"/>
              <a:t>D</a:t>
            </a:r>
            <a:r>
              <a:rPr lang="pt-BR" sz="2400" dirty="0" smtClean="0"/>
              <a:t>elete)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CRUD</a:t>
            </a:r>
          </a:p>
          <a:p>
            <a:r>
              <a:rPr lang="pt-BR" dirty="0" smtClean="0"/>
              <a:t>As operações básicas para manipular os dados persistidos são: inserir, ler, alterar e remover.</a:t>
            </a:r>
          </a:p>
          <a:p>
            <a:r>
              <a:rPr lang="pt-BR" dirty="0" smtClean="0"/>
              <a:t>Essas operações são realizadas através de uma linguagem de consulta denominada </a:t>
            </a:r>
            <a:r>
              <a:rPr lang="pt-BR" b="1" dirty="0" smtClean="0"/>
              <a:t>SQL (</a:t>
            </a:r>
            <a:r>
              <a:rPr lang="pt-BR" b="1" i="1" dirty="0" err="1" smtClean="0"/>
              <a:t>Structured</a:t>
            </a:r>
            <a:r>
              <a:rPr lang="pt-BR" b="1" i="1" dirty="0" smtClean="0"/>
              <a:t> Query Language). </a:t>
            </a:r>
          </a:p>
          <a:p>
            <a:r>
              <a:rPr lang="pt-BR" i="1" dirty="0" smtClean="0"/>
              <a:t>Essa linguagem oferece quatro comandos básicos: </a:t>
            </a:r>
            <a:r>
              <a:rPr lang="pt-BR" b="1" i="1" dirty="0" smtClean="0"/>
              <a:t>INSERT, SELECT, UPDATE </a:t>
            </a:r>
            <a:r>
              <a:rPr lang="pt-BR" b="1" dirty="0" smtClean="0"/>
              <a:t>e DELETE</a:t>
            </a:r>
            <a:r>
              <a:rPr lang="pt-BR" dirty="0" smtClean="0"/>
              <a:t>. Esses comandos são utilizados para inserir, ler, alterar e remover registros, respectivamente.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332656"/>
            <a:ext cx="6777317" cy="6044331"/>
          </a:xfrm>
        </p:spPr>
        <p:txBody>
          <a:bodyPr>
            <a:normAutofit/>
          </a:bodyPr>
          <a:lstStyle/>
          <a:p>
            <a:r>
              <a:rPr lang="pt-BR" dirty="0" smtClean="0"/>
              <a:t>INSERT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SELECT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UPDATE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DELETE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073" y="753641"/>
            <a:ext cx="6010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2085" y="1988840"/>
            <a:ext cx="60293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2098" y="3789040"/>
            <a:ext cx="581025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3641" y="5157192"/>
            <a:ext cx="5895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Conceitos Básicos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>
            <a:normAutofit/>
          </a:bodyPr>
          <a:lstStyle/>
          <a:p>
            <a:r>
              <a:rPr lang="pt-BR" b="1" dirty="0" smtClean="0"/>
              <a:t>Dado</a:t>
            </a:r>
            <a:r>
              <a:rPr lang="pt-BR" b="1" dirty="0"/>
              <a:t>: </a:t>
            </a:r>
            <a:endParaRPr lang="pt-BR" b="1" dirty="0" smtClean="0"/>
          </a:p>
          <a:p>
            <a:pPr lvl="1"/>
            <a:r>
              <a:rPr lang="pt-BR" dirty="0" smtClean="0"/>
              <a:t>Fato </a:t>
            </a:r>
            <a:r>
              <a:rPr lang="pt-BR" dirty="0"/>
              <a:t>do mundo real </a:t>
            </a:r>
            <a:r>
              <a:rPr lang="pt-BR" dirty="0" smtClean="0"/>
              <a:t> que </a:t>
            </a:r>
            <a:r>
              <a:rPr lang="pt-BR" dirty="0"/>
              <a:t>possui um significado no </a:t>
            </a:r>
            <a:r>
              <a:rPr lang="pt-BR" dirty="0" smtClean="0"/>
              <a:t>contexto </a:t>
            </a:r>
            <a:r>
              <a:rPr lang="pt-BR" dirty="0"/>
              <a:t>de uma aplicação. </a:t>
            </a:r>
          </a:p>
          <a:p>
            <a:pPr lvl="2"/>
            <a:r>
              <a:rPr lang="pt-BR" dirty="0"/>
              <a:t>Ex</a:t>
            </a:r>
            <a:r>
              <a:rPr lang="pt-BR" dirty="0" smtClean="0"/>
              <a:t>. : </a:t>
            </a:r>
            <a:r>
              <a:rPr lang="pt-BR" dirty="0"/>
              <a:t>data de nascimento</a:t>
            </a:r>
            <a:r>
              <a:rPr lang="pt-BR" dirty="0" smtClean="0"/>
              <a:t>.</a:t>
            </a:r>
          </a:p>
          <a:p>
            <a:pPr marL="685800" lvl="2" indent="0">
              <a:buNone/>
            </a:pPr>
            <a:endParaRPr lang="pt-BR" dirty="0"/>
          </a:p>
          <a:p>
            <a:r>
              <a:rPr lang="pt-BR" b="1" dirty="0"/>
              <a:t>Informação: </a:t>
            </a:r>
            <a:endParaRPr lang="pt-BR" b="1" dirty="0" smtClean="0"/>
          </a:p>
          <a:p>
            <a:pPr lvl="1"/>
            <a:r>
              <a:rPr lang="pt-BR" dirty="0" smtClean="0"/>
              <a:t>Fato </a:t>
            </a:r>
            <a:r>
              <a:rPr lang="pt-BR" dirty="0"/>
              <a:t>útil que </a:t>
            </a:r>
            <a:r>
              <a:rPr lang="pt-BR" dirty="0" smtClean="0"/>
              <a:t>pode </a:t>
            </a:r>
            <a:r>
              <a:rPr lang="pt-BR" dirty="0"/>
              <a:t>ser extraído a partir dos </a:t>
            </a:r>
            <a:r>
              <a:rPr lang="pt-BR" dirty="0" smtClean="0"/>
              <a:t>dados</a:t>
            </a:r>
            <a:r>
              <a:rPr lang="pt-BR" dirty="0"/>
              <a:t>. </a:t>
            </a:r>
            <a:endParaRPr lang="pt-BR" dirty="0" smtClean="0"/>
          </a:p>
          <a:p>
            <a:pPr lvl="2"/>
            <a:r>
              <a:rPr lang="pt-BR" dirty="0" smtClean="0"/>
              <a:t>Exemplo</a:t>
            </a:r>
            <a:r>
              <a:rPr lang="pt-BR" dirty="0"/>
              <a:t>: idade</a:t>
            </a:r>
          </a:p>
        </p:txBody>
      </p:sp>
    </p:spTree>
    <p:extLst>
      <p:ext uri="{BB962C8B-B14F-4D97-AF65-F5344CB8AC3E}">
        <p14:creationId xmlns:p14="http://schemas.microsoft.com/office/powerpoint/2010/main" val="136421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7784" y="2276872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RESTRIÇÕES</a:t>
            </a:r>
            <a:endParaRPr lang="pt-BR" sz="60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05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>
            <a:normAutofit/>
          </a:bodyPr>
          <a:lstStyle/>
          <a:p>
            <a:r>
              <a:rPr lang="pt-BR" dirty="0" smtClean="0"/>
              <a:t>Podemos estabelecer algumas </a:t>
            </a:r>
            <a:r>
              <a:rPr lang="pt-BR" b="1" dirty="0" smtClean="0"/>
              <a:t>restrições</a:t>
            </a:r>
            <a:r>
              <a:rPr lang="pt-BR" dirty="0" smtClean="0"/>
              <a:t> sobre os valores armazenados nas tabelas</a:t>
            </a:r>
          </a:p>
          <a:p>
            <a:r>
              <a:rPr lang="pt-BR" dirty="0" smtClean="0"/>
              <a:t>Isso permite manter a consistência dos dados.</a:t>
            </a:r>
          </a:p>
          <a:p>
            <a:pPr lvl="1"/>
            <a:r>
              <a:rPr lang="pt-BR" dirty="0" smtClean="0"/>
              <a:t>Por exemplo, é possível obrigar que um determinado campo possua sempre um valor não nulo.</a:t>
            </a:r>
          </a:p>
          <a:p>
            <a:r>
              <a:rPr lang="pt-BR" dirty="0" smtClean="0"/>
              <a:t>No MySQL Server, quando criamos uma tabela, podemos adicionar a restrição </a:t>
            </a:r>
            <a:r>
              <a:rPr lang="pt-BR" b="1" dirty="0" smtClean="0"/>
              <a:t>NOT NULL </a:t>
            </a:r>
            <a:r>
              <a:rPr lang="pt-BR" dirty="0" smtClean="0"/>
              <a:t>nas</a:t>
            </a:r>
            <a:r>
              <a:rPr lang="pt-BR" b="1" dirty="0" smtClean="0"/>
              <a:t> </a:t>
            </a:r>
            <a:r>
              <a:rPr lang="pt-BR" dirty="0" smtClean="0"/>
              <a:t>colunas que são obrigatórias.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132856"/>
            <a:ext cx="728771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Unique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podemos definir, no MySQL Server, que uma coluna não pode possuir valores repetidos através do comando </a:t>
            </a:r>
            <a:r>
              <a:rPr lang="pt-BR" b="1" dirty="0" smtClean="0"/>
              <a:t>UNIQUE.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692" y="3789040"/>
            <a:ext cx="67437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2924944"/>
            <a:ext cx="7024744" cy="1143000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EXERCÍCIOS</a:t>
            </a:r>
            <a:endParaRPr lang="pt-BR" sz="8000" dirty="0">
              <a:latin typeface="Chiller" pitchFamily="8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052736"/>
            <a:ext cx="7632964" cy="4995917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Abra um terminal, crie e acesse uma pasta com o seu nome.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Estando dentro da sua pasta, acesse o </a:t>
            </a:r>
            <a:r>
              <a:rPr lang="pt-BR" dirty="0"/>
              <a:t>MySQL </a:t>
            </a:r>
            <a:r>
              <a:rPr lang="pt-BR" dirty="0" smtClean="0"/>
              <a:t>Server pelo </a:t>
            </a:r>
            <a:r>
              <a:rPr lang="pt-BR" dirty="0" err="1" smtClean="0"/>
              <a:t>cmd</a:t>
            </a:r>
            <a:r>
              <a:rPr lang="pt-BR" b="1" dirty="0" smtClean="0"/>
              <a:t>:  </a:t>
            </a:r>
            <a:r>
              <a:rPr lang="pt-BR" b="1" dirty="0" err="1"/>
              <a:t>mysql</a:t>
            </a:r>
            <a:r>
              <a:rPr lang="pt-BR" b="1" dirty="0"/>
              <a:t> -u root </a:t>
            </a:r>
            <a:r>
              <a:rPr lang="pt-BR" b="1" dirty="0" smtClean="0"/>
              <a:t>–p</a:t>
            </a:r>
          </a:p>
          <a:p>
            <a:pPr marL="525780" indent="-457200">
              <a:buFont typeface="+mj-lt"/>
              <a:buAutoNum type="arabicPeriod"/>
            </a:pPr>
            <a:endParaRPr lang="pt-BR" b="1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Caso exista uma base de dados chamada </a:t>
            </a:r>
            <a:r>
              <a:rPr lang="pt-BR" dirty="0" err="1" smtClean="0"/>
              <a:t>ecommerce</a:t>
            </a:r>
            <a:r>
              <a:rPr lang="pt-BR" dirty="0" smtClean="0"/>
              <a:t>, remova-a. Utilize o comando SHOW DATABASES para listar as bases de dados existentes e o comando DROP DATABASE para remover a base livraria se ela existir.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980728"/>
            <a:ext cx="7128908" cy="4851901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Crie uma nova base de dados chamada </a:t>
            </a:r>
            <a:r>
              <a:rPr lang="pt-BR" dirty="0" err="1" smtClean="0"/>
              <a:t>ecommerce</a:t>
            </a:r>
            <a:r>
              <a:rPr lang="pt-BR" dirty="0" smtClean="0"/>
              <a:t>. Utilize o comando CREATE DATABASE. Você vai utilizar esta base nos exercícios seguintes.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Abra um editor de texto e crie algumas tabelas, conforme </a:t>
            </a:r>
            <a:r>
              <a:rPr lang="pt-BR" b="1" dirty="0" smtClean="0"/>
              <a:t>diagrama ER </a:t>
            </a:r>
            <a:r>
              <a:rPr lang="pt-BR" dirty="0" smtClean="0"/>
              <a:t>da próxima página.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Depois, salve o arquivo como nome </a:t>
            </a:r>
            <a:r>
              <a:rPr lang="pt-BR" b="1" dirty="0" err="1" smtClean="0"/>
              <a:t>create-table-ecommerce.sql</a:t>
            </a:r>
            <a:r>
              <a:rPr lang="pt-BR" b="1" dirty="0" smtClean="0"/>
              <a:t> </a:t>
            </a:r>
            <a:r>
              <a:rPr lang="pt-BR" dirty="0" smtClean="0"/>
              <a:t>dentro da pasta com o seu nome.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16632"/>
            <a:ext cx="7024744" cy="1143000"/>
          </a:xfrm>
        </p:spPr>
        <p:txBody>
          <a:bodyPr/>
          <a:lstStyle/>
          <a:p>
            <a:r>
              <a:rPr lang="pt-BR" dirty="0" smtClean="0"/>
              <a:t>Diagrama 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34058"/>
            <a:ext cx="7272808" cy="521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24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097379"/>
            <a:ext cx="7200916" cy="4923909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Dentro do terminal, use o comando </a:t>
            </a:r>
            <a:r>
              <a:rPr lang="pt-BR" b="1" dirty="0" smtClean="0"/>
              <a:t>source</a:t>
            </a:r>
            <a:r>
              <a:rPr lang="pt-BR" dirty="0" smtClean="0"/>
              <a:t> para executar o arquivo que você acabou de criar.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endParaRPr lang="pt-BR" dirty="0"/>
          </a:p>
          <a:p>
            <a:pPr marL="68580" indent="0">
              <a:buNone/>
            </a:pPr>
            <a:r>
              <a:rPr lang="pt-BR" dirty="0" smtClean="0"/>
              <a:t>:\&gt;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b="1" dirty="0" err="1"/>
              <a:t>create-table-ecommerce.sql</a:t>
            </a:r>
            <a:r>
              <a:rPr lang="pt-BR" b="1" dirty="0"/>
              <a:t> </a:t>
            </a:r>
            <a:endParaRPr lang="pt-B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025371"/>
            <a:ext cx="6777317" cy="5067925"/>
          </a:xfrm>
        </p:spPr>
        <p:txBody>
          <a:bodyPr/>
          <a:lstStyle/>
          <a:p>
            <a:r>
              <a:rPr lang="pt-BR" dirty="0" smtClean="0"/>
              <a:t>Renomeie as tabelas produtos para produto, </a:t>
            </a:r>
            <a:r>
              <a:rPr lang="pt-BR" dirty="0" err="1" smtClean="0"/>
              <a:t>usuarios</a:t>
            </a:r>
            <a:r>
              <a:rPr lang="pt-BR" dirty="0" smtClean="0"/>
              <a:t> para </a:t>
            </a:r>
            <a:r>
              <a:rPr lang="pt-BR" dirty="0" err="1" smtClean="0"/>
              <a:t>usuario</a:t>
            </a:r>
            <a:r>
              <a:rPr lang="pt-BR" dirty="0" smtClean="0"/>
              <a:t>, e pedidos para pedido, como o exemplo abaixo</a:t>
            </a:r>
          </a:p>
          <a:p>
            <a:endParaRPr lang="pt-BR" dirty="0" smtClean="0"/>
          </a:p>
          <a:p>
            <a:pPr marL="68580" indent="0">
              <a:buNone/>
            </a:pPr>
            <a:r>
              <a:rPr lang="pt-BR" dirty="0" smtClean="0"/>
              <a:t>:/&gt; ALTER </a:t>
            </a:r>
            <a:r>
              <a:rPr lang="pt-BR" dirty="0"/>
              <a:t>TABLE </a:t>
            </a:r>
            <a:r>
              <a:rPr lang="pt-BR" dirty="0" smtClean="0"/>
              <a:t>livros </a:t>
            </a:r>
            <a:r>
              <a:rPr lang="pt-BR" dirty="0" err="1" smtClean="0"/>
              <a:t>rename</a:t>
            </a:r>
            <a:r>
              <a:rPr lang="pt-BR" dirty="0" smtClean="0"/>
              <a:t> livro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5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/>
          <a:lstStyle/>
          <a:p>
            <a:r>
              <a:rPr lang="pt-BR" dirty="0" smtClean="0"/>
              <a:t>Definição:</a:t>
            </a:r>
          </a:p>
          <a:p>
            <a:pPr marL="6858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Banco </a:t>
            </a:r>
            <a:r>
              <a:rPr lang="pt-BR" dirty="0"/>
              <a:t>de dados é uma </a:t>
            </a:r>
            <a:r>
              <a:rPr lang="pt-BR" dirty="0" smtClean="0"/>
              <a:t>coleção </a:t>
            </a:r>
            <a:r>
              <a:rPr lang="pt-BR" dirty="0"/>
              <a:t>de dados operacionais </a:t>
            </a:r>
            <a:endParaRPr lang="pt-BR" dirty="0" smtClean="0"/>
          </a:p>
          <a:p>
            <a:pPr marL="36576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Armazenam dados </a:t>
            </a:r>
            <a:r>
              <a:rPr lang="pt-BR" dirty="0"/>
              <a:t>usados pelas </a:t>
            </a:r>
            <a:r>
              <a:rPr lang="pt-BR" dirty="0" smtClean="0"/>
              <a:t>aplicações </a:t>
            </a:r>
            <a:r>
              <a:rPr lang="pt-BR" dirty="0"/>
              <a:t>de uma </a:t>
            </a:r>
            <a:r>
              <a:rPr lang="pt-BR" dirty="0" smtClean="0"/>
              <a:t>determinada </a:t>
            </a:r>
            <a:r>
              <a:rPr lang="pt-BR" dirty="0"/>
              <a:t>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5808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908720"/>
            <a:ext cx="7344932" cy="4923909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Abra um novo editor de texto e adicione alguns registros na tabela categoria. </a:t>
            </a:r>
          </a:p>
          <a:p>
            <a:pPr marL="525780" indent="-457200">
              <a:buFont typeface="+mj-lt"/>
              <a:buAutoNum type="arabicPeriod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Depois salve o arquivo como nome adicionando-registros-</a:t>
            </a:r>
            <a:r>
              <a:rPr lang="pt-BR" dirty="0" err="1" smtClean="0"/>
              <a:t>categoria.sql</a:t>
            </a:r>
            <a:r>
              <a:rPr lang="pt-BR" dirty="0" smtClean="0"/>
              <a:t> dentro da pasta com o seu nome.</a:t>
            </a:r>
          </a:p>
          <a:p>
            <a:pPr marL="525780" indent="-457200">
              <a:buFont typeface="+mj-lt"/>
              <a:buAutoNum type="arabicPeriod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Execute o arquivo com </a:t>
            </a:r>
            <a:r>
              <a:rPr lang="pt-BR" b="1" dirty="0" err="1" smtClean="0"/>
              <a:t>source</a:t>
            </a:r>
            <a:endParaRPr lang="pt-BR" b="1" dirty="0" smtClean="0"/>
          </a:p>
          <a:p>
            <a:pPr marL="525780" indent="-457200">
              <a:buFont typeface="+mj-lt"/>
              <a:buAutoNum type="arabicPeriod"/>
            </a:pPr>
            <a:endParaRPr lang="pt-BR" b="1" dirty="0"/>
          </a:p>
          <a:p>
            <a:pPr marL="525780" indent="-457200">
              <a:buFont typeface="+mj-lt"/>
              <a:buAutoNum type="arabicPeriod"/>
            </a:pPr>
            <a:r>
              <a:rPr lang="pt-BR" b="1" dirty="0" smtClean="0"/>
              <a:t>Repita</a:t>
            </a:r>
            <a:r>
              <a:rPr lang="pt-BR" dirty="0" smtClean="0"/>
              <a:t> os passos acima para as tabelas produtos, pedidos, </a:t>
            </a:r>
            <a:r>
              <a:rPr lang="pt-BR" dirty="0" err="1" smtClean="0"/>
              <a:t>itens_pedidos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usuarios</a:t>
            </a:r>
            <a:endParaRPr lang="pt-BR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908720"/>
            <a:ext cx="7344932" cy="4923909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Consulte os registros das tabelas categoria, produto, </a:t>
            </a:r>
            <a:r>
              <a:rPr lang="pt-BR" dirty="0" err="1" smtClean="0"/>
              <a:t>itens_pedido</a:t>
            </a:r>
            <a:r>
              <a:rPr lang="pt-BR" dirty="0" smtClean="0"/>
              <a:t>, pedido e </a:t>
            </a:r>
            <a:r>
              <a:rPr lang="pt-BR" dirty="0" err="1" smtClean="0"/>
              <a:t>usuario</a:t>
            </a:r>
            <a:r>
              <a:rPr lang="pt-BR" dirty="0" smtClean="0"/>
              <a:t>. Utilize o comando SELECT.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Altere alguns dos registros da tabela </a:t>
            </a:r>
            <a:r>
              <a:rPr lang="pt-BR" dirty="0" err="1" smtClean="0"/>
              <a:t>usuario</a:t>
            </a:r>
            <a:r>
              <a:rPr lang="pt-BR" dirty="0" smtClean="0"/>
              <a:t>. Utilize o comando UPDATE.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Altere alguns dos registros da tabela pedido. Utilize o comando UPDATE.</a:t>
            </a:r>
          </a:p>
          <a:p>
            <a:pPr marL="525780" indent="-457200">
              <a:buFont typeface="+mj-lt"/>
              <a:buAutoNum type="arabicPeriod"/>
            </a:pPr>
            <a:endParaRPr lang="pt-BR" dirty="0" smtClean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Remova alguns registros da tabela categoria. Utilize o comando DELETE.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8" y="2420888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WHERE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1770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resultados de uma consulta podem ser filtrados através do comando </a:t>
            </a:r>
            <a:r>
              <a:rPr lang="pt-BR" dirty="0" smtClean="0"/>
              <a:t>WHERE</a:t>
            </a:r>
          </a:p>
          <a:p>
            <a:endParaRPr lang="pt-BR" dirty="0" smtClean="0"/>
          </a:p>
          <a:p>
            <a:r>
              <a:rPr lang="pt-BR" dirty="0"/>
              <a:t>A seguir, algumas funções e operadores de comparação do MySQL Server que podem </a:t>
            </a:r>
            <a:r>
              <a:rPr lang="pt-BR" dirty="0" smtClean="0"/>
              <a:t>ser utilizados </a:t>
            </a:r>
            <a:r>
              <a:rPr lang="pt-BR" dirty="0"/>
              <a:t>com o comando WHERE:</a:t>
            </a:r>
          </a:p>
        </p:txBody>
      </p:sp>
    </p:spTree>
    <p:extLst>
      <p:ext uri="{BB962C8B-B14F-4D97-AF65-F5344CB8AC3E}">
        <p14:creationId xmlns:p14="http://schemas.microsoft.com/office/powerpoint/2010/main" val="2500671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98566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 </a:t>
            </a:r>
            <a:r>
              <a:rPr lang="pt-BR" dirty="0"/>
              <a:t>=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= 1.8;</a:t>
            </a:r>
          </a:p>
          <a:p>
            <a:r>
              <a:rPr lang="pt-BR" dirty="0" smtClean="0"/>
              <a:t> </a:t>
            </a:r>
            <a:r>
              <a:rPr lang="pt-BR" dirty="0"/>
              <a:t>&lt;&gt; ou !=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&lt;&gt; 1.8;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!= 1.8;</a:t>
            </a:r>
          </a:p>
          <a:p>
            <a:r>
              <a:rPr lang="pt-BR" dirty="0" smtClean="0"/>
              <a:t> </a:t>
            </a:r>
            <a:r>
              <a:rPr lang="pt-BR" dirty="0"/>
              <a:t>&lt;=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&lt;= 1.8;</a:t>
            </a:r>
          </a:p>
          <a:p>
            <a:r>
              <a:rPr lang="pt-BR" dirty="0" smtClean="0"/>
              <a:t> </a:t>
            </a:r>
            <a:r>
              <a:rPr lang="pt-BR" dirty="0"/>
              <a:t>&lt;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&lt; 1.8;</a:t>
            </a:r>
          </a:p>
          <a:p>
            <a:r>
              <a:rPr lang="pt-BR" dirty="0" smtClean="0"/>
              <a:t> </a:t>
            </a:r>
            <a:r>
              <a:rPr lang="pt-BR" dirty="0"/>
              <a:t>&gt;=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&gt;= 1.8;</a:t>
            </a:r>
          </a:p>
          <a:p>
            <a:r>
              <a:rPr lang="pt-BR" dirty="0" smtClean="0"/>
              <a:t> </a:t>
            </a:r>
            <a:r>
              <a:rPr lang="pt-BR" dirty="0"/>
              <a:t>&gt;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Aluno WHERE altura &gt; 1.8;</a:t>
            </a:r>
          </a:p>
        </p:txBody>
      </p:sp>
    </p:spTree>
    <p:extLst>
      <p:ext uri="{BB962C8B-B14F-4D97-AF65-F5344CB8AC3E}">
        <p14:creationId xmlns:p14="http://schemas.microsoft.com/office/powerpoint/2010/main" val="2991199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36976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Aluno</a:t>
            </a:r>
            <a:r>
              <a:rPr lang="en-US" dirty="0"/>
              <a:t> WHERE </a:t>
            </a:r>
            <a:r>
              <a:rPr lang="en-US" dirty="0" err="1"/>
              <a:t>aprovado</a:t>
            </a:r>
            <a:r>
              <a:rPr lang="en-US" dirty="0"/>
              <a:t> IS TRUE ;</a:t>
            </a:r>
          </a:p>
          <a:p>
            <a:r>
              <a:rPr lang="en-US" dirty="0" smtClean="0"/>
              <a:t> </a:t>
            </a:r>
            <a:r>
              <a:rPr lang="en-US" dirty="0"/>
              <a:t>IS NOT</a:t>
            </a:r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Aluno</a:t>
            </a:r>
            <a:r>
              <a:rPr lang="en-US" dirty="0"/>
              <a:t> WHERE </a:t>
            </a:r>
            <a:r>
              <a:rPr lang="en-US" dirty="0" err="1"/>
              <a:t>aprovado</a:t>
            </a:r>
            <a:r>
              <a:rPr lang="en-US" dirty="0"/>
              <a:t> IS NOT </a:t>
            </a:r>
            <a:r>
              <a:rPr lang="en-US" dirty="0" smtClean="0"/>
              <a:t>TRUE;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IS NULL</a:t>
            </a:r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Aluno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IS NULL ;</a:t>
            </a:r>
          </a:p>
          <a:p>
            <a:r>
              <a:rPr lang="en-US" dirty="0" smtClean="0"/>
              <a:t> </a:t>
            </a:r>
            <a:r>
              <a:rPr lang="en-US" dirty="0"/>
              <a:t>IS NOT NULL</a:t>
            </a:r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Aluno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IS NOT NULL 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199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323652"/>
            <a:ext cx="7992888" cy="3985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BETWEEEN . . .AND . . .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altura</a:t>
            </a:r>
            <a:r>
              <a:rPr lang="en-US" sz="2000" dirty="0"/>
              <a:t> BETWEEN 1.5 AND 1.8;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NOT BETWEEEN . . .AND . . .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altura</a:t>
            </a:r>
            <a:r>
              <a:rPr lang="en-US" sz="2000" dirty="0"/>
              <a:t> NOT BETWEEEN 1.5 AND 1.8;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LIKE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nome</a:t>
            </a:r>
            <a:r>
              <a:rPr lang="en-US" sz="2000" dirty="0"/>
              <a:t> LIKE ’ Rafael % ’ 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NOT LIKE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nome</a:t>
            </a:r>
            <a:r>
              <a:rPr lang="en-US" sz="2000" dirty="0"/>
              <a:t> NOT LIKE ’ Rafael % ’ 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91199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2323652"/>
            <a:ext cx="7704856" cy="35089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IN()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altura</a:t>
            </a:r>
            <a:r>
              <a:rPr lang="en-US" sz="2000" dirty="0"/>
              <a:t> IN (1.5, 1.6, 1.7, 1.8);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NOT IN()</a:t>
            </a:r>
          </a:p>
          <a:p>
            <a:pPr marL="6858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Aluno</a:t>
            </a:r>
            <a:r>
              <a:rPr lang="en-US" sz="2000" dirty="0"/>
              <a:t> WHERE </a:t>
            </a:r>
            <a:r>
              <a:rPr lang="en-US" sz="2000" dirty="0" err="1"/>
              <a:t>altura</a:t>
            </a:r>
            <a:r>
              <a:rPr lang="en-US" sz="2000" dirty="0"/>
              <a:t> NOT IN (1.5, 1.6, 1.7, 1.8);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91199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WHERE – 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508977"/>
          </a:xfrm>
        </p:spPr>
        <p:txBody>
          <a:bodyPr>
            <a:noAutofit/>
          </a:bodyPr>
          <a:lstStyle/>
          <a:p>
            <a:r>
              <a:rPr lang="pt-BR" sz="1600" dirty="0"/>
              <a:t>NOT ou !</a:t>
            </a:r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NOT altura = 1.80;</a:t>
            </a:r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! (altura = 1.80);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AND ou &amp;&amp;</a:t>
            </a:r>
          </a:p>
          <a:p>
            <a:pPr marL="68580" indent="0">
              <a:buNone/>
            </a:pPr>
            <a:r>
              <a:rPr lang="pt-BR" sz="1600" dirty="0" smtClean="0"/>
              <a:t> </a:t>
            </a:r>
            <a:r>
              <a:rPr lang="pt-BR" sz="1600" dirty="0"/>
              <a:t>SELECT * FROM Aluno WHERE altura &lt; 1.8 AND nome LIKE ’ Rafael % ’ ;</a:t>
            </a:r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altura &lt; 1.8 &amp;&amp; nome LIKE ’ Rafael % ’ ;</a:t>
            </a:r>
          </a:p>
          <a:p>
            <a:r>
              <a:rPr lang="pt-BR" sz="1600" dirty="0" smtClean="0"/>
              <a:t>OR </a:t>
            </a:r>
            <a:r>
              <a:rPr lang="pt-BR" sz="1600" dirty="0"/>
              <a:t>ou ||</a:t>
            </a:r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altura &lt; 1.8 OR nome LIKE ’ Rafael % ’ ;</a:t>
            </a:r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altura &lt; 1.8 || nome LIKE ’ Rafael % ’ ;</a:t>
            </a:r>
          </a:p>
          <a:p>
            <a:r>
              <a:rPr lang="pt-BR" sz="1600" dirty="0" smtClean="0"/>
              <a:t>XOR</a:t>
            </a:r>
            <a:endParaRPr lang="pt-BR" sz="1600" dirty="0"/>
          </a:p>
          <a:p>
            <a:pPr marL="68580" indent="0">
              <a:buNone/>
            </a:pPr>
            <a:r>
              <a:rPr lang="pt-BR" sz="1600" dirty="0" smtClean="0"/>
              <a:t>SELECT </a:t>
            </a:r>
            <a:r>
              <a:rPr lang="pt-BR" sz="1600" dirty="0"/>
              <a:t>* FROM Aluno WHERE altura &lt; 1.8 XOR nome LIKE ’ Rafael % ’ ;</a:t>
            </a:r>
          </a:p>
        </p:txBody>
      </p:sp>
    </p:spTree>
    <p:extLst>
      <p:ext uri="{BB962C8B-B14F-4D97-AF65-F5344CB8AC3E}">
        <p14:creationId xmlns:p14="http://schemas.microsoft.com/office/powerpoint/2010/main" val="675853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33569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ALIAS, 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ORDER BY e 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FUNÇÕES DE AGRUPAMENTO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6760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</a:t>
            </a:r>
            <a:r>
              <a:rPr lang="pt-BR" dirty="0" smtClean="0"/>
              <a:t>Básicos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Definição:</a:t>
            </a:r>
          </a:p>
          <a:p>
            <a:pPr marL="6858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banco de dados é uma </a:t>
            </a:r>
            <a:r>
              <a:rPr lang="pt-BR" dirty="0" smtClean="0"/>
              <a:t>coleção </a:t>
            </a:r>
            <a:r>
              <a:rPr lang="pt-BR" dirty="0"/>
              <a:t>lógica e coerente de </a:t>
            </a:r>
            <a:r>
              <a:rPr lang="pt-BR" dirty="0" smtClean="0"/>
              <a:t>dados </a:t>
            </a:r>
            <a:r>
              <a:rPr lang="pt-BR" dirty="0"/>
              <a:t>com algum </a:t>
            </a:r>
            <a:r>
              <a:rPr lang="pt-BR" dirty="0" smtClean="0"/>
              <a:t>significado inerente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78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/>
          <a:lstStyle/>
          <a:p>
            <a:r>
              <a:rPr lang="pt-BR" dirty="0" smtClean="0"/>
              <a:t>Duas tabelas podem ter colunas com o mesmo nome </a:t>
            </a:r>
          </a:p>
          <a:p>
            <a:r>
              <a:rPr lang="pt-BR" dirty="0" smtClean="0"/>
              <a:t>Para isso, podem ser “apelidadas” (alias).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38884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55576" y="559098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SELECT </a:t>
            </a:r>
            <a:r>
              <a:rPr lang="pt-BR" b="1" dirty="0" err="1"/>
              <a:t>a.nome</a:t>
            </a:r>
            <a:r>
              <a:rPr lang="pt-BR" b="1" dirty="0"/>
              <a:t> AS </a:t>
            </a:r>
            <a:r>
              <a:rPr lang="pt-BR" b="1" dirty="0" err="1"/>
              <a:t>aluno_nome</a:t>
            </a:r>
            <a:r>
              <a:rPr lang="pt-BR" b="1" dirty="0"/>
              <a:t>, </a:t>
            </a:r>
            <a:r>
              <a:rPr lang="pt-BR" b="1" dirty="0" err="1"/>
              <a:t>p.nome</a:t>
            </a:r>
            <a:r>
              <a:rPr lang="pt-BR" b="1" dirty="0"/>
              <a:t> AS </a:t>
            </a:r>
            <a:r>
              <a:rPr lang="pt-BR" b="1" dirty="0" err="1"/>
              <a:t>professor_nome</a:t>
            </a:r>
            <a:r>
              <a:rPr lang="pt-BR" b="1" dirty="0"/>
              <a:t> FROM Aluno AS a, Professor AS p</a:t>
            </a:r>
          </a:p>
        </p:txBody>
      </p:sp>
    </p:spTree>
    <p:extLst>
      <p:ext uri="{BB962C8B-B14F-4D97-AF65-F5344CB8AC3E}">
        <p14:creationId xmlns:p14="http://schemas.microsoft.com/office/powerpoint/2010/main" val="3988997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ORDER 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resultados de uma consulta </a:t>
            </a:r>
            <a:r>
              <a:rPr lang="pt-BR" dirty="0" smtClean="0"/>
              <a:t>podem ser </a:t>
            </a:r>
            <a:r>
              <a:rPr lang="pt-BR" dirty="0"/>
              <a:t>ordenados através do comando ORDER BY. </a:t>
            </a:r>
            <a:endParaRPr lang="pt-BR" dirty="0" smtClean="0"/>
          </a:p>
          <a:p>
            <a:r>
              <a:rPr lang="pt-BR" dirty="0" smtClean="0"/>
              <a:t>Para utilizar esse </a:t>
            </a:r>
            <a:r>
              <a:rPr lang="pt-BR" dirty="0"/>
              <a:t>comando, é necessário indicar as colunas que serão utilizadas na ordenação dos registros. </a:t>
            </a:r>
            <a:r>
              <a:rPr lang="pt-BR" dirty="0" smtClean="0"/>
              <a:t>Veja o </a:t>
            </a:r>
            <a:r>
              <a:rPr lang="pt-BR" dirty="0"/>
              <a:t>exemplo abaixo.</a:t>
            </a:r>
          </a:p>
          <a:p>
            <a:r>
              <a:rPr lang="pt-BR" dirty="0" smtClean="0"/>
              <a:t>SELECT </a:t>
            </a:r>
            <a:r>
              <a:rPr lang="pt-BR" dirty="0"/>
              <a:t>* FROM Aluno ORDER BY altura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ASC ou DESC para dizer que ordenação é direta ou invertida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44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resultado de </a:t>
            </a:r>
            <a:r>
              <a:rPr lang="pt-BR" dirty="0"/>
              <a:t>uma consulta pode ser processado e algumas informações </a:t>
            </a:r>
            <a:r>
              <a:rPr lang="pt-BR" dirty="0" smtClean="0"/>
              <a:t>podem ser </a:t>
            </a:r>
            <a:r>
              <a:rPr lang="pt-BR" dirty="0"/>
              <a:t>obtidas. </a:t>
            </a:r>
            <a:endParaRPr lang="pt-BR" dirty="0" smtClean="0"/>
          </a:p>
          <a:p>
            <a:pPr lvl="1"/>
            <a:r>
              <a:rPr lang="pt-BR" dirty="0" smtClean="0"/>
              <a:t>Por exemplo</a:t>
            </a:r>
            <a:r>
              <a:rPr lang="pt-BR" dirty="0"/>
              <a:t>, podemos obter o valor máximo ou mínimo de uma coluna numérica. É possível </a:t>
            </a:r>
            <a:r>
              <a:rPr lang="pt-BR" dirty="0" err="1" smtClean="0"/>
              <a:t>contabi-lizar</a:t>
            </a:r>
            <a:r>
              <a:rPr lang="pt-BR" dirty="0" smtClean="0"/>
              <a:t> </a:t>
            </a:r>
            <a:r>
              <a:rPr lang="pt-BR" dirty="0"/>
              <a:t>a quantidade de registros obtidos através de uma consulta. Também podemos calcular a </a:t>
            </a:r>
            <a:r>
              <a:rPr lang="pt-BR" dirty="0" smtClean="0"/>
              <a:t>soma ou </a:t>
            </a:r>
            <a:r>
              <a:rPr lang="pt-BR" dirty="0"/>
              <a:t>a média de uma coluna numérica entre outras informações.</a:t>
            </a:r>
          </a:p>
          <a:p>
            <a:r>
              <a:rPr lang="pt-BR" dirty="0"/>
              <a:t>Eis uma lista com as principais funções de </a:t>
            </a:r>
            <a:r>
              <a:rPr lang="pt-BR" dirty="0" smtClean="0"/>
              <a:t>agrupamento do MySQL </a:t>
            </a:r>
            <a:r>
              <a:rPr lang="pt-BR" dirty="0"/>
              <a:t>Server e a </a:t>
            </a:r>
            <a:r>
              <a:rPr lang="pt-BR" dirty="0" smtClean="0"/>
              <a:t>sintaxe para </a:t>
            </a:r>
            <a:r>
              <a:rPr lang="pt-BR" dirty="0"/>
              <a:t>aplicá-las:</a:t>
            </a:r>
          </a:p>
        </p:txBody>
      </p:sp>
    </p:spTree>
    <p:extLst>
      <p:ext uri="{BB962C8B-B14F-4D97-AF65-F5344CB8AC3E}">
        <p14:creationId xmlns:p14="http://schemas.microsoft.com/office/powerpoint/2010/main" val="2609007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Agrupamento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COUNT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SELECT </a:t>
            </a:r>
            <a:r>
              <a:rPr lang="en-US" dirty="0"/>
              <a:t>COUNT (*) FROM </a:t>
            </a:r>
            <a:r>
              <a:rPr lang="en-US" dirty="0" err="1"/>
              <a:t>Aluno</a:t>
            </a:r>
            <a:r>
              <a:rPr lang="en-US" dirty="0"/>
              <a:t>;</a:t>
            </a:r>
          </a:p>
          <a:p>
            <a:r>
              <a:rPr lang="en-US" dirty="0" smtClean="0"/>
              <a:t>AVG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AVG (altura) FROM Aluno;</a:t>
            </a:r>
          </a:p>
          <a:p>
            <a:r>
              <a:rPr lang="pt-BR" dirty="0" smtClean="0"/>
              <a:t>SUM</a:t>
            </a:r>
            <a:endParaRPr lang="pt-BR" dirty="0"/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SUM (altura) FROM Aluno;</a:t>
            </a:r>
          </a:p>
          <a:p>
            <a:r>
              <a:rPr lang="pt-BR" dirty="0" smtClean="0"/>
              <a:t>MAX</a:t>
            </a:r>
            <a:endParaRPr lang="pt-BR" dirty="0"/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MAX (altura) FROM Aluno;</a:t>
            </a:r>
          </a:p>
          <a:p>
            <a:r>
              <a:rPr lang="pt-BR" dirty="0" smtClean="0"/>
              <a:t>MIN</a:t>
            </a:r>
            <a:endParaRPr lang="pt-BR" dirty="0"/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MIN (altura) FROM Aluno;</a:t>
            </a:r>
          </a:p>
          <a:p>
            <a:r>
              <a:rPr lang="pt-BR" dirty="0" smtClean="0"/>
              <a:t>VARIANCE</a:t>
            </a:r>
            <a:endParaRPr lang="pt-BR" dirty="0"/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VARIANCE(altura) FROM Aluno;</a:t>
            </a:r>
          </a:p>
          <a:p>
            <a:r>
              <a:rPr lang="pt-BR" dirty="0" smtClean="0"/>
              <a:t>STD </a:t>
            </a:r>
            <a:r>
              <a:rPr lang="pt-BR" dirty="0"/>
              <a:t>ou STDDEV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STD(altura) FROM Aluno;</a:t>
            </a:r>
          </a:p>
          <a:p>
            <a:pPr marL="68580" indent="0">
              <a:buNone/>
            </a:pPr>
            <a:r>
              <a:rPr lang="pt-BR" dirty="0" smtClean="0"/>
              <a:t>SELECT </a:t>
            </a:r>
            <a:r>
              <a:rPr lang="pt-BR" dirty="0"/>
              <a:t>STDDEV(altura) FROM Aluno;</a:t>
            </a:r>
          </a:p>
        </p:txBody>
      </p:sp>
    </p:spTree>
    <p:extLst>
      <p:ext uri="{BB962C8B-B14F-4D97-AF65-F5344CB8AC3E}">
        <p14:creationId xmlns:p14="http://schemas.microsoft.com/office/powerpoint/2010/main" val="1672119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328498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GROUP BY,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DISTINCT e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LIMIT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67605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>
            <a:normAutofit fontScale="92500"/>
          </a:bodyPr>
          <a:lstStyle/>
          <a:p>
            <a:r>
              <a:rPr lang="pt-BR" dirty="0"/>
              <a:t>Os registros obtidos através de uma consulta podem ser agrupados com o comando GROUP BY </a:t>
            </a:r>
            <a:r>
              <a:rPr lang="pt-BR" dirty="0" smtClean="0"/>
              <a:t>e uma </a:t>
            </a:r>
            <a:r>
              <a:rPr lang="pt-BR" dirty="0"/>
              <a:t>função de agrupamento pode ser aplicada nos grupos obtidos.</a:t>
            </a:r>
          </a:p>
          <a:p>
            <a:r>
              <a:rPr lang="pt-BR" dirty="0"/>
              <a:t>Por exemplo, queremos saber quantos alunos foram aprovados </a:t>
            </a:r>
            <a:r>
              <a:rPr lang="pt-BR" dirty="0" smtClean="0"/>
              <a:t>e quantos foram reprovados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Para isso</a:t>
            </a:r>
            <a:r>
              <a:rPr lang="pt-BR" dirty="0"/>
              <a:t>, é necessário agrupar os alunos aprovados e os reprovados e depois contabilizar a quantidade </a:t>
            </a:r>
            <a:r>
              <a:rPr lang="pt-BR" dirty="0" smtClean="0"/>
              <a:t>de registros </a:t>
            </a:r>
            <a:r>
              <a:rPr lang="pt-BR" dirty="0"/>
              <a:t>de cada grupo. Veja a consulta abaixo.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5655987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aprovado</a:t>
            </a:r>
            <a:r>
              <a:rPr lang="en-US" b="1" dirty="0"/>
              <a:t> , COUNT (*) FROM </a:t>
            </a:r>
            <a:r>
              <a:rPr lang="en-US" b="1" dirty="0" err="1"/>
              <a:t>Aluno</a:t>
            </a:r>
            <a:r>
              <a:rPr lang="en-US" b="1" dirty="0"/>
              <a:t> GROUP BY </a:t>
            </a:r>
            <a:r>
              <a:rPr lang="en-US" b="1" dirty="0" err="1"/>
              <a:t>aprovado</a:t>
            </a:r>
            <a:r>
              <a:rPr lang="en-US" b="1" dirty="0"/>
              <a:t>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5180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DISTINCT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repeditos</a:t>
            </a:r>
            <a:r>
              <a:rPr lang="pt-BR" dirty="0"/>
              <a:t> de uma consulta </a:t>
            </a:r>
            <a:r>
              <a:rPr lang="pt-BR" dirty="0" smtClean="0"/>
              <a:t>podem ser </a:t>
            </a:r>
            <a:r>
              <a:rPr lang="pt-BR" dirty="0"/>
              <a:t>eliminados através do comando DISTINCT. </a:t>
            </a:r>
            <a:endParaRPr lang="pt-BR" dirty="0" smtClean="0"/>
          </a:p>
          <a:p>
            <a:pPr lvl="1"/>
            <a:r>
              <a:rPr lang="pt-BR" dirty="0" smtClean="0"/>
              <a:t>Por exemplo</a:t>
            </a:r>
            <a:r>
              <a:rPr lang="pt-BR" dirty="0"/>
              <a:t>, queremos obter uma lista das cidades onde os alunos nasceram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r>
              <a:rPr lang="pt-BR" dirty="0" smtClean="0"/>
              <a:t>SELECT </a:t>
            </a:r>
            <a:r>
              <a:rPr lang="pt-BR" dirty="0"/>
              <a:t>DISTINCT (cidade) FROM Aluno;</a:t>
            </a:r>
          </a:p>
        </p:txBody>
      </p:sp>
    </p:spTree>
    <p:extLst>
      <p:ext uri="{BB962C8B-B14F-4D97-AF65-F5344CB8AC3E}">
        <p14:creationId xmlns:p14="http://schemas.microsoft.com/office/powerpoint/2010/main" val="3678024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84165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quantidade de resultados de uma consulta pode ser limitada através do comando LIMIT. </a:t>
            </a:r>
            <a:r>
              <a:rPr lang="pt-BR" dirty="0" smtClean="0"/>
              <a:t>Na consulta </a:t>
            </a:r>
            <a:r>
              <a:rPr lang="pt-BR" dirty="0"/>
              <a:t>abaixo, os 10 primeiros registros da tabela Aluno são </a:t>
            </a:r>
            <a:r>
              <a:rPr lang="pt-BR" dirty="0" smtClean="0"/>
              <a:t>recuperados</a:t>
            </a:r>
            <a:r>
              <a:rPr lang="pt-BR" dirty="0"/>
              <a:t>. Se a quantidade de </a:t>
            </a:r>
            <a:r>
              <a:rPr lang="pt-BR" dirty="0" smtClean="0"/>
              <a:t>registros </a:t>
            </a:r>
            <a:r>
              <a:rPr lang="pt-BR" dirty="0"/>
              <a:t>nessa tabela for inferior a 10, todos os registros são recuperados.</a:t>
            </a:r>
          </a:p>
          <a:p>
            <a:r>
              <a:rPr lang="pt-BR" b="1" dirty="0" smtClean="0"/>
              <a:t>SELECT </a:t>
            </a:r>
            <a:r>
              <a:rPr lang="pt-BR" b="1" dirty="0"/>
              <a:t>* FROM Aluno LIMIT 10;</a:t>
            </a:r>
          </a:p>
          <a:p>
            <a:r>
              <a:rPr lang="pt-BR" dirty="0" smtClean="0"/>
              <a:t>Também podemos </a:t>
            </a:r>
            <a:r>
              <a:rPr lang="pt-BR" dirty="0"/>
              <a:t>descartar os primeiros registros do </a:t>
            </a:r>
            <a:r>
              <a:rPr lang="pt-BR" dirty="0" smtClean="0"/>
              <a:t>resultado de uma </a:t>
            </a:r>
            <a:r>
              <a:rPr lang="pt-BR" dirty="0"/>
              <a:t>consulta. Para isso, </a:t>
            </a:r>
            <a:r>
              <a:rPr lang="pt-BR" dirty="0" smtClean="0"/>
              <a:t>basta passar </a:t>
            </a:r>
            <a:r>
              <a:rPr lang="pt-BR" dirty="0"/>
              <a:t>dois parâmetros para o comando LIMIT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SELECT </a:t>
            </a:r>
            <a:r>
              <a:rPr lang="pt-BR" b="1" dirty="0"/>
              <a:t>* FROM Aluno LIMIT 5, 10;</a:t>
            </a:r>
          </a:p>
          <a:p>
            <a:r>
              <a:rPr lang="pt-BR" dirty="0"/>
              <a:t>No exemplo acima, os 5 primeiros registros da tabela Aluno são descartados. O resultado </a:t>
            </a:r>
            <a:r>
              <a:rPr lang="pt-BR" dirty="0" smtClean="0"/>
              <a:t>dessa consulta </a:t>
            </a:r>
            <a:r>
              <a:rPr lang="pt-BR" dirty="0"/>
              <a:t>conterá no máximo 10 registros a partir do sexto.</a:t>
            </a:r>
          </a:p>
        </p:txBody>
      </p:sp>
    </p:spTree>
    <p:extLst>
      <p:ext uri="{BB962C8B-B14F-4D97-AF65-F5344CB8AC3E}">
        <p14:creationId xmlns:p14="http://schemas.microsoft.com/office/powerpoint/2010/main" val="994392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9904" y="35730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UNIQUE,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PK e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FK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67605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UNIQUE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Em </a:t>
            </a:r>
            <a:r>
              <a:rPr lang="pt-BR" dirty="0"/>
              <a:t>alguns casos nossas tabelas </a:t>
            </a:r>
            <a:r>
              <a:rPr lang="pt-BR" dirty="0" smtClean="0"/>
              <a:t>precisam ter </a:t>
            </a:r>
            <a:r>
              <a:rPr lang="pt-BR" dirty="0"/>
              <a:t>a garantia de que uma determinada informação </a:t>
            </a:r>
            <a:r>
              <a:rPr lang="pt-BR" dirty="0" smtClean="0"/>
              <a:t>seja única </a:t>
            </a:r>
            <a:r>
              <a:rPr lang="pt-BR" dirty="0"/>
              <a:t>dentre os registros. </a:t>
            </a:r>
            <a:endParaRPr lang="pt-BR" dirty="0" smtClean="0"/>
          </a:p>
          <a:p>
            <a:pPr lvl="1"/>
            <a:r>
              <a:rPr lang="pt-BR" dirty="0" smtClean="0"/>
              <a:t>Por </a:t>
            </a:r>
            <a:r>
              <a:rPr lang="pt-BR" dirty="0"/>
              <a:t>exemplo, uma tabela Cliente poderíamos ter uma coluna </a:t>
            </a:r>
            <a:r>
              <a:rPr lang="pt-BR" dirty="0" err="1"/>
              <a:t>cpf</a:t>
            </a:r>
            <a:r>
              <a:rPr lang="pt-BR" dirty="0"/>
              <a:t> </a:t>
            </a:r>
            <a:r>
              <a:rPr lang="pt-BR" dirty="0" smtClean="0"/>
              <a:t>para representar </a:t>
            </a:r>
            <a:r>
              <a:rPr lang="pt-BR" dirty="0"/>
              <a:t>o número do CPF de um determinado cliente. Nesse caso seria interessante garantir </a:t>
            </a:r>
            <a:r>
              <a:rPr lang="pt-BR" dirty="0" smtClean="0"/>
              <a:t>que não </a:t>
            </a:r>
            <a:r>
              <a:rPr lang="pt-BR" dirty="0"/>
              <a:t>sejam inseridos na tabela dois clientes com o mesmo CPF ou que um cliente não seja </a:t>
            </a:r>
            <a:r>
              <a:rPr lang="pt-BR" dirty="0" smtClean="0"/>
              <a:t>inserido duas </a:t>
            </a:r>
            <a:r>
              <a:rPr lang="pt-BR" dirty="0"/>
              <a:t>vezes.</a:t>
            </a:r>
          </a:p>
        </p:txBody>
      </p:sp>
    </p:spTree>
    <p:extLst>
      <p:ext uri="{BB962C8B-B14F-4D97-AF65-F5344CB8AC3E}">
        <p14:creationId xmlns:p14="http://schemas.microsoft.com/office/powerpoint/2010/main" val="225623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dados operacionais:</a:t>
            </a:r>
          </a:p>
          <a:p>
            <a:pPr lvl="1"/>
            <a:r>
              <a:rPr lang="pt-BR" dirty="0" smtClean="0"/>
              <a:t>Produtos</a:t>
            </a:r>
            <a:r>
              <a:rPr lang="pt-BR" dirty="0"/>
              <a:t>, contas, clientes, pacientes, </a:t>
            </a:r>
            <a:r>
              <a:rPr lang="pt-BR" dirty="0" smtClean="0"/>
              <a:t>alunos</a:t>
            </a:r>
            <a:r>
              <a:rPr lang="pt-BR" dirty="0"/>
              <a:t>, professores, empregados, </a:t>
            </a:r>
            <a:r>
              <a:rPr lang="pt-BR" dirty="0" smtClean="0"/>
              <a:t>etc...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Exemplos de aplicações de BD</a:t>
            </a:r>
            <a:r>
              <a:rPr lang="pt-BR" dirty="0" smtClean="0"/>
              <a:t>: </a:t>
            </a:r>
            <a:endParaRPr lang="pt-BR" dirty="0"/>
          </a:p>
          <a:p>
            <a:pPr lvl="1"/>
            <a:r>
              <a:rPr lang="pt-BR" dirty="0" smtClean="0"/>
              <a:t> Sistema </a:t>
            </a:r>
            <a:r>
              <a:rPr lang="pt-BR" dirty="0"/>
              <a:t>de Reservas Aéreas, Sistema </a:t>
            </a:r>
            <a:r>
              <a:rPr lang="pt-BR" dirty="0" smtClean="0"/>
              <a:t>Bancário</a:t>
            </a:r>
            <a:r>
              <a:rPr lang="pt-BR" dirty="0"/>
              <a:t>, Sistema de Vendas, </a:t>
            </a:r>
            <a:r>
              <a:rPr lang="pt-BR" dirty="0" smtClean="0"/>
              <a:t>Sistemas </a:t>
            </a:r>
            <a:r>
              <a:rPr lang="pt-BR" dirty="0"/>
              <a:t>de Instituições de Ensino, </a:t>
            </a:r>
            <a:r>
              <a:rPr lang="pt-BR" dirty="0" smtClean="0"/>
              <a:t>Sistemas </a:t>
            </a:r>
            <a:r>
              <a:rPr lang="pt-BR" dirty="0"/>
              <a:t>de Controle de Estoque, etc.</a:t>
            </a:r>
          </a:p>
        </p:txBody>
      </p:sp>
    </p:spTree>
    <p:extLst>
      <p:ext uri="{BB962C8B-B14F-4D97-AF65-F5344CB8AC3E}">
        <p14:creationId xmlns:p14="http://schemas.microsoft.com/office/powerpoint/2010/main" val="2780734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089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evitar esse tipo de problema poderíamos realizar uma consulta na tabela Cliente </a:t>
            </a:r>
            <a:r>
              <a:rPr lang="pt-BR" dirty="0" smtClean="0"/>
              <a:t>antes de </a:t>
            </a:r>
            <a:r>
              <a:rPr lang="pt-BR" dirty="0"/>
              <a:t>fazermos a inserção afim de verificarmos se </a:t>
            </a:r>
            <a:r>
              <a:rPr lang="pt-BR" dirty="0" smtClean="0"/>
              <a:t>já  </a:t>
            </a:r>
            <a:r>
              <a:rPr lang="pt-BR" dirty="0"/>
              <a:t>existe algum cliente cadastrado com o CPF </a:t>
            </a:r>
            <a:r>
              <a:rPr lang="pt-BR" dirty="0" smtClean="0"/>
              <a:t>que desejamos </a:t>
            </a:r>
            <a:r>
              <a:rPr lang="pt-BR" dirty="0"/>
              <a:t>inserir. Essa abordagem não seria tão ruim se as operações realizadas em um banco </a:t>
            </a:r>
            <a:r>
              <a:rPr lang="pt-BR" dirty="0" smtClean="0"/>
              <a:t>de dados </a:t>
            </a:r>
            <a:r>
              <a:rPr lang="pt-BR" dirty="0"/>
              <a:t>não ocorressem de forma concorrente.</a:t>
            </a:r>
          </a:p>
          <a:p>
            <a:r>
              <a:rPr lang="pt-BR" dirty="0"/>
              <a:t>Como esse cenário é muito comum, geralmente os </a:t>
            </a:r>
            <a:r>
              <a:rPr lang="pt-BR" dirty="0" err="1"/>
              <a:t>SGBDs</a:t>
            </a:r>
            <a:r>
              <a:rPr lang="pt-BR" dirty="0"/>
              <a:t> </a:t>
            </a:r>
            <a:r>
              <a:rPr lang="pt-BR" dirty="0" smtClean="0"/>
              <a:t>disponibilizam formas </a:t>
            </a:r>
            <a:r>
              <a:rPr lang="pt-BR" dirty="0"/>
              <a:t>de </a:t>
            </a:r>
            <a:r>
              <a:rPr lang="pt-BR" dirty="0" smtClean="0"/>
              <a:t>garantirmos a </a:t>
            </a:r>
            <a:r>
              <a:rPr lang="pt-BR" dirty="0"/>
              <a:t>unicidade de um registro. No caso do MySQL, podemos utilizar a restrição UNIQUE.</a:t>
            </a:r>
          </a:p>
        </p:txBody>
      </p:sp>
    </p:spTree>
    <p:extLst>
      <p:ext uri="{BB962C8B-B14F-4D97-AF65-F5344CB8AC3E}">
        <p14:creationId xmlns:p14="http://schemas.microsoft.com/office/powerpoint/2010/main" val="1245010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UNIQUE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15616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Cliente</a:t>
            </a:r>
          </a:p>
          <a:p>
            <a:r>
              <a:rPr lang="fr-FR" sz="2400" dirty="0" smtClean="0">
                <a:latin typeface="Consolas" pitchFamily="49" charset="0"/>
                <a:cs typeface="Consolas" pitchFamily="49" charset="0"/>
              </a:rPr>
              <a:t>(</a:t>
            </a:r>
            <a:endParaRPr lang="fr-FR" sz="2400" dirty="0">
              <a:latin typeface="Consolas" pitchFamily="49" charset="0"/>
              <a:cs typeface="Consolas" pitchFamily="49" charset="0"/>
            </a:endParaRPr>
          </a:p>
          <a:p>
            <a:r>
              <a:rPr lang="fr-F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nome 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VARCHAR (255),</a:t>
            </a:r>
          </a:p>
          <a:p>
            <a:r>
              <a:rPr lang="fr-FR" sz="2400" dirty="0">
                <a:latin typeface="Consolas" pitchFamily="49" charset="0"/>
                <a:cs typeface="Consolas" pitchFamily="49" charset="0"/>
              </a:rPr>
              <a:t> cpf VARCHAR (20) 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UNIQUE</a:t>
            </a:r>
          </a:p>
          <a:p>
            <a:r>
              <a:rPr lang="fr-FR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fr-FR" sz="2400" dirty="0">
                <a:latin typeface="Consolas" pitchFamily="49" charset="0"/>
                <a:cs typeface="Consolas" pitchFamily="49" charset="0"/>
              </a:rPr>
              <a:t>ENGINE = InnoDB;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6876" y="5085184"/>
            <a:ext cx="5625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Ou alterar, caso já exista.</a:t>
            </a:r>
          </a:p>
          <a:p>
            <a:endParaRPr lang="fr-FR" dirty="0" smtClean="0"/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ALTER 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TABLE Cliente ADD </a:t>
            </a:r>
            <a:r>
              <a:rPr lang="fr-FR" b="1" dirty="0">
                <a:latin typeface="Consolas" pitchFamily="49" charset="0"/>
                <a:cs typeface="Consolas" pitchFamily="49" charset="0"/>
              </a:rPr>
              <a:t>UNIQUE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(cpf);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</a:t>
            </a:r>
            <a:r>
              <a:rPr lang="pt-BR" dirty="0" smtClean="0"/>
              <a:t>Primárias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Já </a:t>
            </a:r>
            <a:r>
              <a:rPr lang="pt-BR" dirty="0"/>
              <a:t>vimos que em </a:t>
            </a:r>
            <a:r>
              <a:rPr lang="pt-BR" dirty="0" smtClean="0"/>
              <a:t>alguns momentos </a:t>
            </a:r>
            <a:r>
              <a:rPr lang="pt-BR" dirty="0"/>
              <a:t>as tabelas necessitam a garantia da </a:t>
            </a:r>
            <a:r>
              <a:rPr lang="pt-BR" b="1" dirty="0"/>
              <a:t>unicidade</a:t>
            </a:r>
            <a:r>
              <a:rPr lang="pt-BR" dirty="0"/>
              <a:t> de </a:t>
            </a:r>
            <a:r>
              <a:rPr lang="pt-BR" dirty="0" smtClean="0"/>
              <a:t>um registro</a:t>
            </a:r>
            <a:r>
              <a:rPr lang="pt-BR" dirty="0"/>
              <a:t>.</a:t>
            </a:r>
          </a:p>
          <a:p>
            <a:r>
              <a:rPr lang="pt-BR" dirty="0"/>
              <a:t>Em alguns casos isso não basta, pois além da </a:t>
            </a:r>
            <a:r>
              <a:rPr lang="pt-BR" b="1" dirty="0"/>
              <a:t>unicidade</a:t>
            </a:r>
            <a:r>
              <a:rPr lang="pt-BR" dirty="0"/>
              <a:t> precisamos garantir que o valor de </a:t>
            </a:r>
            <a:r>
              <a:rPr lang="pt-BR" dirty="0" smtClean="0"/>
              <a:t>uma coluna </a:t>
            </a:r>
            <a:r>
              <a:rPr lang="pt-BR" b="1" dirty="0"/>
              <a:t>não seja nulo </a:t>
            </a:r>
            <a:r>
              <a:rPr lang="pt-BR" dirty="0"/>
              <a:t>e que tal valor seja suficiente para </a:t>
            </a:r>
            <a:r>
              <a:rPr lang="pt-BR" b="1" dirty="0"/>
              <a:t>identificar</a:t>
            </a:r>
            <a:r>
              <a:rPr lang="pt-BR" dirty="0"/>
              <a:t> um registro.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situações </a:t>
            </a:r>
            <a:r>
              <a:rPr lang="pt-BR" dirty="0" smtClean="0"/>
              <a:t>como essa </a:t>
            </a:r>
            <a:r>
              <a:rPr lang="pt-BR" dirty="0"/>
              <a:t>devemos utilizar a </a:t>
            </a:r>
            <a:r>
              <a:rPr lang="pt-BR" b="1" dirty="0"/>
              <a:t>restrição PRIMARY KEY </a:t>
            </a:r>
            <a:r>
              <a:rPr lang="pt-BR" dirty="0"/>
              <a:t>(chave primária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597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Primárias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>
            <a:normAutofit/>
          </a:bodyPr>
          <a:lstStyle/>
          <a:p>
            <a:r>
              <a:rPr lang="pt-BR" dirty="0"/>
              <a:t>Uma chave primária deve conter valores únicos, não nulos e uma tabela </a:t>
            </a:r>
            <a:r>
              <a:rPr lang="pt-BR" dirty="0" smtClean="0"/>
              <a:t>pode conter apenas uma </a:t>
            </a:r>
            <a:r>
              <a:rPr lang="pt-BR" dirty="0"/>
              <a:t>coluna como chave </a:t>
            </a:r>
            <a:r>
              <a:rPr lang="pt-BR" dirty="0" smtClean="0"/>
              <a:t>primária, podendo esta ser composta.</a:t>
            </a:r>
            <a:endParaRPr lang="pt-BR" dirty="0"/>
          </a:p>
          <a:p>
            <a:r>
              <a:rPr lang="pt-BR" dirty="0"/>
              <a:t>É uma prática muito comum criarmos uma coluna com o nome id para armazenarmos um </a:t>
            </a:r>
            <a:r>
              <a:rPr lang="pt-BR" dirty="0" smtClean="0"/>
              <a:t>código </a:t>
            </a:r>
            <a:r>
              <a:rPr lang="pt-BR" dirty="0"/>
              <a:t>de identificação do nosso registro dentro de uma tabela</a:t>
            </a:r>
          </a:p>
        </p:txBody>
      </p:sp>
    </p:spTree>
    <p:extLst>
      <p:ext uri="{BB962C8B-B14F-4D97-AF65-F5344CB8AC3E}">
        <p14:creationId xmlns:p14="http://schemas.microsoft.com/office/powerpoint/2010/main" val="2906826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Primárias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2413338"/>
            <a:ext cx="56703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Cliente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 INT NOT NULL ,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cpf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VARCHAR (20) UNIQUE ,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nome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PRIMARY KEY (id)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ENGINE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InnoDB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  <a:endParaRPr lang="pt-BR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23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pt-BR" dirty="0"/>
              <a:t>Uma coluna coma </a:t>
            </a:r>
            <a:r>
              <a:rPr lang="pt-BR" b="1" dirty="0"/>
              <a:t>restrição</a:t>
            </a:r>
            <a:r>
              <a:rPr lang="pt-BR" dirty="0"/>
              <a:t> </a:t>
            </a:r>
            <a:r>
              <a:rPr lang="pt-BR" b="1" dirty="0"/>
              <a:t>FOREIGN KEY </a:t>
            </a:r>
            <a:r>
              <a:rPr lang="pt-BR" dirty="0"/>
              <a:t>(chave estrangeira) faz </a:t>
            </a:r>
            <a:r>
              <a:rPr lang="pt-BR" b="1" dirty="0"/>
              <a:t>referência</a:t>
            </a:r>
            <a:r>
              <a:rPr lang="pt-BR" dirty="0"/>
              <a:t> </a:t>
            </a:r>
            <a:r>
              <a:rPr lang="pt-BR" dirty="0" smtClean="0"/>
              <a:t>à uma </a:t>
            </a:r>
            <a:r>
              <a:rPr lang="pt-BR" b="1" dirty="0" smtClean="0"/>
              <a:t>chave primária </a:t>
            </a:r>
            <a:r>
              <a:rPr lang="pt-BR" dirty="0" smtClean="0"/>
              <a:t>definida </a:t>
            </a:r>
            <a:r>
              <a:rPr lang="pt-BR" dirty="0"/>
              <a:t>em uma outra tabela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/>
              <a:t>uso das chaves estrangeiras nos traz alguns benefícios como </a:t>
            </a:r>
            <a:r>
              <a:rPr lang="pt-BR" dirty="0" smtClean="0"/>
              <a:t>prevenir </a:t>
            </a:r>
            <a:r>
              <a:rPr lang="pt-BR" dirty="0"/>
              <a:t>que uma operação realizada no banco de dados possa </a:t>
            </a:r>
            <a:r>
              <a:rPr lang="pt-BR" b="1" dirty="0" smtClean="0"/>
              <a:t>corromper</a:t>
            </a:r>
            <a:r>
              <a:rPr lang="pt-BR" dirty="0" smtClean="0"/>
              <a:t> </a:t>
            </a:r>
            <a:r>
              <a:rPr lang="pt-BR" dirty="0"/>
              <a:t>a </a:t>
            </a:r>
            <a:r>
              <a:rPr lang="pt-BR" b="1" dirty="0"/>
              <a:t>relação</a:t>
            </a:r>
            <a:r>
              <a:rPr lang="pt-BR" dirty="0"/>
              <a:t> </a:t>
            </a:r>
            <a:r>
              <a:rPr lang="pt-BR" b="1" dirty="0"/>
              <a:t>entre</a:t>
            </a:r>
            <a:r>
              <a:rPr lang="pt-BR" dirty="0"/>
              <a:t> </a:t>
            </a:r>
            <a:r>
              <a:rPr lang="pt-BR" b="1" dirty="0" smtClean="0"/>
              <a:t>tabelas,</a:t>
            </a:r>
            <a:r>
              <a:rPr lang="pt-BR" dirty="0" smtClean="0"/>
              <a:t> ou que </a:t>
            </a:r>
            <a:r>
              <a:rPr lang="pt-BR" dirty="0"/>
              <a:t>dados inválidos sejam inseridos em uma coluna com a restrição FOREIGN KEY.</a:t>
            </a:r>
          </a:p>
        </p:txBody>
      </p:sp>
    </p:spTree>
    <p:extLst>
      <p:ext uri="{BB962C8B-B14F-4D97-AF65-F5344CB8AC3E}">
        <p14:creationId xmlns:p14="http://schemas.microsoft.com/office/powerpoint/2010/main" val="755752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15616" y="2564904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CREATE TABLE Conta(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 numero INT UNIQUE ,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 saldo DECIMAL (14,2),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 limite DECIMAL (14,2),</a:t>
            </a:r>
          </a:p>
          <a:p>
            <a:r>
              <a:rPr lang="pt-BR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PRIMARY KEY (id),</a:t>
            </a:r>
          </a:p>
          <a:p>
            <a:r>
              <a:rPr lang="pt-BR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FOREIGN KEY (</a:t>
            </a:r>
            <a:r>
              <a:rPr lang="pt-BR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banco_id</a:t>
            </a:r>
            <a:r>
              <a:rPr lang="pt-BR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REFERENCES Banco(id</a:t>
            </a:r>
            <a:r>
              <a:rPr lang="pt-BR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200" dirty="0">
                <a:latin typeface="Consolas" pitchFamily="49" charset="0"/>
                <a:cs typeface="Consolas" pitchFamily="49" charset="0"/>
              </a:rPr>
              <a:t>ENGINE = </a:t>
            </a:r>
            <a:r>
              <a:rPr lang="pt-BR" sz="2200" dirty="0" err="1">
                <a:latin typeface="Consolas" pitchFamily="49" charset="0"/>
                <a:cs typeface="Consolas" pitchFamily="49" charset="0"/>
              </a:rPr>
              <a:t>InnoDB</a:t>
            </a:r>
            <a:r>
              <a:rPr lang="pt-BR" sz="22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5877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76" y="343812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MULTIPLICIDADE 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DOS 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RELACIONAMENTOS</a:t>
            </a:r>
            <a:b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</a:b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e auto incremento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4699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One-toOne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registo de uma tabela tem correspondência a somente um único registro tabela em uma outra tabela relacionada</a:t>
            </a:r>
          </a:p>
          <a:p>
            <a:pPr lvl="1"/>
            <a:r>
              <a:rPr lang="pt-BR" dirty="0" smtClean="0"/>
              <a:t>Por exemplo, um </a:t>
            </a:r>
            <a:r>
              <a:rPr lang="pt-BR" dirty="0" err="1" smtClean="0"/>
              <a:t>usuario</a:t>
            </a:r>
            <a:r>
              <a:rPr lang="pt-BR" dirty="0" smtClean="0"/>
              <a:t> somente deve ter um perfil em uma rede social.</a:t>
            </a:r>
          </a:p>
          <a:p>
            <a:endParaRPr lang="pt-BR" dirty="0" smtClean="0"/>
          </a:p>
          <a:p>
            <a:r>
              <a:rPr lang="pt-BR" dirty="0" smtClean="0"/>
              <a:t>Veja o exemplo a seguir: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8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474345"/>
            <a:ext cx="66247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Usuario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nome_usuario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(10),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senha VARCHAR (10),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email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(100),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PRIMARY KEY (id)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CREATE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TABLE Perfil(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nome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sexo TINYINT(1),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profissao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onde_estudou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hobbies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gosto_musical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PRIMARY KEY (id),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FOREIGN KEY (id) REFERENCES </a:t>
            </a:r>
            <a:r>
              <a:rPr lang="pt-BR" b="1" dirty="0" err="1">
                <a:latin typeface="Consolas" pitchFamily="49" charset="0"/>
                <a:cs typeface="Consolas" pitchFamily="49" charset="0"/>
              </a:rPr>
              <a:t>Usuario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(id)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)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2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3848" y="2276872"/>
            <a:ext cx="3240360" cy="1143000"/>
          </a:xfrm>
        </p:spPr>
        <p:txBody>
          <a:bodyPr>
            <a:noAutofit/>
          </a:bodyPr>
          <a:lstStyle/>
          <a:p>
            <a:r>
              <a:rPr lang="pt-BR" sz="8000" b="1" dirty="0" err="1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SGBDs</a:t>
            </a:r>
            <a:endParaRPr lang="pt-BR" sz="80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01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One-to-one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91366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Repare </a:t>
            </a:r>
            <a:r>
              <a:rPr lang="pt-BR" dirty="0" smtClean="0"/>
              <a:t> no id </a:t>
            </a:r>
            <a:r>
              <a:rPr lang="pt-BR" dirty="0"/>
              <a:t>na tabela Perfil. </a:t>
            </a:r>
            <a:r>
              <a:rPr lang="pt-BR" dirty="0" smtClean="0"/>
              <a:t>Ela faz referência </a:t>
            </a:r>
            <a:r>
              <a:rPr lang="pt-BR" dirty="0"/>
              <a:t>à coluna id da tabela </a:t>
            </a:r>
            <a:r>
              <a:rPr lang="pt-BR" dirty="0" err="1"/>
              <a:t>Usuario</a:t>
            </a:r>
            <a:r>
              <a:rPr lang="pt-BR" dirty="0"/>
              <a:t> e, por ser uma chave estrangeira, o MySQL não permitirá </a:t>
            </a:r>
            <a:r>
              <a:rPr lang="pt-BR" dirty="0" smtClean="0"/>
              <a:t>que um </a:t>
            </a:r>
            <a:r>
              <a:rPr lang="pt-BR" dirty="0"/>
              <a:t>valor inválido (id inexistente de usuário) seja atribuído à coluna id da tabela Perfil. </a:t>
            </a:r>
            <a:endParaRPr lang="pt-BR" dirty="0" smtClean="0"/>
          </a:p>
          <a:p>
            <a:pPr lvl="1"/>
            <a:r>
              <a:rPr lang="pt-BR" dirty="0" smtClean="0"/>
              <a:t>Sem a restrição </a:t>
            </a:r>
            <a:r>
              <a:rPr lang="pt-BR" dirty="0"/>
              <a:t>FOREIGN KEY poderíamos atribuir qualquer número inteiro.</a:t>
            </a:r>
          </a:p>
          <a:p>
            <a:r>
              <a:rPr lang="pt-BR" dirty="0" smtClean="0"/>
              <a:t>Se </a:t>
            </a:r>
            <a:r>
              <a:rPr lang="pt-BR" dirty="0"/>
              <a:t>tentarmos remover do banco de dados um usuário </a:t>
            </a:r>
            <a:r>
              <a:rPr lang="pt-BR" dirty="0" smtClean="0"/>
              <a:t>que tenha </a:t>
            </a:r>
            <a:r>
              <a:rPr lang="pt-BR" dirty="0"/>
              <a:t>uma entrada relacionada à </a:t>
            </a:r>
            <a:r>
              <a:rPr lang="pt-BR" dirty="0" smtClean="0"/>
              <a:t>um Perfil</a:t>
            </a:r>
            <a:r>
              <a:rPr lang="pt-BR" dirty="0"/>
              <a:t>, o MySQL nos informará que a operação não </a:t>
            </a:r>
            <a:r>
              <a:rPr lang="pt-BR" dirty="0" smtClean="0"/>
              <a:t>é permitida</a:t>
            </a:r>
            <a:r>
              <a:rPr lang="pt-BR" dirty="0"/>
              <a:t>. Para que possamos remover o usuário devemos primeiro remover o registro </a:t>
            </a:r>
            <a:r>
              <a:rPr lang="pt-BR" dirty="0" smtClean="0"/>
              <a:t>relacionado da </a:t>
            </a:r>
            <a:r>
              <a:rPr lang="pt-BR" dirty="0"/>
              <a:t>tabela Perfil e </a:t>
            </a:r>
            <a:r>
              <a:rPr lang="pt-BR" dirty="0" smtClean="0"/>
              <a:t>em seguida </a:t>
            </a:r>
            <a:r>
              <a:rPr lang="pt-BR" dirty="0"/>
              <a:t>remover o registro do usuário</a:t>
            </a:r>
          </a:p>
        </p:txBody>
      </p:sp>
    </p:spTree>
    <p:extLst>
      <p:ext uri="{BB962C8B-B14F-4D97-AF65-F5344CB8AC3E}">
        <p14:creationId xmlns:p14="http://schemas.microsoft.com/office/powerpoint/2010/main" val="3866382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to Many </a:t>
            </a:r>
            <a:r>
              <a:rPr lang="en-US" dirty="0" err="1"/>
              <a:t>ou</a:t>
            </a:r>
            <a:r>
              <a:rPr lang="en-US" dirty="0"/>
              <a:t> Many </a:t>
            </a:r>
            <a:r>
              <a:rPr lang="en-US" dirty="0" err="1"/>
              <a:t>toOne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87624" y="1484784"/>
            <a:ext cx="6768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CREATE TABLE Conta(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numero INT UNIQUE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saldo DECIMAL (14,2),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limite DECIMAL (14,2),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banco_id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INT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PRIMARY KEY (id),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FOREIGN KEY (</a:t>
            </a:r>
            <a:r>
              <a:rPr lang="pt-BR" b="1" dirty="0" err="1">
                <a:latin typeface="Consolas" pitchFamily="49" charset="0"/>
                <a:cs typeface="Consolas" pitchFamily="49" charset="0"/>
              </a:rPr>
              <a:t>banco_id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) REFERENCES Banco(id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TABLE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Banco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endereco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VARCHAR (255)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PRIMARY KEY (id)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432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to Many </a:t>
            </a:r>
            <a:r>
              <a:rPr lang="en-US" dirty="0" err="1"/>
              <a:t>ou</a:t>
            </a:r>
            <a:r>
              <a:rPr lang="en-US" dirty="0"/>
              <a:t> Many </a:t>
            </a:r>
            <a:r>
              <a:rPr lang="en-US" dirty="0" err="1"/>
              <a:t>toOne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/>
          <a:lstStyle/>
          <a:p>
            <a:r>
              <a:rPr lang="pt-BR" dirty="0"/>
              <a:t>As tabelas Banco e Conta </a:t>
            </a:r>
            <a:r>
              <a:rPr lang="pt-BR" dirty="0" smtClean="0"/>
              <a:t>possuem um relacionamento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/>
              <a:t>toMany</a:t>
            </a:r>
            <a:r>
              <a:rPr lang="pt-BR" dirty="0"/>
              <a:t>, pois </a:t>
            </a:r>
            <a:r>
              <a:rPr lang="pt-BR" dirty="0" smtClean="0"/>
              <a:t>um banco pode possuir diversas </a:t>
            </a:r>
            <a:r>
              <a:rPr lang="pt-BR" dirty="0"/>
              <a:t>(</a:t>
            </a:r>
            <a:r>
              <a:rPr lang="pt-BR" dirty="0" err="1"/>
              <a:t>many</a:t>
            </a:r>
            <a:r>
              <a:rPr lang="pt-BR" dirty="0"/>
              <a:t>) contas enquanto que uma conta pertence a um único (</a:t>
            </a:r>
            <a:r>
              <a:rPr lang="pt-BR" dirty="0" err="1"/>
              <a:t>one</a:t>
            </a:r>
            <a:r>
              <a:rPr lang="pt-BR" dirty="0"/>
              <a:t>) banco.</a:t>
            </a:r>
          </a:p>
        </p:txBody>
      </p:sp>
    </p:spTree>
    <p:extLst>
      <p:ext uri="{BB962C8B-B14F-4D97-AF65-F5344CB8AC3E}">
        <p14:creationId xmlns:p14="http://schemas.microsoft.com/office/powerpoint/2010/main" val="4269768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Relacionamento mais raro</a:t>
            </a:r>
          </a:p>
          <a:p>
            <a:r>
              <a:rPr lang="pt-BR" dirty="0" smtClean="0"/>
              <a:t>Vários </a:t>
            </a:r>
            <a:r>
              <a:rPr lang="pt-BR" dirty="0"/>
              <a:t>registros de uma tabela podem estar </a:t>
            </a:r>
            <a:r>
              <a:rPr lang="pt-BR" dirty="0" smtClean="0"/>
              <a:t>relacionados com </a:t>
            </a:r>
            <a:r>
              <a:rPr lang="pt-BR" dirty="0"/>
              <a:t>vários registros de outra </a:t>
            </a:r>
            <a:r>
              <a:rPr lang="pt-BR" dirty="0" smtClean="0"/>
              <a:t>tabela</a:t>
            </a:r>
          </a:p>
          <a:p>
            <a:r>
              <a:rPr lang="pt-BR" dirty="0" smtClean="0"/>
              <a:t>Necessário uma tabela intermediária que auxilie compor o relacionamento</a:t>
            </a:r>
          </a:p>
          <a:p>
            <a:r>
              <a:rPr lang="pt-BR" dirty="0" smtClean="0"/>
              <a:t>São definidas duas colunas como </a:t>
            </a:r>
            <a:r>
              <a:rPr lang="pt-BR" b="1" dirty="0"/>
              <a:t>chave primária </a:t>
            </a:r>
            <a:r>
              <a:rPr lang="pt-BR" b="1" dirty="0" smtClean="0"/>
              <a:t>composta</a:t>
            </a:r>
            <a:r>
              <a:rPr lang="pt-BR" dirty="0" smtClean="0"/>
              <a:t> na tabela intermediária, sendo essas colunas chaves </a:t>
            </a:r>
            <a:r>
              <a:rPr lang="pt-BR" dirty="0"/>
              <a:t>estrangeiras </a:t>
            </a:r>
            <a:r>
              <a:rPr lang="pt-BR" dirty="0" smtClean="0"/>
              <a:t>definidas nas tabelas principais do relacionamento. Isso impossibilita inserir </a:t>
            </a:r>
            <a:r>
              <a:rPr lang="pt-BR" dirty="0"/>
              <a:t>um </a:t>
            </a:r>
            <a:r>
              <a:rPr lang="pt-BR" dirty="0" smtClean="0"/>
              <a:t>valor inválido, ou seja, um valor que não seja chave. </a:t>
            </a:r>
          </a:p>
          <a:p>
            <a:r>
              <a:rPr lang="pt-BR" dirty="0" smtClean="0"/>
              <a:t>Veja a seguir: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12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7647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CREATE TABLE Aluno(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nome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email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VARCHAR (255),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data_nascimento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DATETIME 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PRIMARY KEY (id)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45432" y="4221088"/>
            <a:ext cx="5778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AlunoTurma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aluno_id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turma_id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INT NOT NULL ,</a:t>
            </a:r>
          </a:p>
          <a:p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PRIMARY KEY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aluno_id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turma_id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FOREIGN KEY (</a:t>
            </a:r>
            <a:r>
              <a:rPr lang="pt-BR" b="1" dirty="0" err="1">
                <a:latin typeface="Consolas" pitchFamily="49" charset="0"/>
                <a:cs typeface="Consolas" pitchFamily="49" charset="0"/>
              </a:rPr>
              <a:t>aluno_id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) REFERENCES Aluno(id),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FOREIGN KEY (</a:t>
            </a:r>
            <a:r>
              <a:rPr lang="pt-BR" b="1" dirty="0" err="1">
                <a:latin typeface="Consolas" pitchFamily="49" charset="0"/>
                <a:cs typeface="Consolas" pitchFamily="49" charset="0"/>
              </a:rPr>
              <a:t>turma_id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) REFERENCES Turma(id)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0520" y="18448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CREATE TABLE Turma(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id INT NOT NULL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inicio DATETIME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fim DATETIME ,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observacoes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LONGTEXT ,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PRIMARY KEY (id)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2483768" y="2492896"/>
            <a:ext cx="4320480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516216" y="3573016"/>
            <a:ext cx="576064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57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 automático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Mysql</a:t>
            </a:r>
            <a:r>
              <a:rPr lang="pt-BR" dirty="0" smtClean="0"/>
              <a:t> permite se criar automaticamente uma sequencia para as chaves primárias</a:t>
            </a:r>
          </a:p>
          <a:p>
            <a:endParaRPr lang="pt-BR" dirty="0"/>
          </a:p>
          <a:p>
            <a:r>
              <a:rPr lang="pt-BR" dirty="0" smtClean="0"/>
              <a:t>Esse atributo é conhecido auto incremento, e é realizado se definindo o comando </a:t>
            </a:r>
            <a:r>
              <a:rPr lang="pt-BR" dirty="0" err="1" smtClean="0"/>
              <a:t>auto_increment</a:t>
            </a:r>
            <a:r>
              <a:rPr lang="pt-BR" dirty="0" smtClean="0"/>
              <a:t> na declaração da chave primária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0981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9792" y="2924944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EXERCÍCIOS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4153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r>
              <a:rPr lang="pt-BR" dirty="0" smtClean="0"/>
              <a:t>Apague a base de dados </a:t>
            </a:r>
            <a:r>
              <a:rPr lang="pt-BR" dirty="0" err="1" smtClean="0"/>
              <a:t>ecommerce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Recrie toda a estrutura, alterando os scripts de criação de tabelas</a:t>
            </a:r>
          </a:p>
          <a:p>
            <a:endParaRPr lang="pt-BR" dirty="0"/>
          </a:p>
          <a:p>
            <a:r>
              <a:rPr lang="pt-BR" dirty="0" smtClean="0"/>
              <a:t>Para isso, siga os slides acima, e atribua as chaves </a:t>
            </a:r>
            <a:r>
              <a:rPr lang="pt-BR" dirty="0" smtClean="0"/>
              <a:t>primárias com incremento automático e as chaves estrangeiras</a:t>
            </a:r>
            <a:r>
              <a:rPr lang="pt-BR" dirty="0" smtClean="0"/>
              <a:t>, </a:t>
            </a:r>
            <a:r>
              <a:rPr lang="pt-BR" dirty="0" smtClean="0"/>
              <a:t>conforme </a:t>
            </a:r>
            <a:r>
              <a:rPr lang="pt-BR" dirty="0" smtClean="0"/>
              <a:t>diagrama ER logo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090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7"/>
            <a:ext cx="727280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3638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636912"/>
            <a:ext cx="7024744" cy="11430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SubQuerys</a:t>
            </a:r>
            <a:r>
              <a:rPr lang="pt-BR" sz="6000" b="1" dirty="0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 e </a:t>
            </a:r>
            <a:r>
              <a:rPr lang="pt-BR" sz="6000" b="1" dirty="0" err="1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J</a:t>
            </a:r>
            <a:r>
              <a:rPr lang="pt-BR" sz="6000" b="1" dirty="0" err="1" smtClean="0">
                <a:ln w="17780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hiller" pitchFamily="82" charset="0"/>
              </a:rPr>
              <a:t>oins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1880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780928"/>
            <a:ext cx="7632964" cy="3508977"/>
          </a:xfrm>
        </p:spPr>
        <p:txBody>
          <a:bodyPr/>
          <a:lstStyle/>
          <a:p>
            <a:r>
              <a:rPr lang="pt-BR" dirty="0" smtClean="0"/>
              <a:t>Sistemas Gerenciadores de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30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subquery</a:t>
            </a:r>
            <a:r>
              <a:rPr lang="pt-BR" dirty="0"/>
              <a:t> é uma query como qualquer outra, porém ela é executada dentro de uma </a:t>
            </a:r>
            <a:r>
              <a:rPr lang="pt-BR" dirty="0" smtClean="0"/>
              <a:t>outra query</a:t>
            </a:r>
          </a:p>
          <a:p>
            <a:r>
              <a:rPr lang="pt-BR" dirty="0" smtClean="0"/>
              <a:t>Pode ser executada dentro de  </a:t>
            </a:r>
            <a:r>
              <a:rPr lang="pt-BR" dirty="0"/>
              <a:t>SELECT, INSERT, UPDATE ou DELETE.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função da </a:t>
            </a:r>
            <a:r>
              <a:rPr lang="pt-BR" dirty="0" err="1"/>
              <a:t>subquery</a:t>
            </a:r>
            <a:r>
              <a:rPr lang="pt-BR" dirty="0"/>
              <a:t> é produzir um resultado </a:t>
            </a:r>
            <a:r>
              <a:rPr lang="pt-BR" dirty="0" smtClean="0"/>
              <a:t>que será </a:t>
            </a:r>
            <a:r>
              <a:rPr lang="pt-BR" dirty="0"/>
              <a:t>utilizado pela query que a contém</a:t>
            </a:r>
          </a:p>
        </p:txBody>
      </p:sp>
    </p:spTree>
    <p:extLst>
      <p:ext uri="{BB962C8B-B14F-4D97-AF65-F5344CB8AC3E}">
        <p14:creationId xmlns:p14="http://schemas.microsoft.com/office/powerpoint/2010/main" val="15544625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SubQuery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413338"/>
            <a:ext cx="5598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SELECT n1.*, (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	SELECT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MAX (n2.nota)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Nota AS n2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	WHERE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n2.turma_id = 1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	)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AS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maior_nota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FROM Nota AS n1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WHERE n1.turma_id = 1;</a:t>
            </a:r>
          </a:p>
        </p:txBody>
      </p:sp>
    </p:spTree>
    <p:extLst>
      <p:ext uri="{BB962C8B-B14F-4D97-AF65-F5344CB8AC3E}">
        <p14:creationId xmlns:p14="http://schemas.microsoft.com/office/powerpoint/2010/main" val="34041742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508977"/>
          </a:xfrm>
        </p:spPr>
        <p:txBody>
          <a:bodyPr>
            <a:normAutofit/>
          </a:bodyPr>
          <a:lstStyle/>
          <a:p>
            <a:r>
              <a:rPr lang="pt-BR" dirty="0"/>
              <a:t>Utilizamos </a:t>
            </a:r>
            <a:r>
              <a:rPr lang="pt-BR" dirty="0" err="1"/>
              <a:t>joins</a:t>
            </a:r>
            <a:r>
              <a:rPr lang="pt-BR" dirty="0"/>
              <a:t> do SQL para extrairmos as informações de uma ou mais tabelas em um </a:t>
            </a:r>
            <a:r>
              <a:rPr lang="pt-BR" dirty="0" smtClean="0"/>
              <a:t>único conjunto </a:t>
            </a:r>
            <a:r>
              <a:rPr lang="pt-BR" dirty="0"/>
              <a:t>de resultados baseando-se nos relacionamentos entre as colunas das tabelas envolvidas</a:t>
            </a:r>
            <a:r>
              <a:rPr lang="pt-BR" dirty="0" smtClean="0"/>
              <a:t>.</a:t>
            </a:r>
          </a:p>
          <a:p>
            <a:r>
              <a:rPr lang="pt-BR" dirty="0"/>
              <a:t>Para trazer as informações das duas tabelas em um único conjunto de resultados utilizaremos </a:t>
            </a:r>
            <a:r>
              <a:rPr lang="pt-BR" dirty="0" smtClean="0"/>
              <a:t>a instrução </a:t>
            </a:r>
            <a:r>
              <a:rPr lang="pt-BR" dirty="0"/>
              <a:t>JOIN.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3608" y="5662409"/>
            <a:ext cx="71287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SELECT </a:t>
            </a:r>
            <a:r>
              <a:rPr lang="en-US" sz="2200" b="1" dirty="0" smtClean="0"/>
              <a:t>* FROM </a:t>
            </a:r>
            <a:r>
              <a:rPr lang="en-US" sz="2200" b="1" dirty="0" err="1" smtClean="0"/>
              <a:t>Categoria</a:t>
            </a:r>
            <a:r>
              <a:rPr lang="en-US" sz="2200" b="1" dirty="0" smtClean="0"/>
              <a:t> AS c JOIN </a:t>
            </a:r>
            <a:r>
              <a:rPr lang="en-US" sz="2200" b="1" dirty="0" err="1" smtClean="0"/>
              <a:t>Produto</a:t>
            </a:r>
            <a:r>
              <a:rPr lang="en-US" sz="2200" b="1" dirty="0" smtClean="0"/>
              <a:t> </a:t>
            </a:r>
            <a:r>
              <a:rPr lang="en-US" sz="2200" b="1" dirty="0"/>
              <a:t>AS p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4630751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Joins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350897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Repare que o resultado obtido não foi o desejado, pois para cada registro da tabela </a:t>
            </a:r>
            <a:r>
              <a:rPr lang="pt-BR" dirty="0" smtClean="0"/>
              <a:t>Categoria foi feita </a:t>
            </a:r>
            <a:r>
              <a:rPr lang="pt-BR" dirty="0"/>
              <a:t>uma relação </a:t>
            </a:r>
            <a:r>
              <a:rPr lang="pt-BR" dirty="0" smtClean="0"/>
              <a:t>com todos </a:t>
            </a:r>
            <a:r>
              <a:rPr lang="pt-BR" dirty="0"/>
              <a:t>os registros da tabela </a:t>
            </a:r>
            <a:r>
              <a:rPr lang="pt-BR" dirty="0" smtClean="0"/>
              <a:t>Produto. Isso ocorreu porque </a:t>
            </a:r>
            <a:r>
              <a:rPr lang="pt-BR" dirty="0"/>
              <a:t>não informamos </a:t>
            </a:r>
            <a:r>
              <a:rPr lang="pt-BR" dirty="0" smtClean="0"/>
              <a:t>qual a </a:t>
            </a:r>
            <a:r>
              <a:rPr lang="pt-BR" dirty="0"/>
              <a:t>coluna queremos utilizar para definir o relacionamento entre as tabelas.</a:t>
            </a:r>
          </a:p>
          <a:p>
            <a:r>
              <a:rPr lang="pt-BR" dirty="0"/>
              <a:t>Para definirmos qual a coluna irá definir o relacionamento entre as tabelas devemos utilizar a instrução JOIN juntamente com a instrução 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Lembre-se, o relacionamento é definido através das relações entre as chaves (</a:t>
            </a:r>
            <a:r>
              <a:rPr lang="pt-BR" dirty="0" err="1" smtClean="0"/>
              <a:t>PKs</a:t>
            </a:r>
            <a:r>
              <a:rPr lang="pt-BR" dirty="0" smtClean="0"/>
              <a:t> e </a:t>
            </a:r>
            <a:r>
              <a:rPr lang="pt-BR" dirty="0" err="1" smtClean="0"/>
              <a:t>FKs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2069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01138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071678"/>
            <a:ext cx="7243284" cy="4000528"/>
          </a:xfrm>
        </p:spPr>
        <p:txBody>
          <a:bodyPr>
            <a:no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Empresas necessitam armazenar dados relacionados ao seu negócio. </a:t>
            </a: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Por exemplo, uma livraria deve manter as informações dos livros que são comercializados por ela. </a:t>
            </a:r>
          </a:p>
          <a:p>
            <a:pPr lvl="1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Um banco precisa registrar os dados dos seus clientes. </a:t>
            </a:r>
          </a:p>
          <a:p>
            <a:pPr lvl="1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Uma escola deve guardar as informações dos seus alunos.</a:t>
            </a:r>
          </a:p>
          <a:p>
            <a:pPr lvl="1">
              <a:buNone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2889</TotalTime>
  <Words>3512</Words>
  <Application>Microsoft Office PowerPoint</Application>
  <PresentationFormat>Apresentação na tela (4:3)</PresentationFormat>
  <Paragraphs>420</Paragraphs>
  <Slides>84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84</vt:i4>
      </vt:variant>
    </vt:vector>
  </HeadingPairs>
  <TitlesOfParts>
    <vt:vector size="85" baseType="lpstr">
      <vt:lpstr>Austin</vt:lpstr>
      <vt:lpstr>BANCO DE DADOS</vt:lpstr>
      <vt:lpstr>CONCEITOS BÁSICOS</vt:lpstr>
      <vt:lpstr>Conceitos Básicos </vt:lpstr>
      <vt:lpstr>Conceitos Básicos</vt:lpstr>
      <vt:lpstr>Conceitos Básicos </vt:lpstr>
      <vt:lpstr>Conceitos Básicos</vt:lpstr>
      <vt:lpstr>SGBDs</vt:lpstr>
      <vt:lpstr>SGBDs</vt:lpstr>
      <vt:lpstr>Motivação</vt:lpstr>
      <vt:lpstr>Desvantagens em não se utilizar</vt:lpstr>
      <vt:lpstr>Características</vt:lpstr>
      <vt:lpstr>Importância de Sistemas de BD</vt:lpstr>
      <vt:lpstr>Principais SGBDs</vt:lpstr>
      <vt:lpstr>BASE DE DADOS</vt:lpstr>
      <vt:lpstr>Utilização</vt:lpstr>
      <vt:lpstr>Base de Dados</vt:lpstr>
      <vt:lpstr>Criando uma Base de Dados</vt:lpstr>
      <vt:lpstr>Apresentação do PowerPoint</vt:lpstr>
      <vt:lpstr>Apresentação do PowerPoint</vt:lpstr>
      <vt:lpstr>Usando uma base de dados criada</vt:lpstr>
      <vt:lpstr>TABELAS</vt:lpstr>
      <vt:lpstr>Tabelas</vt:lpstr>
      <vt:lpstr>Exemplo de Tabela</vt:lpstr>
      <vt:lpstr>Criando uma tabela</vt:lpstr>
      <vt:lpstr>Alterando e removendo uma tabela</vt:lpstr>
      <vt:lpstr>Adicionando e removendo colunas de uma tabela</vt:lpstr>
      <vt:lpstr>CRUD</vt:lpstr>
      <vt:lpstr>CRUD (Create, Read, Update, Delete)</vt:lpstr>
      <vt:lpstr>Apresentação do PowerPoint</vt:lpstr>
      <vt:lpstr>RESTRIÇÕES</vt:lpstr>
      <vt:lpstr>RESTRIÇÕES</vt:lpstr>
      <vt:lpstr>RESTRIÇÕES</vt:lpstr>
      <vt:lpstr>Unique</vt:lpstr>
      <vt:lpstr>EXERCÍCIOS</vt:lpstr>
      <vt:lpstr>Apresentação do PowerPoint</vt:lpstr>
      <vt:lpstr>Apresentação do PowerPoint</vt:lpstr>
      <vt:lpstr>Diagrama ER</vt:lpstr>
      <vt:lpstr>Apresentação do PowerPoint</vt:lpstr>
      <vt:lpstr>Apresentação do PowerPoint</vt:lpstr>
      <vt:lpstr>Apresentação do PowerPoint</vt:lpstr>
      <vt:lpstr>Apresentação do PowerPoint</vt:lpstr>
      <vt:lpstr>WHERE</vt:lpstr>
      <vt:lpstr>WHERE</vt:lpstr>
      <vt:lpstr>WHERE</vt:lpstr>
      <vt:lpstr>WHERE</vt:lpstr>
      <vt:lpstr>WHERE</vt:lpstr>
      <vt:lpstr>WHERE</vt:lpstr>
      <vt:lpstr>WHERE – Operadores Lógicos</vt:lpstr>
      <vt:lpstr>ALIAS,  ORDER BY e  FUNÇÕES DE AGRUPAMENTO  </vt:lpstr>
      <vt:lpstr>Alias</vt:lpstr>
      <vt:lpstr>ORDER BY</vt:lpstr>
      <vt:lpstr>Funções de Agrupamento</vt:lpstr>
      <vt:lpstr>Funções de Agrupamento</vt:lpstr>
      <vt:lpstr>GROUP BY, DISTINCT e LIMIT</vt:lpstr>
      <vt:lpstr>Group By</vt:lpstr>
      <vt:lpstr>DISTINCT</vt:lpstr>
      <vt:lpstr>LIMIT</vt:lpstr>
      <vt:lpstr>UNIQUE, PK e FK</vt:lpstr>
      <vt:lpstr>  UNIQUE </vt:lpstr>
      <vt:lpstr>UNIQUE</vt:lpstr>
      <vt:lpstr>Aplicando UNIQUE</vt:lpstr>
      <vt:lpstr>Chaves Primárias</vt:lpstr>
      <vt:lpstr>Chaves Primárias</vt:lpstr>
      <vt:lpstr>Chaves Primárias</vt:lpstr>
      <vt:lpstr>Chaves Estrangeiras</vt:lpstr>
      <vt:lpstr>Chaves Estrangeiras</vt:lpstr>
      <vt:lpstr>MULTIPLICIDADE  DOS  RELACIONAMENTOS e auto incremento</vt:lpstr>
      <vt:lpstr>One-toOne</vt:lpstr>
      <vt:lpstr>Apresentação do PowerPoint</vt:lpstr>
      <vt:lpstr>One-to-one</vt:lpstr>
      <vt:lpstr>One to Many ou Many toOne</vt:lpstr>
      <vt:lpstr>One to Many ou Many toOne</vt:lpstr>
      <vt:lpstr>Many to Many</vt:lpstr>
      <vt:lpstr>Apresentação do PowerPoint</vt:lpstr>
      <vt:lpstr>Incremento automático</vt:lpstr>
      <vt:lpstr>EXERCÍCIOS</vt:lpstr>
      <vt:lpstr>Apresentação do PowerPoint</vt:lpstr>
      <vt:lpstr>Apresentação do PowerPoint</vt:lpstr>
      <vt:lpstr>SubQuerys e Joins</vt:lpstr>
      <vt:lpstr>SubQuery</vt:lpstr>
      <vt:lpstr>Exemplo de SubQuery </vt:lpstr>
      <vt:lpstr>Joins</vt:lpstr>
      <vt:lpstr>Joins</vt:lpstr>
      <vt:lpstr>Projeto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Andre</dc:creator>
  <cp:lastModifiedBy>Andre</cp:lastModifiedBy>
  <cp:revision>68</cp:revision>
  <cp:lastPrinted>2013-07-16T01:59:38Z</cp:lastPrinted>
  <dcterms:created xsi:type="dcterms:W3CDTF">2013-07-09T00:28:47Z</dcterms:created>
  <dcterms:modified xsi:type="dcterms:W3CDTF">2013-07-23T00:42:53Z</dcterms:modified>
</cp:coreProperties>
</file>