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8"/>
  </p:notesMasterIdLst>
  <p:handoutMasterIdLst>
    <p:handoutMasterId r:id="rId19"/>
  </p:handoutMasterIdLst>
  <p:sldIdLst>
    <p:sldId id="336" r:id="rId2"/>
    <p:sldId id="360" r:id="rId3"/>
    <p:sldId id="356" r:id="rId4"/>
    <p:sldId id="353" r:id="rId5"/>
    <p:sldId id="340" r:id="rId6"/>
    <p:sldId id="359" r:id="rId7"/>
    <p:sldId id="342" r:id="rId8"/>
    <p:sldId id="343" r:id="rId9"/>
    <p:sldId id="354" r:id="rId10"/>
    <p:sldId id="355" r:id="rId11"/>
    <p:sldId id="345" r:id="rId12"/>
    <p:sldId id="348" r:id="rId13"/>
    <p:sldId id="350" r:id="rId14"/>
    <p:sldId id="346" r:id="rId15"/>
    <p:sldId id="358" r:id="rId16"/>
    <p:sldId id="357" r:id="rId17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hert, Sandra" initials="PS" lastIdx="14" clrIdx="0">
    <p:extLst>
      <p:ext uri="{19B8F6BF-5375-455C-9EA6-DF929625EA0E}">
        <p15:presenceInfo xmlns:p15="http://schemas.microsoft.com/office/powerpoint/2012/main" userId="Paschert, S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AE5"/>
    <a:srgbClr val="9C9E9F"/>
    <a:srgbClr val="646567"/>
    <a:srgbClr val="00549F"/>
    <a:srgbClr val="CFD1D2"/>
    <a:srgbClr val="E5C5C0"/>
    <a:srgbClr val="CD8B87"/>
    <a:srgbClr val="B65256"/>
    <a:srgbClr val="A11035"/>
    <a:srgbClr val="CC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916" autoAdjust="0"/>
  </p:normalViewPr>
  <p:slideViewPr>
    <p:cSldViewPr snapToGrid="0">
      <p:cViewPr varScale="1">
        <p:scale>
          <a:sx n="58" d="100"/>
          <a:sy n="58" d="100"/>
        </p:scale>
        <p:origin x="71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B32BE99-0123-4714-B244-843AF167915E}" type="datetimeFigureOut">
              <a:rPr lang="de-DE" altLang="de-DE"/>
              <a:pPr>
                <a:defRPr/>
              </a:pPr>
              <a:t>15.08.2025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644249-6D7A-4963-99CF-BBB433572CF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65FF3A9-3CDD-4208-82CA-51B3DCAC4392}" type="datetimeFigureOut">
              <a:rPr lang="de-DE" altLang="de-DE"/>
              <a:pPr>
                <a:defRPr/>
              </a:pPr>
              <a:t>15.08.2025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61A87E6-38E8-4E05-8E57-3F641CE0C8C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3EBD3-3E75-02F2-947E-1A21D4B0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6DCD4A-3170-5047-CE67-7423E0BDC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7EF2ED-8757-5930-CDA5-FEC0A71D6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Overdamped</a:t>
            </a:r>
            <a:r>
              <a:rPr lang="de-DE" sz="1000" dirty="0"/>
              <a:t> </a:t>
            </a:r>
            <a:r>
              <a:rPr lang="de-DE" sz="1000" dirty="0" err="1"/>
              <a:t>limit</a:t>
            </a:r>
            <a:r>
              <a:rPr lang="de-DE" sz="1000" dirty="0"/>
              <a:t>: resistive </a:t>
            </a:r>
            <a:r>
              <a:rPr lang="de-DE" sz="1000" dirty="0" err="1"/>
              <a:t>effects</a:t>
            </a:r>
            <a:r>
              <a:rPr lang="de-DE" sz="1000" dirty="0"/>
              <a:t> </a:t>
            </a:r>
            <a:r>
              <a:rPr lang="de-DE" sz="1000" dirty="0" err="1"/>
              <a:t>dominate</a:t>
            </a:r>
            <a:r>
              <a:rPr lang="de-DE" sz="1000" dirty="0"/>
              <a:t> </a:t>
            </a:r>
            <a:r>
              <a:rPr lang="de-DE" sz="1000" dirty="0" err="1"/>
              <a:t>over</a:t>
            </a:r>
            <a:r>
              <a:rPr lang="de-DE" sz="1000" dirty="0"/>
              <a:t> </a:t>
            </a:r>
            <a:r>
              <a:rPr lang="de-DE" sz="1000" dirty="0" err="1"/>
              <a:t>capacitative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000" dirty="0"/>
              <a:t>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These </a:t>
            </a:r>
            <a:r>
              <a:rPr lang="de-DE" sz="1000" dirty="0" err="1"/>
              <a:t>decives</a:t>
            </a:r>
            <a:r>
              <a:rPr lang="de-DE" sz="1000" dirty="0"/>
              <a:t> </a:t>
            </a:r>
            <a:r>
              <a:rPr lang="de-DE" sz="1000" dirty="0" err="1"/>
              <a:t>basically</a:t>
            </a:r>
            <a:r>
              <a:rPr lang="de-DE" sz="1000" dirty="0"/>
              <a:t> </a:t>
            </a:r>
            <a:r>
              <a:rPr lang="de-DE" sz="1000" dirty="0" err="1"/>
              <a:t>define</a:t>
            </a:r>
            <a:r>
              <a:rPr lang="de-DE" sz="1000" dirty="0"/>
              <a:t> what a Volt </a:t>
            </a:r>
            <a:r>
              <a:rPr lang="de-DE" sz="1000" dirty="0" err="1"/>
              <a:t>is</a:t>
            </a:r>
            <a:r>
              <a:rPr lang="de-DE" sz="1000" dirty="0"/>
              <a:t>, and </a:t>
            </a:r>
            <a:r>
              <a:rPr lang="de-DE" sz="1000" dirty="0" err="1"/>
              <a:t>therefore</a:t>
            </a:r>
            <a:r>
              <a:rPr lang="de-DE" sz="1000" dirty="0"/>
              <a:t> </a:t>
            </a:r>
            <a:r>
              <a:rPr lang="de-DE" sz="1000" dirty="0" err="1"/>
              <a:t>set</a:t>
            </a:r>
            <a:r>
              <a:rPr lang="de-DE" sz="1000" dirty="0"/>
              <a:t> a </a:t>
            </a:r>
            <a:r>
              <a:rPr lang="de-DE" sz="1000" dirty="0" err="1"/>
              <a:t>reference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gauging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instruments</a:t>
            </a:r>
            <a:r>
              <a:rPr lang="de-DE" sz="1000" dirty="0"/>
              <a:t> and </a:t>
            </a:r>
            <a:r>
              <a:rPr lang="de-DE" sz="1000" dirty="0" err="1"/>
              <a:t>machinery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000" dirty="0"/>
              <a:t>…..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those</a:t>
            </a:r>
            <a:r>
              <a:rPr lang="de-DE" sz="1000" dirty="0"/>
              <a:t> </a:t>
            </a:r>
            <a:r>
              <a:rPr lang="de-DE" sz="1000" dirty="0" err="1"/>
              <a:t>applications</a:t>
            </a:r>
            <a:r>
              <a:rPr lang="de-DE" sz="1000" dirty="0"/>
              <a:t>,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central</a:t>
            </a:r>
            <a:r>
              <a:rPr lang="de-DE" sz="1000" dirty="0"/>
              <a:t> </a:t>
            </a:r>
            <a:r>
              <a:rPr lang="de-DE" sz="1000" dirty="0" err="1"/>
              <a:t>importance</a:t>
            </a:r>
            <a:r>
              <a:rPr lang="de-DE" sz="1000" dirty="0"/>
              <a:t> to </a:t>
            </a:r>
            <a:r>
              <a:rPr lang="de-DE" sz="1000" dirty="0" err="1"/>
              <a:t>maintain</a:t>
            </a:r>
            <a:r>
              <a:rPr lang="de-DE" sz="1000" dirty="0"/>
              <a:t> </a:t>
            </a:r>
            <a:r>
              <a:rPr lang="de-DE" sz="1000" dirty="0" err="1"/>
              <a:t>precision</a:t>
            </a:r>
            <a:r>
              <a:rPr lang="de-DE" sz="1000" dirty="0"/>
              <a:t> </a:t>
            </a:r>
            <a:r>
              <a:rPr lang="de-DE" sz="1000" dirty="0" err="1"/>
              <a:t>despite</a:t>
            </a:r>
            <a:r>
              <a:rPr lang="de-DE" sz="1000" dirty="0"/>
              <a:t> thermal </a:t>
            </a:r>
            <a:r>
              <a:rPr lang="de-DE" sz="1000" dirty="0" err="1"/>
              <a:t>fluctuations</a:t>
            </a:r>
            <a:r>
              <a:rPr lang="de-DE" sz="1000" dirty="0"/>
              <a:t>,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essentially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limiting</a:t>
            </a:r>
            <a:r>
              <a:rPr lang="de-DE" sz="1000" dirty="0"/>
              <a:t> </a:t>
            </a:r>
            <a:r>
              <a:rPr lang="de-DE" sz="1000" dirty="0" err="1"/>
              <a:t>factor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precision</a:t>
            </a:r>
            <a:r>
              <a:rPr lang="de-DE" sz="1000" dirty="0"/>
              <a:t> in </a:t>
            </a:r>
            <a:r>
              <a:rPr lang="de-DE" sz="1000" dirty="0" err="1"/>
              <a:t>superconducting</a:t>
            </a:r>
            <a:r>
              <a:rPr lang="de-DE" sz="1000" dirty="0"/>
              <a:t> </a:t>
            </a:r>
            <a:r>
              <a:rPr lang="de-DE" sz="1000" dirty="0" err="1"/>
              <a:t>circuits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TUR </a:t>
            </a:r>
            <a:r>
              <a:rPr lang="de-DE" dirty="0" err="1"/>
              <a:t>quantifies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limitation</a:t>
            </a:r>
            <a:r>
              <a:rPr lang="de-DE" dirty="0"/>
              <a:t>: </a:t>
            </a:r>
            <a:r>
              <a:rPr lang="de-DE" dirty="0" err="1"/>
              <a:t>places</a:t>
            </a:r>
            <a:r>
              <a:rPr lang="de-DE" dirty="0"/>
              <a:t> a universal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 a powerful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thermal </a:t>
            </a:r>
            <a:r>
              <a:rPr lang="de-DE" dirty="0" err="1"/>
              <a:t>noise</a:t>
            </a:r>
            <a:r>
              <a:rPr lang="de-DE" dirty="0"/>
              <a:t> on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examine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TUR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closely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73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8808C-9297-0315-68AB-2FDB5909F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621809-1EAF-0DAB-2EC3-FF23F262B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CDC595-AEB3-FD94-C310-B576B16F4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7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DF97-85D6-0BC7-5AC3-8B4563B64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7A23812-95E9-FCD1-D479-8F2A6A091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C9AFB5-56E3-AAED-C569-365E78B28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Conjectured</a:t>
            </a:r>
            <a:r>
              <a:rPr lang="de-DE" dirty="0"/>
              <a:t> intermediate </a:t>
            </a:r>
            <a:r>
              <a:rPr lang="de-DE" dirty="0" err="1"/>
              <a:t>bound</a:t>
            </a:r>
            <a:r>
              <a:rPr lang="de-DE" dirty="0"/>
              <a:t> would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tractable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I-V </a:t>
            </a:r>
            <a:r>
              <a:rPr lang="de-DE" dirty="0" err="1"/>
              <a:t>curve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…</a:t>
            </a:r>
          </a:p>
          <a:p>
            <a:r>
              <a:rPr lang="de-DE" dirty="0"/>
              <a:t>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From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to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examine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After that,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, and </a:t>
            </a:r>
            <a:r>
              <a:rPr lang="de-DE" dirty="0" err="1"/>
              <a:t>see</a:t>
            </a:r>
            <a:r>
              <a:rPr lang="de-DE" dirty="0"/>
              <a:t> how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constrained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Finally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 </a:t>
            </a:r>
            <a:r>
              <a:rPr lang="de-DE" dirty="0" err="1"/>
              <a:t>for</a:t>
            </a:r>
            <a:r>
              <a:rPr lang="de-DE" dirty="0"/>
              <a:t> some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importance</a:t>
            </a:r>
            <a:r>
              <a:rPr lang="de-DE" dirty="0"/>
              <a:t>, and </a:t>
            </a:r>
            <a:r>
              <a:rPr lang="de-DE" dirty="0" err="1"/>
              <a:t>see</a:t>
            </a:r>
            <a:r>
              <a:rPr lang="de-DE" dirty="0"/>
              <a:t> how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dynamics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, JJ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Components … V, e, h, t, </a:t>
            </a:r>
            <a:r>
              <a:rPr lang="de-DE" dirty="0" err="1"/>
              <a:t>phi</a:t>
            </a:r>
            <a:r>
              <a:rPr lang="de-DE" dirty="0"/>
              <a:t>, R, I_0, </a:t>
            </a:r>
            <a:r>
              <a:rPr lang="de-DE" dirty="0" err="1"/>
              <a:t>I_c</a:t>
            </a:r>
            <a:r>
              <a:rPr lang="de-DE" dirty="0"/>
              <a:t>,  </a:t>
            </a:r>
            <a:r>
              <a:rPr lang="de-DE" dirty="0" err="1"/>
              <a:t>Current</a:t>
            </a:r>
            <a:r>
              <a:rPr lang="de-DE" dirty="0"/>
              <a:t>-phase </a:t>
            </a:r>
            <a:r>
              <a:rPr lang="de-DE" dirty="0" err="1"/>
              <a:t>relation</a:t>
            </a: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Factor</a:t>
            </a:r>
            <a:r>
              <a:rPr lang="de-DE" dirty="0"/>
              <a:t> out </a:t>
            </a:r>
            <a:r>
              <a:rPr lang="de-DE" dirty="0" err="1"/>
              <a:t>RI_c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Via a potential (</a:t>
            </a:r>
            <a:r>
              <a:rPr lang="de-DE" dirty="0" err="1">
                <a:sym typeface="Wingdings" panose="05000000000000000000" pitchFamily="2" charset="2"/>
              </a:rPr>
              <a:t>tilted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periodic</a:t>
            </a:r>
            <a:r>
              <a:rPr lang="de-DE" dirty="0">
                <a:sym typeface="Wingdings" panose="05000000000000000000" pitchFamily="2" charset="2"/>
              </a:rPr>
              <a:t> potential)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Resembles</a:t>
            </a:r>
            <a:r>
              <a:rPr lang="de-DE" dirty="0">
                <a:sym typeface="Wingdings" panose="05000000000000000000" pitchFamily="2" charset="2"/>
              </a:rPr>
              <a:t> Newtons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r>
              <a:rPr lang="de-DE" dirty="0">
                <a:sym typeface="Wingdings" panose="05000000000000000000" pitchFamily="2" charset="2"/>
              </a:rPr>
              <a:t> , with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r>
              <a:rPr lang="de-DE" dirty="0">
                <a:sym typeface="Wingdings" panose="05000000000000000000" pitchFamily="2" charset="2"/>
              </a:rPr>
              <a:t> that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no </a:t>
            </a:r>
            <a:r>
              <a:rPr lang="de-DE" dirty="0" err="1">
                <a:sym typeface="Wingdings" panose="05000000000000000000" pitchFamily="2" charset="2"/>
              </a:rPr>
              <a:t>momentum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However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rest</a:t>
            </a:r>
            <a:r>
              <a:rPr lang="de-DE" dirty="0">
                <a:sym typeface="Wingdings" panose="05000000000000000000" pitchFamily="2" charset="2"/>
              </a:rPr>
              <a:t>: no </a:t>
            </a:r>
            <a:r>
              <a:rPr lang="de-DE" dirty="0" err="1">
                <a:sym typeface="Wingdings" panose="05000000000000000000" pitchFamily="2" charset="2"/>
              </a:rPr>
              <a:t>energy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inconsistent</a:t>
            </a:r>
            <a:r>
              <a:rPr lang="de-DE" dirty="0">
                <a:sym typeface="Wingdings" panose="05000000000000000000" pitchFamily="2" charset="2"/>
              </a:rPr>
              <a:t> with </a:t>
            </a:r>
            <a:r>
              <a:rPr lang="de-DE" dirty="0" err="1">
                <a:sym typeface="Wingdings" panose="05000000000000000000" pitchFamily="2" charset="2"/>
              </a:rPr>
              <a:t>statistical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physics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Add </a:t>
            </a:r>
            <a:r>
              <a:rPr lang="de-DE" dirty="0" err="1">
                <a:sym typeface="Wingdings" panose="05000000000000000000" pitchFamily="2" charset="2"/>
              </a:rPr>
              <a:t>gaussian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overdamped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Langevin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equation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Noise </a:t>
            </a:r>
            <a:r>
              <a:rPr lang="de-DE" dirty="0" err="1">
                <a:sym typeface="Wingdings" panose="05000000000000000000" pitchFamily="2" charset="2"/>
              </a:rPr>
              <a:t>strength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with </a:t>
            </a:r>
            <a:r>
              <a:rPr lang="de-DE" dirty="0" err="1">
                <a:sym typeface="Wingdings" panose="05000000000000000000" pitchFamily="2" charset="2"/>
              </a:rPr>
              <a:t>equipartition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theorem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51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951CF-3E76-8F05-B771-93750C74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3848F7-3CEA-F736-A4F2-7CC14AEC9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1AAAFC-51E3-1220-7C00-B814CA5ED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, JJ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Components … V, e, h, t, </a:t>
            </a:r>
            <a:r>
              <a:rPr lang="de-DE" dirty="0" err="1"/>
              <a:t>phi</a:t>
            </a:r>
            <a:r>
              <a:rPr lang="de-DE" dirty="0"/>
              <a:t>, R, I_0, </a:t>
            </a:r>
            <a:r>
              <a:rPr lang="de-DE" dirty="0" err="1"/>
              <a:t>I_c</a:t>
            </a:r>
            <a:r>
              <a:rPr lang="de-DE" dirty="0"/>
              <a:t>,  </a:t>
            </a:r>
            <a:r>
              <a:rPr lang="de-DE" dirty="0" err="1"/>
              <a:t>Current</a:t>
            </a:r>
            <a:r>
              <a:rPr lang="de-DE" dirty="0"/>
              <a:t>-phase </a:t>
            </a:r>
            <a:r>
              <a:rPr lang="de-DE" dirty="0" err="1"/>
              <a:t>relation</a:t>
            </a: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Factor</a:t>
            </a:r>
            <a:r>
              <a:rPr lang="de-DE" dirty="0"/>
              <a:t> out </a:t>
            </a:r>
            <a:r>
              <a:rPr lang="de-DE" dirty="0" err="1"/>
              <a:t>RI_c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Via a potential (</a:t>
            </a:r>
            <a:r>
              <a:rPr lang="de-DE" dirty="0" err="1">
                <a:sym typeface="Wingdings" panose="05000000000000000000" pitchFamily="2" charset="2"/>
              </a:rPr>
              <a:t>tilted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periodic</a:t>
            </a:r>
            <a:r>
              <a:rPr lang="de-DE" dirty="0">
                <a:sym typeface="Wingdings" panose="05000000000000000000" pitchFamily="2" charset="2"/>
              </a:rPr>
              <a:t> potential)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Resembles</a:t>
            </a:r>
            <a:r>
              <a:rPr lang="de-DE" dirty="0">
                <a:sym typeface="Wingdings" panose="05000000000000000000" pitchFamily="2" charset="2"/>
              </a:rPr>
              <a:t> Newtons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r>
              <a:rPr lang="de-DE" dirty="0">
                <a:sym typeface="Wingdings" panose="05000000000000000000" pitchFamily="2" charset="2"/>
              </a:rPr>
              <a:t> , with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r>
              <a:rPr lang="de-DE" dirty="0">
                <a:sym typeface="Wingdings" panose="05000000000000000000" pitchFamily="2" charset="2"/>
              </a:rPr>
              <a:t> that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no </a:t>
            </a:r>
            <a:r>
              <a:rPr lang="de-DE" dirty="0" err="1">
                <a:sym typeface="Wingdings" panose="05000000000000000000" pitchFamily="2" charset="2"/>
              </a:rPr>
              <a:t>momentum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However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rest</a:t>
            </a:r>
            <a:r>
              <a:rPr lang="de-DE" dirty="0">
                <a:sym typeface="Wingdings" panose="05000000000000000000" pitchFamily="2" charset="2"/>
              </a:rPr>
              <a:t>: no </a:t>
            </a:r>
            <a:r>
              <a:rPr lang="de-DE" dirty="0" err="1">
                <a:sym typeface="Wingdings" panose="05000000000000000000" pitchFamily="2" charset="2"/>
              </a:rPr>
              <a:t>energy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inconsistent</a:t>
            </a:r>
            <a:r>
              <a:rPr lang="de-DE" dirty="0">
                <a:sym typeface="Wingdings" panose="05000000000000000000" pitchFamily="2" charset="2"/>
              </a:rPr>
              <a:t> with </a:t>
            </a:r>
            <a:r>
              <a:rPr lang="de-DE" dirty="0" err="1">
                <a:sym typeface="Wingdings" panose="05000000000000000000" pitchFamily="2" charset="2"/>
              </a:rPr>
              <a:t>statistical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physics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Add </a:t>
            </a:r>
            <a:r>
              <a:rPr lang="de-DE" dirty="0" err="1">
                <a:sym typeface="Wingdings" panose="05000000000000000000" pitchFamily="2" charset="2"/>
              </a:rPr>
              <a:t>gaussian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overdamped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Langevin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equation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Noise </a:t>
            </a:r>
            <a:r>
              <a:rPr lang="de-DE" dirty="0" err="1">
                <a:sym typeface="Wingdings" panose="05000000000000000000" pitchFamily="2" charset="2"/>
              </a:rPr>
              <a:t>strength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with </a:t>
            </a:r>
            <a:r>
              <a:rPr lang="de-DE" dirty="0" err="1">
                <a:sym typeface="Wingdings" panose="05000000000000000000" pitchFamily="2" charset="2"/>
              </a:rPr>
              <a:t>equipartition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theorem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50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How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circuit</a:t>
            </a:r>
            <a:r>
              <a:rPr lang="de-DE" dirty="0"/>
              <a:t>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Constraints on </a:t>
            </a:r>
            <a:r>
              <a:rPr lang="de-DE" dirty="0" err="1"/>
              <a:t>precision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Optimal </a:t>
            </a:r>
            <a:r>
              <a:rPr lang="de-DE" dirty="0" err="1"/>
              <a:t>tradeoff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040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: PDF </a:t>
            </a:r>
            <a:r>
              <a:rPr lang="de-DE" dirty="0" err="1"/>
              <a:t>circle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3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AD2E-A8B0-8B0A-AA63-1BBA013F2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054438F-149F-64D2-34F9-BA5DB81FB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6939EC-BF12-68C1-736C-82E22F697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237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17E08-2978-93C5-441A-E1737F9BD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A75B3F-7544-7D8D-7136-8EB9875D2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80D775-9C1C-C873-A812-586B0974B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14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7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539D47-C67F-B015-3464-E0AE3A8D356A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49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4455A4B-9DF4-6418-E834-32EF22721C7F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43696F-C0CA-CE22-CDE3-3657099F75AA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4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ABC9EF-DC13-AC66-6FD5-94788040C65E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32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>
                <a:solidFill>
                  <a:schemeClr val="tx2"/>
                </a:solidFill>
              </a:rPr>
              <a:t>Vielen Dank</a:t>
            </a:r>
            <a:br>
              <a:rPr lang="de-DE" altLang="de-DE" sz="3200" b="1">
                <a:solidFill>
                  <a:schemeClr val="tx2"/>
                </a:solidFill>
              </a:rPr>
            </a:br>
            <a:r>
              <a:rPr lang="de-DE" altLang="de-DE" sz="3200" b="1">
                <a:solidFill>
                  <a:schemeClr val="tx2"/>
                </a:solidFill>
              </a:rPr>
              <a:t>für Ihre Aufmerksamkeit</a:t>
            </a:r>
            <a:endParaRPr lang="en-US" altLang="de-DE" sz="3200" b="1">
              <a:solidFill>
                <a:schemeClr val="tx2"/>
              </a:solidFill>
            </a:endParaRP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9501608-0CBF-42E7-7A28-453207427FF8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1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601788" y="515938"/>
            <a:ext cx="1198563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7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6F9E12-FCE0-F38D-421D-A41C3F2803DC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8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-1601788" y="515938"/>
            <a:ext cx="684000" cy="68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316" name="Grafik 3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32" y="1998343"/>
            <a:ext cx="684000" cy="684000"/>
          </a:xfrm>
          <a:prstGeom prst="rect">
            <a:avLst/>
          </a:prstGeom>
        </p:spPr>
      </p:pic>
      <p:pic>
        <p:nvPicPr>
          <p:cNvPr id="317" name="Grafik 3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66" y="2726514"/>
            <a:ext cx="684000" cy="684000"/>
          </a:xfrm>
          <a:prstGeom prst="rect">
            <a:avLst/>
          </a:prstGeom>
        </p:spPr>
      </p:pic>
      <p:pic>
        <p:nvPicPr>
          <p:cNvPr id="318" name="Grafik 3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04" y="1998343"/>
            <a:ext cx="684000" cy="684000"/>
          </a:xfrm>
          <a:prstGeom prst="rect">
            <a:avLst/>
          </a:prstGeom>
        </p:spPr>
      </p:pic>
      <p:pic>
        <p:nvPicPr>
          <p:cNvPr id="319" name="Grafik 3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9" y="1998343"/>
            <a:ext cx="684000" cy="684000"/>
          </a:xfrm>
          <a:prstGeom prst="rect">
            <a:avLst/>
          </a:prstGeom>
        </p:spPr>
      </p:pic>
      <p:pic>
        <p:nvPicPr>
          <p:cNvPr id="320" name="Grafik 3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18" y="3435502"/>
            <a:ext cx="684000" cy="684000"/>
          </a:xfrm>
          <a:prstGeom prst="rect">
            <a:avLst/>
          </a:prstGeom>
        </p:spPr>
      </p:pic>
      <p:pic>
        <p:nvPicPr>
          <p:cNvPr id="321" name="Grafik 32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44" y="557761"/>
            <a:ext cx="684000" cy="684000"/>
          </a:xfrm>
          <a:prstGeom prst="rect">
            <a:avLst/>
          </a:prstGeom>
        </p:spPr>
      </p:pic>
      <p:pic>
        <p:nvPicPr>
          <p:cNvPr id="322" name="Grafik 32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9" y="2726514"/>
            <a:ext cx="684000" cy="684000"/>
          </a:xfrm>
          <a:prstGeom prst="rect">
            <a:avLst/>
          </a:prstGeom>
        </p:spPr>
      </p:pic>
      <p:pic>
        <p:nvPicPr>
          <p:cNvPr id="323" name="Grafik 3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86" y="1273218"/>
            <a:ext cx="684000" cy="684000"/>
          </a:xfrm>
          <a:prstGeom prst="rect">
            <a:avLst/>
          </a:prstGeom>
        </p:spPr>
      </p:pic>
      <p:pic>
        <p:nvPicPr>
          <p:cNvPr id="324" name="Grafik 32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8" y="1998335"/>
            <a:ext cx="684000" cy="681131"/>
          </a:xfrm>
          <a:prstGeom prst="rect">
            <a:avLst/>
          </a:prstGeom>
        </p:spPr>
      </p:pic>
      <p:pic>
        <p:nvPicPr>
          <p:cNvPr id="325" name="Grafik 3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89" y="3435502"/>
            <a:ext cx="684000" cy="684000"/>
          </a:xfrm>
          <a:prstGeom prst="rect">
            <a:avLst/>
          </a:prstGeom>
        </p:spPr>
      </p:pic>
      <p:pic>
        <p:nvPicPr>
          <p:cNvPr id="326" name="Grafik 32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8" y="3435502"/>
            <a:ext cx="684000" cy="684000"/>
          </a:xfrm>
          <a:prstGeom prst="rect">
            <a:avLst/>
          </a:prstGeom>
        </p:spPr>
      </p:pic>
      <p:pic>
        <p:nvPicPr>
          <p:cNvPr id="327" name="Grafik 32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4" y="1998343"/>
            <a:ext cx="684000" cy="684000"/>
          </a:xfrm>
          <a:prstGeom prst="rect">
            <a:avLst/>
          </a:prstGeom>
        </p:spPr>
      </p:pic>
      <p:pic>
        <p:nvPicPr>
          <p:cNvPr id="328" name="Grafik 32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32" y="2726514"/>
            <a:ext cx="684000" cy="684000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89" y="2726514"/>
            <a:ext cx="684000" cy="684000"/>
          </a:xfrm>
          <a:prstGeom prst="rect">
            <a:avLst/>
          </a:prstGeom>
        </p:spPr>
      </p:pic>
      <p:pic>
        <p:nvPicPr>
          <p:cNvPr id="330" name="Grafik 32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2" y="1273218"/>
            <a:ext cx="684000" cy="684000"/>
          </a:xfrm>
          <a:prstGeom prst="rect">
            <a:avLst/>
          </a:prstGeom>
        </p:spPr>
      </p:pic>
      <p:pic>
        <p:nvPicPr>
          <p:cNvPr id="331" name="Grafik 33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92" y="2726514"/>
            <a:ext cx="684000" cy="684000"/>
          </a:xfrm>
          <a:prstGeom prst="rect">
            <a:avLst/>
          </a:prstGeom>
        </p:spPr>
      </p:pic>
      <p:pic>
        <p:nvPicPr>
          <p:cNvPr id="332" name="Grafik 33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" y="557761"/>
            <a:ext cx="684000" cy="684000"/>
          </a:xfrm>
          <a:prstGeom prst="rect">
            <a:avLst/>
          </a:prstGeom>
        </p:spPr>
      </p:pic>
      <p:pic>
        <p:nvPicPr>
          <p:cNvPr id="335" name="Grafik 33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95" y="1273218"/>
            <a:ext cx="684000" cy="684000"/>
          </a:xfrm>
          <a:prstGeom prst="rect">
            <a:avLst/>
          </a:prstGeom>
        </p:spPr>
      </p:pic>
      <p:pic>
        <p:nvPicPr>
          <p:cNvPr id="336" name="Grafik 335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9" y="2726514"/>
            <a:ext cx="684000" cy="684000"/>
          </a:xfrm>
          <a:prstGeom prst="rect">
            <a:avLst/>
          </a:prstGeom>
        </p:spPr>
      </p:pic>
      <p:pic>
        <p:nvPicPr>
          <p:cNvPr id="340" name="Grafik 33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2" y="557761"/>
            <a:ext cx="684000" cy="684000"/>
          </a:xfrm>
          <a:prstGeom prst="rect">
            <a:avLst/>
          </a:prstGeom>
        </p:spPr>
      </p:pic>
      <p:pic>
        <p:nvPicPr>
          <p:cNvPr id="343" name="Grafik 34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5" y="1273218"/>
            <a:ext cx="684000" cy="684000"/>
          </a:xfrm>
          <a:prstGeom prst="rect">
            <a:avLst/>
          </a:prstGeom>
        </p:spPr>
      </p:pic>
      <p:pic>
        <p:nvPicPr>
          <p:cNvPr id="345" name="Grafik 34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80" y="1998343"/>
            <a:ext cx="684000" cy="684000"/>
          </a:xfrm>
          <a:prstGeom prst="rect">
            <a:avLst/>
          </a:prstGeom>
        </p:spPr>
      </p:pic>
      <p:pic>
        <p:nvPicPr>
          <p:cNvPr id="346" name="Grafik 345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4" y="1998343"/>
            <a:ext cx="684000" cy="684000"/>
          </a:xfrm>
          <a:prstGeom prst="rect">
            <a:avLst/>
          </a:prstGeom>
        </p:spPr>
      </p:pic>
      <p:pic>
        <p:nvPicPr>
          <p:cNvPr id="347" name="Grafik 34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63" y="1998343"/>
            <a:ext cx="684000" cy="684000"/>
          </a:xfrm>
          <a:prstGeom prst="rect">
            <a:avLst/>
          </a:prstGeom>
        </p:spPr>
      </p:pic>
      <p:pic>
        <p:nvPicPr>
          <p:cNvPr id="348" name="Grafik 347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71" y="1273218"/>
            <a:ext cx="684000" cy="684000"/>
          </a:xfrm>
          <a:prstGeom prst="rect">
            <a:avLst/>
          </a:prstGeom>
        </p:spPr>
      </p:pic>
      <p:pic>
        <p:nvPicPr>
          <p:cNvPr id="349" name="Grafik 348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18" y="2726514"/>
            <a:ext cx="684000" cy="684000"/>
          </a:xfrm>
          <a:prstGeom prst="rect">
            <a:avLst/>
          </a:prstGeom>
        </p:spPr>
      </p:pic>
      <p:pic>
        <p:nvPicPr>
          <p:cNvPr id="350" name="Grafik 349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0" y="2726514"/>
            <a:ext cx="684000" cy="684000"/>
          </a:xfrm>
          <a:prstGeom prst="rect">
            <a:avLst/>
          </a:prstGeom>
        </p:spPr>
      </p:pic>
      <p:pic>
        <p:nvPicPr>
          <p:cNvPr id="352" name="Grafik 351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69" y="1998343"/>
            <a:ext cx="684000" cy="684000"/>
          </a:xfrm>
          <a:prstGeom prst="rect">
            <a:avLst/>
          </a:prstGeom>
        </p:spPr>
      </p:pic>
      <p:pic>
        <p:nvPicPr>
          <p:cNvPr id="354" name="Grafik 353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4" y="2726514"/>
            <a:ext cx="684000" cy="684000"/>
          </a:xfrm>
          <a:prstGeom prst="rect">
            <a:avLst/>
          </a:prstGeom>
        </p:spPr>
      </p:pic>
      <p:pic>
        <p:nvPicPr>
          <p:cNvPr id="355" name="Grafik 354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12" y="1273218"/>
            <a:ext cx="684000" cy="684000"/>
          </a:xfrm>
          <a:prstGeom prst="rect">
            <a:avLst/>
          </a:prstGeom>
        </p:spPr>
      </p:pic>
      <p:pic>
        <p:nvPicPr>
          <p:cNvPr id="356" name="Grafik 355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37" y="1998343"/>
            <a:ext cx="684000" cy="684000"/>
          </a:xfrm>
          <a:prstGeom prst="rect">
            <a:avLst/>
          </a:prstGeom>
        </p:spPr>
      </p:pic>
      <p:pic>
        <p:nvPicPr>
          <p:cNvPr id="358" name="Grafik 357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2" y="3435502"/>
            <a:ext cx="684000" cy="684000"/>
          </a:xfrm>
          <a:prstGeom prst="rect">
            <a:avLst/>
          </a:prstGeom>
        </p:spPr>
      </p:pic>
      <p:pic>
        <p:nvPicPr>
          <p:cNvPr id="360" name="Grafik 35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65" y="1273218"/>
            <a:ext cx="684000" cy="684000"/>
          </a:xfrm>
          <a:prstGeom prst="rect">
            <a:avLst/>
          </a:prstGeom>
        </p:spPr>
      </p:pic>
      <p:pic>
        <p:nvPicPr>
          <p:cNvPr id="368" name="Grafik 367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9" y="3435502"/>
            <a:ext cx="684000" cy="684000"/>
          </a:xfrm>
          <a:prstGeom prst="rect">
            <a:avLst/>
          </a:prstGeom>
        </p:spPr>
      </p:pic>
      <p:pic>
        <p:nvPicPr>
          <p:cNvPr id="369" name="Grafik 36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26" y="1998343"/>
            <a:ext cx="684000" cy="684000"/>
          </a:xfrm>
          <a:prstGeom prst="rect">
            <a:avLst/>
          </a:prstGeom>
        </p:spPr>
      </p:pic>
      <p:pic>
        <p:nvPicPr>
          <p:cNvPr id="370" name="Grafik 36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38" y="2726514"/>
            <a:ext cx="684000" cy="684000"/>
          </a:xfrm>
          <a:prstGeom prst="rect">
            <a:avLst/>
          </a:prstGeom>
        </p:spPr>
      </p:pic>
      <p:pic>
        <p:nvPicPr>
          <p:cNvPr id="371" name="Grafik 370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09" y="1998343"/>
            <a:ext cx="684000" cy="684000"/>
          </a:xfrm>
          <a:prstGeom prst="rect">
            <a:avLst/>
          </a:prstGeom>
        </p:spPr>
      </p:pic>
      <p:pic>
        <p:nvPicPr>
          <p:cNvPr id="376" name="Grafik 375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06" y="557761"/>
            <a:ext cx="684000" cy="684000"/>
          </a:xfrm>
          <a:prstGeom prst="rect">
            <a:avLst/>
          </a:prstGeom>
        </p:spPr>
      </p:pic>
      <p:pic>
        <p:nvPicPr>
          <p:cNvPr id="384" name="Grafik 383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96" y="1998343"/>
            <a:ext cx="684000" cy="684000"/>
          </a:xfrm>
          <a:prstGeom prst="rect">
            <a:avLst/>
          </a:prstGeom>
        </p:spPr>
      </p:pic>
      <p:pic>
        <p:nvPicPr>
          <p:cNvPr id="392" name="Grafik 391"/>
          <p:cNvPicPr>
            <a:picLocks noChangeAspect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67" y="1273218"/>
            <a:ext cx="684000" cy="684000"/>
          </a:xfrm>
          <a:prstGeom prst="rect">
            <a:avLst/>
          </a:prstGeom>
        </p:spPr>
      </p:pic>
      <p:pic>
        <p:nvPicPr>
          <p:cNvPr id="393" name="Grafik 392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336" y="557761"/>
            <a:ext cx="684000" cy="684000"/>
          </a:xfrm>
          <a:prstGeom prst="rect">
            <a:avLst/>
          </a:prstGeom>
        </p:spPr>
      </p:pic>
      <p:pic>
        <p:nvPicPr>
          <p:cNvPr id="403" name="Grafik 402"/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65" y="1273218"/>
            <a:ext cx="684000" cy="684000"/>
          </a:xfrm>
          <a:prstGeom prst="rect">
            <a:avLst/>
          </a:prstGeom>
        </p:spPr>
      </p:pic>
      <p:pic>
        <p:nvPicPr>
          <p:cNvPr id="404" name="Grafik 403"/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83" y="1273218"/>
            <a:ext cx="684000" cy="684000"/>
          </a:xfrm>
          <a:prstGeom prst="rect">
            <a:avLst/>
          </a:prstGeom>
        </p:spPr>
      </p:pic>
      <p:pic>
        <p:nvPicPr>
          <p:cNvPr id="405" name="Grafik 404"/>
          <p:cNvPicPr>
            <a:picLocks noChangeAspect="1"/>
          </p:cNvPicPr>
          <p:nvPr userDrawn="1"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09" y="557761"/>
            <a:ext cx="684000" cy="684000"/>
          </a:xfrm>
          <a:prstGeom prst="rect">
            <a:avLst/>
          </a:prstGeom>
        </p:spPr>
      </p:pic>
      <p:pic>
        <p:nvPicPr>
          <p:cNvPr id="406" name="Grafik 405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09" y="1273218"/>
            <a:ext cx="684000" cy="684000"/>
          </a:xfrm>
          <a:prstGeom prst="rect">
            <a:avLst/>
          </a:prstGeom>
        </p:spPr>
      </p:pic>
      <p:pic>
        <p:nvPicPr>
          <p:cNvPr id="408" name="Grafik 407"/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07" y="2726514"/>
            <a:ext cx="684000" cy="684000"/>
          </a:xfrm>
          <a:prstGeom prst="rect">
            <a:avLst/>
          </a:prstGeom>
        </p:spPr>
      </p:pic>
      <p:pic>
        <p:nvPicPr>
          <p:cNvPr id="412" name="Grafik 411"/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60" y="4147930"/>
            <a:ext cx="684000" cy="684000"/>
          </a:xfrm>
          <a:prstGeom prst="rect">
            <a:avLst/>
          </a:prstGeom>
        </p:spPr>
      </p:pic>
      <p:pic>
        <p:nvPicPr>
          <p:cNvPr id="416" name="Grafik 415"/>
          <p:cNvPicPr>
            <a:picLocks noChangeAspect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1" y="1273218"/>
            <a:ext cx="684000" cy="684000"/>
          </a:xfrm>
          <a:prstGeom prst="rect">
            <a:avLst/>
          </a:prstGeom>
        </p:spPr>
      </p:pic>
      <p:pic>
        <p:nvPicPr>
          <p:cNvPr id="421" name="Grafik 420"/>
          <p:cNvPicPr>
            <a:picLocks noChangeAspect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10" y="557761"/>
            <a:ext cx="684000" cy="684000"/>
          </a:xfrm>
          <a:prstGeom prst="rect">
            <a:avLst/>
          </a:prstGeom>
        </p:spPr>
      </p:pic>
      <p:pic>
        <p:nvPicPr>
          <p:cNvPr id="423" name="Grafik 422"/>
          <p:cNvPicPr>
            <a:picLocks noChangeAspect="1"/>
          </p:cNvPicPr>
          <p:nvPr userDrawn="1"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9" y="1998343"/>
            <a:ext cx="684000" cy="684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EF7E967-655D-B66E-A5E4-63D973903E83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-1601788" y="515938"/>
            <a:ext cx="1198563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solidFill>
                  <a:schemeClr val="bg1"/>
                </a:solidFill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solidFill>
                  <a:schemeClr val="bg1"/>
                </a:solidFill>
                <a:latin typeface="+mn-lt"/>
                <a:ea typeface="+mn-ea"/>
              </a:rPr>
              <a:t>Zuschneidewerkzeug</a:t>
            </a:r>
            <a:r>
              <a:rPr lang="de-DE" sz="1000" dirty="0">
                <a:solidFill>
                  <a:schemeClr val="bg1"/>
                </a:solidFill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0"/>
            <a:ext cx="12801600" cy="4493342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04" y="781050"/>
            <a:ext cx="2247900" cy="22479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BD8F76B-8EB2-AB6A-A9FD-6450C0D1EFF1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4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4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9D0A06D-F763-2EA9-2436-3A8AB34943E0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95E16F8-D3C9-DD35-EF87-0B0EAD697334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504A229-8A34-B4A1-073D-519142BD40F3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689EC9-0721-DD8E-C55D-03AE28797308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4FCBE5-FFEB-8EBB-9BFE-6D2111F80830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Bachelor </a:t>
            </a:r>
            <a:r>
              <a:rPr lang="de-DE" altLang="de-DE" sz="900" dirty="0" err="1">
                <a:solidFill>
                  <a:schemeClr val="tx2"/>
                </a:solidFill>
              </a:rPr>
              <a:t>Thesis:Thermodynamic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Uncertainty</a:t>
            </a:r>
            <a:r>
              <a:rPr lang="de-DE" altLang="de-DE" sz="900" dirty="0">
                <a:solidFill>
                  <a:schemeClr val="tx2"/>
                </a:solidFill>
              </a:rPr>
              <a:t> Relation in </a:t>
            </a:r>
            <a:r>
              <a:rPr lang="de-DE" altLang="de-DE" sz="900" dirty="0" err="1">
                <a:solidFill>
                  <a:schemeClr val="tx2"/>
                </a:solidFill>
              </a:rPr>
              <a:t>Superconducting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Circuits</a:t>
            </a:r>
            <a:endParaRPr lang="de-DE" altLang="de-DE" sz="900" baseline="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de-DE" altLang="de-DE" sz="900" baseline="0" dirty="0">
                <a:solidFill>
                  <a:schemeClr val="tx2"/>
                </a:solidFill>
              </a:rPr>
              <a:t>Institute </a:t>
            </a:r>
            <a:r>
              <a:rPr lang="de-DE" altLang="de-DE" sz="900" baseline="0" dirty="0" err="1">
                <a:solidFill>
                  <a:schemeClr val="tx2"/>
                </a:solidFill>
              </a:rPr>
              <a:t>for</a:t>
            </a:r>
            <a:r>
              <a:rPr lang="de-DE" altLang="de-DE" sz="900" baseline="0" dirty="0">
                <a:solidFill>
                  <a:schemeClr val="tx2"/>
                </a:solidFill>
              </a:rPr>
              <a:t> Quantum Information I  Aristid Großmann I  August 2025</a:t>
            </a:r>
            <a:endParaRPr lang="de-DE" altLang="de-DE" sz="9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898650" y="5224463"/>
            <a:ext cx="1728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93E05B-4F25-41CE-AAEA-99D7F24FD381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5DAA263-CCFA-5588-3CC3-317242BEC3E7}"/>
              </a:ext>
            </a:extLst>
          </p:cNvPr>
          <p:cNvSpPr/>
          <p:nvPr userDrawn="1"/>
        </p:nvSpPr>
        <p:spPr>
          <a:xfrm>
            <a:off x="10058400" y="6208295"/>
            <a:ext cx="2030931" cy="5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8" r:id="rId4"/>
    <p:sldLayoutId id="2147483882" r:id="rId5"/>
    <p:sldLayoutId id="2147483883" r:id="rId6"/>
    <p:sldLayoutId id="2147483887" r:id="rId7"/>
    <p:sldLayoutId id="2147483876" r:id="rId8"/>
    <p:sldLayoutId id="2147483877" r:id="rId9"/>
    <p:sldLayoutId id="2147483884" r:id="rId10"/>
    <p:sldLayoutId id="2147483885" r:id="rId11"/>
    <p:sldLayoutId id="2147483878" r:id="rId12"/>
    <p:sldLayoutId id="2147483886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5.svg"/><Relationship Id="rId5" Type="http://schemas.openxmlformats.org/officeDocument/2006/relationships/image" Target="../media/image104.png"/><Relationship Id="rId10" Type="http://schemas.openxmlformats.org/officeDocument/2006/relationships/image" Target="../media/image103.svg"/><Relationship Id="rId4" Type="http://schemas.openxmlformats.org/officeDocument/2006/relationships/image" Target="../media/image101.svg"/><Relationship Id="rId9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sv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1.sv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sv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svg"/><Relationship Id="rId7" Type="http://schemas.openxmlformats.org/officeDocument/2006/relationships/image" Target="../media/image11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7.png"/><Relationship Id="rId5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7.png"/><Relationship Id="rId5" Type="http://schemas.openxmlformats.org/officeDocument/2006/relationships/image" Target="../media/image122.svg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0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2.png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4.png"/><Relationship Id="rId4" Type="http://schemas.openxmlformats.org/officeDocument/2006/relationships/image" Target="../media/image10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9.png"/><Relationship Id="rId7" Type="http://schemas.openxmlformats.org/officeDocument/2006/relationships/image" Target="../media/image72.sv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5" Type="http://schemas.openxmlformats.org/officeDocument/2006/relationships/image" Target="../media/image78.png"/><Relationship Id="rId10" Type="http://schemas.openxmlformats.org/officeDocument/2006/relationships/image" Target="../media/image74.svg"/><Relationship Id="rId4" Type="http://schemas.openxmlformats.org/officeDocument/2006/relationships/image" Target="../media/image70.svg"/><Relationship Id="rId9" Type="http://schemas.openxmlformats.org/officeDocument/2006/relationships/image" Target="../media/image73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0.png"/><Relationship Id="rId10" Type="http://schemas.openxmlformats.org/officeDocument/2006/relationships/image" Target="../media/image88.png"/><Relationship Id="rId4" Type="http://schemas.openxmlformats.org/officeDocument/2006/relationships/image" Target="../media/image83.png"/><Relationship Id="rId9" Type="http://schemas.openxmlformats.org/officeDocument/2006/relationships/image" Target="../media/image8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svg"/><Relationship Id="rId9" Type="http://schemas.openxmlformats.org/officeDocument/2006/relationships/image" Target="../media/image9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10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AE03-55B9-AE19-E9B6-D934863D7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 Thesis: </a:t>
            </a:r>
            <a:br>
              <a:rPr lang="de-DE" dirty="0"/>
            </a:br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in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075E5-F9F6-BE13-C4F4-3C483173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00" y="4203545"/>
            <a:ext cx="11484000" cy="1655762"/>
          </a:xfrm>
        </p:spPr>
        <p:txBody>
          <a:bodyPr/>
          <a:lstStyle/>
          <a:p>
            <a:r>
              <a:rPr lang="de-DE" dirty="0" err="1"/>
              <a:t>Submitted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Aristid Großmann</a:t>
            </a:r>
          </a:p>
          <a:p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supervision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Prof. Dr. Fabian Hassler 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guidance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David Scheer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4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0AB2-DE68-7341-7FF3-674C2349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232A0F-95AD-B541-5A4B-57B6711B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8200" y="936868"/>
            <a:ext cx="4789800" cy="3193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0FF730-210E-D12A-1402-AAB406869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8199" y="934345"/>
            <a:ext cx="4789801" cy="319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2026414-8D7B-2BA9-05F5-E50AC28991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symmetric</a:t>
                </a:r>
                <a:r>
                  <a:rPr lang="de-DE" dirty="0"/>
                  <a:t> EPRs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2026414-8D7B-2BA9-05F5-E50AC2899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7"/>
                <a:stretch>
                  <a:fillRect l="-1221" t="-2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0EA9A8D5-9A29-B077-F21C-038A837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DF2D91-BEAF-156A-EF05-DCE94D81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Conjecture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E1D09AF-268B-0288-13F2-EFEB47018893}"/>
                  </a:ext>
                </a:extLst>
              </p:cNvPr>
              <p:cNvSpPr txBox="1"/>
              <p:nvPr/>
            </p:nvSpPr>
            <p:spPr>
              <a:xfrm>
                <a:off x="1110832" y="2158228"/>
                <a:ext cx="3606692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 , 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=2</m:t>
                      </m:r>
                      <m:limLow>
                        <m:limLow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E1D09AF-268B-0288-13F2-EFEB47018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32" y="2158228"/>
                <a:ext cx="3606692" cy="941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2D94C93B-194D-ABF9-89F3-33BA1F726D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1476" y="3517691"/>
            <a:ext cx="4966524" cy="33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B360-EC52-4315-E462-603CCD29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6B858E8-8615-865C-CF6E-A1E132503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diode</a:t>
            </a:r>
            <a:r>
              <a:rPr lang="de-DE" dirty="0"/>
              <a:t>-like </a:t>
            </a:r>
            <a:r>
              <a:rPr lang="de-DE" dirty="0" err="1"/>
              <a:t>behavior</a:t>
            </a:r>
            <a:endParaRPr lang="de-DE" dirty="0"/>
          </a:p>
          <a:p>
            <a:endParaRPr lang="de-DE" dirty="0"/>
          </a:p>
          <a:p>
            <a:r>
              <a:rPr lang="de-DE" dirty="0"/>
              <a:t>Infinite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in </a:t>
            </a:r>
            <a:r>
              <a:rPr lang="de-DE" dirty="0" err="1"/>
              <a:t>antisymmetric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(</a:t>
            </a:r>
            <a:r>
              <a:rPr lang="de-DE" dirty="0" err="1"/>
              <a:t>red</a:t>
            </a:r>
            <a:r>
              <a:rPr lang="de-DE" dirty="0"/>
              <a:t>), </a:t>
            </a:r>
            <a:r>
              <a:rPr lang="de-DE" dirty="0" err="1"/>
              <a:t>otherwise</a:t>
            </a:r>
            <a:r>
              <a:rPr lang="de-DE" dirty="0"/>
              <a:t> finite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0EA265-6751-EE74-7AC4-59FC7152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43A416-249A-4908-8F10-CC17CE01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51E0333-5D7B-1812-3765-4AA2241F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1271" y="2799715"/>
            <a:ext cx="5174828" cy="344988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1ED1554-5442-1691-75D9-B3ADEA0FE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962" y="2799715"/>
            <a:ext cx="5058728" cy="33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41535-1224-9E79-34E6-9EBC58EA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13CBEE-1910-3B71-C811-85E9A5B36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889" y="845544"/>
            <a:ext cx="6051149" cy="403409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BF62A3-7718-5880-8626-7252EAC92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Conjecture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(</a:t>
            </a:r>
            <a:r>
              <a:rPr lang="de-DE" dirty="0" err="1"/>
              <a:t>expected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EPR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6CDBA9-352A-9B4B-A522-267FB5CD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EA46A-7656-C9E5-90BD-02AAE9D3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57A3D-DBE1-F0B0-40BD-829923723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34" y="2146166"/>
            <a:ext cx="1141400" cy="3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3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5B90-840B-DFBA-C48D-475CC482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06E9F8D-B1A1-B93D-97F8-AFDA219B3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603" y="1363291"/>
            <a:ext cx="6249398" cy="5211853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2F19D40-41D9-52CF-F5C5-F6B8ECC35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pPr marL="215900" lvl="1" indent="0">
              <a:buNone/>
            </a:pPr>
            <a:r>
              <a:rPr lang="de-DE" dirty="0"/>
              <a:t>			</a:t>
            </a:r>
          </a:p>
          <a:p>
            <a:pPr marL="215900" lvl="1" indent="0">
              <a:buNone/>
            </a:pPr>
            <a:r>
              <a:rPr lang="de-DE" dirty="0"/>
              <a:t>		    : </a:t>
            </a:r>
            <a:r>
              <a:rPr lang="de-DE" dirty="0" err="1"/>
              <a:t>Discrepancy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PDFs </a:t>
            </a:r>
            <a:r>
              <a:rPr lang="de-DE" dirty="0" err="1"/>
              <a:t>is</a:t>
            </a:r>
            <a:r>
              <a:rPr lang="de-DE" dirty="0"/>
              <a:t> large</a:t>
            </a:r>
          </a:p>
          <a:p>
            <a:pPr marL="647700" lvl="4" indent="0">
              <a:buNone/>
            </a:pPr>
            <a:r>
              <a:rPr lang="de-DE" dirty="0">
                <a:sym typeface="Wingdings" panose="05000000000000000000" pitchFamily="2" charset="2"/>
              </a:rPr>
              <a:t>	        </a:t>
            </a:r>
            <a:r>
              <a:rPr lang="de-DE" dirty="0" err="1">
                <a:sym typeface="Wingdings" panose="05000000000000000000" pitchFamily="2" charset="2"/>
              </a:rPr>
              <a:t>far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away</a:t>
            </a:r>
            <a:r>
              <a:rPr lang="de-DE" dirty="0">
                <a:sym typeface="Wingdings" panose="05000000000000000000" pitchFamily="2" charset="2"/>
              </a:rPr>
              <a:t> from </a:t>
            </a:r>
            <a:r>
              <a:rPr lang="de-DE" dirty="0" err="1">
                <a:sym typeface="Wingdings" panose="05000000000000000000" pitchFamily="2" charset="2"/>
              </a:rPr>
              <a:t>saturation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	    : </a:t>
            </a:r>
            <a:r>
              <a:rPr lang="de-DE" dirty="0" err="1">
                <a:sym typeface="Wingdings" panose="05000000000000000000" pitchFamily="2" charset="2"/>
              </a:rPr>
              <a:t>Discrepancy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PDFs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minimal</a:t>
            </a:r>
          </a:p>
          <a:p>
            <a:pPr marL="215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	       </a:t>
            </a:r>
            <a:r>
              <a:rPr lang="de-DE" dirty="0" err="1">
                <a:sym typeface="Wingdings" panose="05000000000000000000" pitchFamily="2" charset="2"/>
              </a:rPr>
              <a:t>close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saturation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E000D4-10A5-3BE5-5B21-FBBF3032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51D3A-DFFA-D705-2CEC-05C49AC6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Antisymmetric</a:t>
            </a:r>
            <a:r>
              <a:rPr lang="de-DE" dirty="0"/>
              <a:t> </a:t>
            </a:r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5FFAB2F-51B0-E098-5A10-C2491CDDB6AB}"/>
                  </a:ext>
                </a:extLst>
              </p:cNvPr>
              <p:cNvSpPr txBox="1"/>
              <p:nvPr/>
            </p:nvSpPr>
            <p:spPr>
              <a:xfrm>
                <a:off x="7362440" y="6574321"/>
                <a:ext cx="31253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=6,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m:rPr>
                          <m:nor/>
                        </m:rPr>
                        <a:rPr lang="de-DE" sz="1400" dirty="0"/>
                        <m:t> </m:t>
                      </m:r>
                    </m:oMath>
                  </m:oMathPara>
                </a14:m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5FFAB2F-51B0-E098-5A10-C2491CDD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440" y="6574321"/>
                <a:ext cx="31253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9EF5B3BA-D462-F980-73A5-82C6ECB1D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775" y="1202861"/>
            <a:ext cx="897587" cy="3208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5F7D76-B782-EE94-8612-034DB6443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2821" y="1169795"/>
            <a:ext cx="986438" cy="3450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9AAA6F-8389-9373-6109-EAC52C27B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68" y="2091730"/>
            <a:ext cx="897587" cy="3208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23ACFC-9348-EC72-8201-6A671D758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68" y="3350396"/>
            <a:ext cx="986438" cy="34503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F03C53-F5C7-B86F-20CF-3C435FBE3B83}"/>
              </a:ext>
            </a:extLst>
          </p:cNvPr>
          <p:cNvSpPr/>
          <p:nvPr/>
        </p:nvSpPr>
        <p:spPr>
          <a:xfrm>
            <a:off x="8961711" y="955504"/>
            <a:ext cx="2713536" cy="5408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3C5920-B1F8-05D1-5623-05C82B561067}"/>
              </a:ext>
            </a:extLst>
          </p:cNvPr>
          <p:cNvSpPr/>
          <p:nvPr/>
        </p:nvSpPr>
        <p:spPr>
          <a:xfrm>
            <a:off x="7649052" y="6154696"/>
            <a:ext cx="638978" cy="209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7DDF84-A53E-CB46-5847-CB26021B9B97}"/>
              </a:ext>
            </a:extLst>
          </p:cNvPr>
          <p:cNvSpPr/>
          <p:nvPr/>
        </p:nvSpPr>
        <p:spPr>
          <a:xfrm>
            <a:off x="10072015" y="6144257"/>
            <a:ext cx="638978" cy="209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F652D-21D7-1440-65A1-F03337BE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5A90979-7849-FC94-9974-2E956F316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                 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broken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                 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broken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Conjecture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does</a:t>
                </a:r>
                <a:r>
                  <a:rPr lang="de-DE" dirty="0">
                    <a:sym typeface="Wingdings" panose="05000000000000000000" pitchFamily="2" charset="2"/>
                  </a:rPr>
                  <a:t> not hold</a:t>
                </a: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5A90979-7849-FC94-9974-2E956F31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2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67C16A2F-75F4-CB6E-50F5-5EFDBC5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3BAB7F-7F5A-796B-D3BA-74BDAF1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Antisymmetric</a:t>
            </a:r>
            <a:r>
              <a:rPr lang="de-DE" dirty="0"/>
              <a:t> </a:t>
            </a:r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987A49-5599-9744-C2D2-F5E337153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6597" y="842789"/>
            <a:ext cx="5161403" cy="51614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BB24CA-479D-FE81-760D-C712933D0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916" y="2062824"/>
            <a:ext cx="986438" cy="352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80E4D0-F639-DA6E-1B8B-3C9A3F18A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916" y="4270037"/>
            <a:ext cx="986438" cy="3450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0B70AA-5210-94D4-EC63-F1D6E8D2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32" y="1918274"/>
            <a:ext cx="897587" cy="3208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44E032-A6A3-365E-30FB-FC3909E08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32" y="3078454"/>
            <a:ext cx="986438" cy="3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1411-0149-5641-14B8-886DB2124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671EED9-AF7D-3C66-0998-E43330935F6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de-DE" dirty="0"/>
                  <a:t>TUR </a:t>
                </a:r>
                <a:r>
                  <a:rPr lang="de-DE" dirty="0" err="1"/>
                  <a:t>formalizes</a:t>
                </a:r>
                <a:r>
                  <a:rPr lang="de-DE" dirty="0"/>
                  <a:t> </a:t>
                </a:r>
                <a:r>
                  <a:rPr lang="de-DE" dirty="0" err="1"/>
                  <a:t>tradeoff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precision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and </a:t>
                </a:r>
                <a:r>
                  <a:rPr lang="de-DE" dirty="0" err="1"/>
                  <a:t>entropy</a:t>
                </a:r>
                <a:r>
                  <a:rPr lang="de-DE" dirty="0"/>
                  <a:t> </a:t>
                </a:r>
                <a:r>
                  <a:rPr lang="de-DE" dirty="0" err="1"/>
                  <a:t>production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Saturation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de-DE" dirty="0"/>
                  <a:t> PDF invariant </a:t>
                </a:r>
                <a:r>
                  <a:rPr lang="de-DE" dirty="0" err="1"/>
                  <a:t>under</a:t>
                </a:r>
                <a:r>
                  <a:rPr lang="de-DE" dirty="0"/>
                  <a:t> </a:t>
                </a:r>
                <a:r>
                  <a:rPr lang="de-DE" dirty="0" err="1"/>
                  <a:t>drift</a:t>
                </a:r>
                <a:r>
                  <a:rPr lang="de-DE" dirty="0"/>
                  <a:t> </a:t>
                </a:r>
                <a:r>
                  <a:rPr lang="de-DE" dirty="0" err="1"/>
                  <a:t>inversion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Symmetric</a:t>
                </a:r>
                <a:r>
                  <a:rPr lang="de-DE" dirty="0"/>
                  <a:t> EPRs: </a:t>
                </a:r>
                <a:r>
                  <a:rPr lang="de-DE" dirty="0" err="1"/>
                  <a:t>Conjectured</a:t>
                </a:r>
                <a:r>
                  <a:rPr lang="de-DE" dirty="0"/>
                  <a:t> </a:t>
                </a:r>
                <a:r>
                  <a:rPr lang="de-DE" dirty="0" err="1"/>
                  <a:t>intemediate</a:t>
                </a:r>
                <a:r>
                  <a:rPr lang="de-DE" dirty="0"/>
                  <a:t> </a:t>
                </a:r>
                <a:r>
                  <a:rPr lang="de-DE" dirty="0" err="1"/>
                  <a:t>bound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/>
                  <a:t>Ties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from </a:t>
                </a:r>
                <a:r>
                  <a:rPr lang="de-DE" dirty="0" err="1"/>
                  <a:t>saturation</a:t>
                </a:r>
                <a:r>
                  <a:rPr lang="de-DE" dirty="0"/>
                  <a:t> to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nonlinearity</a:t>
                </a:r>
                <a:endParaRPr lang="de-DE" dirty="0"/>
              </a:p>
              <a:p>
                <a:endParaRPr lang="de-DE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671EED9-AF7D-3C66-0998-E43330935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B6E64EB-D9DE-5F01-3FD9-BD4207A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Outlook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DE9B78-F47F-C9F0-50F8-B70FF62B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3D921-8047-85A7-63FB-871AF3131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8200" y="936868"/>
            <a:ext cx="4789800" cy="3193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BC2901A-8756-1E1F-0938-B8E507A15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1476" y="3517691"/>
            <a:ext cx="4966524" cy="331101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E833332-4968-B2CE-1051-E9744E5CF8BF}"/>
              </a:ext>
            </a:extLst>
          </p:cNvPr>
          <p:cNvSpPr txBox="1"/>
          <p:nvPr/>
        </p:nvSpPr>
        <p:spPr>
          <a:xfrm>
            <a:off x="9562641" y="1124111"/>
            <a:ext cx="133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56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ED201-A265-893C-730A-237AC885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B99F48-177A-6FC2-8E7F-229F656B6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799"/>
            <a:ext cx="11484000" cy="4386391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Underdamped</a:t>
            </a:r>
            <a:r>
              <a:rPr lang="de-DE" dirty="0"/>
              <a:t> </a:t>
            </a:r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TUR  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higher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precision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thermodynamic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cost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Conjecture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proven</a:t>
            </a:r>
            <a:r>
              <a:rPr lang="de-DE" dirty="0"/>
              <a:t>, would </a:t>
            </a:r>
            <a:r>
              <a:rPr lang="de-DE" dirty="0" err="1"/>
              <a:t>reveal</a:t>
            </a:r>
            <a:r>
              <a:rPr lang="de-DE" dirty="0"/>
              <a:t> </a:t>
            </a:r>
            <a:r>
              <a:rPr lang="de-DE" dirty="0" err="1"/>
              <a:t>deeper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and </a:t>
            </a:r>
            <a:r>
              <a:rPr lang="de-DE" dirty="0" err="1"/>
              <a:t>nonlinearity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Noise </a:t>
            </a:r>
            <a:r>
              <a:rPr lang="de-DE" dirty="0" err="1"/>
              <a:t>estimation</a:t>
            </a:r>
            <a:r>
              <a:rPr lang="de-DE" dirty="0"/>
              <a:t> from DC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alone</a:t>
            </a:r>
            <a:r>
              <a:rPr lang="de-DE" dirty="0"/>
              <a:t> (I-V </a:t>
            </a:r>
            <a:r>
              <a:rPr lang="de-DE" dirty="0" err="1"/>
              <a:t>curve</a:t>
            </a:r>
            <a:r>
              <a:rPr lang="de-D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577311-71D6-C4E4-BA79-43F4A1D0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Outlook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E0B0C-C5AD-E5C9-1A75-19422F07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B1272-A863-B7FC-CCE6-7CD4262A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8199" y="934345"/>
            <a:ext cx="4789801" cy="319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3635838-4716-D0B1-2F8D-CC8AC1E37D43}"/>
                  </a:ext>
                </a:extLst>
              </p:cNvPr>
              <p:cNvSpPr txBox="1"/>
              <p:nvPr/>
            </p:nvSpPr>
            <p:spPr>
              <a:xfrm>
                <a:off x="6342960" y="4534345"/>
                <a:ext cx="2062909" cy="609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̃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3635838-4716-D0B1-2F8D-CC8AC1E3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960" y="4534345"/>
                <a:ext cx="2062909" cy="609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6A2605AE-5941-4BF0-0EEE-7827F15D8FFD}"/>
              </a:ext>
            </a:extLst>
          </p:cNvPr>
          <p:cNvSpPr txBox="1"/>
          <p:nvPr/>
        </p:nvSpPr>
        <p:spPr>
          <a:xfrm>
            <a:off x="9562641" y="1124111"/>
            <a:ext cx="133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43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2CD10527-4C33-DD7E-0A6F-F94D55E80C3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3038" y="1684800"/>
                <a:ext cx="11484000" cy="4021200"/>
              </a:xfrm>
            </p:spPr>
            <p:txBody>
              <a:bodyPr/>
              <a:lstStyle/>
              <a:p>
                <a:r>
                  <a:rPr lang="de-DE" dirty="0"/>
                  <a:t>Josephson </a:t>
                </a:r>
                <a:r>
                  <a:rPr lang="de-DE" dirty="0" err="1"/>
                  <a:t>junction</a:t>
                </a:r>
                <a:r>
                  <a:rPr lang="de-DE" dirty="0"/>
                  <a:t> (JJ)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core</a:t>
                </a:r>
                <a:r>
                  <a:rPr lang="de-DE" dirty="0"/>
                  <a:t> </a:t>
                </a:r>
                <a:r>
                  <a:rPr lang="de-DE" dirty="0" err="1"/>
                  <a:t>component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superconducting</a:t>
                </a:r>
                <a:r>
                  <a:rPr lang="de-DE" dirty="0"/>
                  <a:t> </a:t>
                </a:r>
                <a:r>
                  <a:rPr lang="de-DE" dirty="0" err="1"/>
                  <a:t>circuits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Josephson </a:t>
                </a:r>
                <a:r>
                  <a:rPr lang="de-DE" dirty="0" err="1"/>
                  <a:t>relations</a:t>
                </a:r>
                <a:r>
                  <a:rPr lang="de-DE" dirty="0"/>
                  <a:t>: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In </a:t>
                </a:r>
                <a:r>
                  <a:rPr lang="de-DE" dirty="0" err="1"/>
                  <a:t>overdamped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/ℏ≪1</m:t>
                    </m:r>
                  </m:oMath>
                </a14:m>
                <a:r>
                  <a:rPr lang="de-DE" dirty="0"/>
                  <a:t>): </a:t>
                </a:r>
                <a:r>
                  <a:rPr lang="de-DE" dirty="0" err="1"/>
                  <a:t>highly</a:t>
                </a:r>
                <a:r>
                  <a:rPr lang="de-DE" dirty="0"/>
                  <a:t> </a:t>
                </a:r>
                <a:r>
                  <a:rPr lang="de-DE" dirty="0" err="1"/>
                  <a:t>stable</a:t>
                </a:r>
                <a:r>
                  <a:rPr lang="de-DE" dirty="0"/>
                  <a:t> Josephson </a:t>
                </a:r>
                <a:r>
                  <a:rPr lang="de-DE" dirty="0" err="1"/>
                  <a:t>oscillations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dirty="0" err="1"/>
                  <a:t>applications</a:t>
                </a:r>
                <a:r>
                  <a:rPr lang="de-DE" dirty="0"/>
                  <a:t> in </a:t>
                </a:r>
                <a:r>
                  <a:rPr lang="de-DE" dirty="0" err="1"/>
                  <a:t>metrology</a:t>
                </a:r>
                <a:r>
                  <a:rPr lang="de-DE" dirty="0"/>
                  <a:t>, e.g.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voltage</a:t>
                </a:r>
                <a:r>
                  <a:rPr lang="de-DE" dirty="0"/>
                  <a:t> </a:t>
                </a:r>
                <a:r>
                  <a:rPr lang="de-DE" dirty="0" err="1"/>
                  <a:t>standards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2CD10527-4C33-DD7E-0A6F-F94D55E80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3038" y="1684800"/>
                <a:ext cx="11484000" cy="4021200"/>
              </a:xfrm>
              <a:blipFill>
                <a:blip r:embed="rId2"/>
                <a:stretch>
                  <a:fillRect l="-1115" t="-19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9185E51C-4006-6869-767D-9C4DA362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DB8A9AC5-C45E-AD80-7169-382722212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5140" y="1502433"/>
            <a:ext cx="1622234" cy="1061829"/>
          </a:xfrm>
        </p:spPr>
      </p:pic>
      <p:pic>
        <p:nvPicPr>
          <p:cNvPr id="5" name="Inhaltsplatzhalter 9">
            <a:extLst>
              <a:ext uri="{FF2B5EF4-FFF2-40B4-BE49-F238E27FC236}">
                <a16:creationId xmlns:a16="http://schemas.microsoft.com/office/drawing/2014/main" id="{0AE88676-AF96-B68E-BC8E-9F29E4CC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6058" y="3530906"/>
            <a:ext cx="3320980" cy="164229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289A6C4-BAD6-AB75-592F-7AB1B4FEBC14}"/>
                  </a:ext>
                </a:extLst>
              </p:cNvPr>
              <p:cNvSpPr txBox="1"/>
              <p:nvPr/>
            </p:nvSpPr>
            <p:spPr>
              <a:xfrm>
                <a:off x="8487419" y="4599384"/>
                <a:ext cx="24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289A6C4-BAD6-AB75-592F-7AB1B4FE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419" y="4599384"/>
                <a:ext cx="246093" cy="276999"/>
              </a:xfrm>
              <a:prstGeom prst="rect">
                <a:avLst/>
              </a:prstGeom>
              <a:blipFill>
                <a:blip r:embed="rId7"/>
                <a:stretch>
                  <a:fillRect l="-19512" r="-2439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6BCD4BB-FA60-48A3-5661-CC435680C9CF}"/>
                  </a:ext>
                </a:extLst>
              </p:cNvPr>
              <p:cNvSpPr txBox="1"/>
              <p:nvPr/>
            </p:nvSpPr>
            <p:spPr>
              <a:xfrm>
                <a:off x="9729994" y="4460885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6BCD4BB-FA60-48A3-5661-CC435680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994" y="4460885"/>
                <a:ext cx="212109" cy="276999"/>
              </a:xfrm>
              <a:prstGeom prst="rect">
                <a:avLst/>
              </a:prstGeom>
              <a:blipFill>
                <a:blip r:embed="rId8"/>
                <a:stretch>
                  <a:fillRect l="-22857" r="-2000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2CBA876-6B87-CAF8-20AF-F8D302A276AF}"/>
                  </a:ext>
                </a:extLst>
              </p:cNvPr>
              <p:cNvSpPr txBox="1"/>
              <p:nvPr/>
            </p:nvSpPr>
            <p:spPr>
              <a:xfrm>
                <a:off x="10869046" y="4683463"/>
                <a:ext cx="2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2CBA876-6B87-CAF8-20AF-F8D302A2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046" y="4683463"/>
                <a:ext cx="218328" cy="276999"/>
              </a:xfrm>
              <a:prstGeom prst="rect">
                <a:avLst/>
              </a:prstGeom>
              <a:blipFill>
                <a:blip r:embed="rId9"/>
                <a:stretch>
                  <a:fillRect l="-25000" r="-16667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9E1EE3A-AFE0-65F0-1D8E-E9C996335220}"/>
                  </a:ext>
                </a:extLst>
              </p:cNvPr>
              <p:cNvSpPr txBox="1"/>
              <p:nvPr/>
            </p:nvSpPr>
            <p:spPr>
              <a:xfrm>
                <a:off x="11704912" y="4525534"/>
                <a:ext cx="279564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9E1EE3A-AFE0-65F0-1D8E-E9C996335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912" y="4525534"/>
                <a:ext cx="279564" cy="296428"/>
              </a:xfrm>
              <a:prstGeom prst="rect">
                <a:avLst/>
              </a:prstGeom>
              <a:blipFill>
                <a:blip r:embed="rId10"/>
                <a:stretch>
                  <a:fillRect l="-17391" r="-8696" b="-24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8DC81C-267A-5E60-3457-86A644973F67}"/>
                  </a:ext>
                </a:extLst>
              </p:cNvPr>
              <p:cNvSpPr txBox="1"/>
              <p:nvPr/>
            </p:nvSpPr>
            <p:spPr>
              <a:xfrm>
                <a:off x="1112305" y="2720732"/>
                <a:ext cx="2228162" cy="38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8DC81C-267A-5E60-3457-86A64497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05" y="2720732"/>
                <a:ext cx="2228162" cy="38876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93370AA-6F85-666F-5D6B-6159CE1E7A0D}"/>
                  </a:ext>
                </a:extLst>
              </p:cNvPr>
              <p:cNvSpPr txBox="1"/>
              <p:nvPr/>
            </p:nvSpPr>
            <p:spPr>
              <a:xfrm>
                <a:off x="1286467" y="3152957"/>
                <a:ext cx="1622234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93370AA-6F85-666F-5D6B-6159CE1E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67" y="3152957"/>
                <a:ext cx="1622234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62B2E3BA-8F20-4001-CB00-6BF7EDECC20A}"/>
              </a:ext>
            </a:extLst>
          </p:cNvPr>
          <p:cNvSpPr txBox="1"/>
          <p:nvPr/>
        </p:nvSpPr>
        <p:spPr>
          <a:xfrm>
            <a:off x="3322280" y="2761223"/>
            <a:ext cx="388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(</a:t>
            </a:r>
            <a:r>
              <a:rPr lang="de-DE" sz="1400" dirty="0" err="1"/>
              <a:t>current</a:t>
            </a:r>
            <a:r>
              <a:rPr lang="de-DE" sz="1400" dirty="0"/>
              <a:t>-phase </a:t>
            </a:r>
            <a:r>
              <a:rPr lang="de-DE" sz="1400" dirty="0" err="1"/>
              <a:t>relation</a:t>
            </a:r>
            <a:r>
              <a:rPr lang="de-DE" sz="1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1D1840F-3688-05CD-106D-751A79B0D548}"/>
                  </a:ext>
                </a:extLst>
              </p:cNvPr>
              <p:cNvSpPr txBox="1"/>
              <p:nvPr/>
            </p:nvSpPr>
            <p:spPr>
              <a:xfrm>
                <a:off x="10949081" y="5298861"/>
                <a:ext cx="97167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1D1840F-3688-05CD-106D-751A79B0D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081" y="5298861"/>
                <a:ext cx="971676" cy="462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D6F2824B-1590-3C29-467C-912574603909}"/>
              </a:ext>
            </a:extLst>
          </p:cNvPr>
          <p:cNvSpPr/>
          <p:nvPr/>
        </p:nvSpPr>
        <p:spPr>
          <a:xfrm>
            <a:off x="9247322" y="3554538"/>
            <a:ext cx="826265" cy="15772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CC45929-47B3-F668-55A8-85FDF42620BF}"/>
              </a:ext>
            </a:extLst>
          </p:cNvPr>
          <p:cNvSpPr/>
          <p:nvPr/>
        </p:nvSpPr>
        <p:spPr>
          <a:xfrm>
            <a:off x="9719585" y="1963216"/>
            <a:ext cx="185901" cy="11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9D517B1-3162-26C9-9215-BFEA3B622F1D}"/>
              </a:ext>
            </a:extLst>
          </p:cNvPr>
          <p:cNvSpPr/>
          <p:nvPr/>
        </p:nvSpPr>
        <p:spPr>
          <a:xfrm>
            <a:off x="10629562" y="1978314"/>
            <a:ext cx="185901" cy="11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D2A03C3-466C-97E2-8B86-6C9015D7CEF7}"/>
              </a:ext>
            </a:extLst>
          </p:cNvPr>
          <p:cNvSpPr/>
          <p:nvPr/>
        </p:nvSpPr>
        <p:spPr>
          <a:xfrm>
            <a:off x="10231982" y="1543697"/>
            <a:ext cx="77787" cy="85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34334E4-D090-A969-34AC-ECD90F8FE4BD}"/>
                  </a:ext>
                </a:extLst>
              </p:cNvPr>
              <p:cNvSpPr txBox="1"/>
              <p:nvPr/>
            </p:nvSpPr>
            <p:spPr>
              <a:xfrm>
                <a:off x="10153810" y="2448595"/>
                <a:ext cx="621694" cy="38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34334E4-D090-A969-34AC-ECD90F8F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810" y="2448595"/>
                <a:ext cx="621694" cy="388761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2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  <p:bldP spid="14" grpId="0"/>
      <p:bldP spid="1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E3CF7-242F-5D08-5FF9-A61788AC0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C08CA97-2002-09FD-40D4-5C9750AFE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Thermal </a:t>
            </a:r>
            <a:r>
              <a:rPr lang="de-DE" dirty="0" err="1"/>
              <a:t>fluctuations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to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and </a:t>
            </a:r>
            <a:r>
              <a:rPr lang="de-DE" dirty="0" err="1"/>
              <a:t>voltage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Maintaining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thermal </a:t>
            </a:r>
            <a:r>
              <a:rPr lang="de-DE" dirty="0" err="1"/>
              <a:t>fluctuations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  <a:r>
              <a:rPr lang="de-DE" dirty="0" err="1"/>
              <a:t>places</a:t>
            </a:r>
            <a:r>
              <a:rPr lang="de-DE" dirty="0"/>
              <a:t> a universal </a:t>
            </a:r>
            <a:r>
              <a:rPr lang="de-DE" dirty="0" err="1"/>
              <a:t>bound</a:t>
            </a:r>
            <a:r>
              <a:rPr lang="de-DE" dirty="0"/>
              <a:t> on </a:t>
            </a:r>
            <a:r>
              <a:rPr lang="de-DE" dirty="0" err="1"/>
              <a:t>precision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220B78-42C9-D92F-754D-FD6F6E5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9ADEFD-0EE0-AE27-7587-BF4DB3B8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92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7C5862-D08C-9FC6-DE67-F45AC25C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66DC701-4476-3B6B-E7A8-F001493A7973}"/>
              </a:ext>
            </a:extLst>
          </p:cNvPr>
          <p:cNvSpPr/>
          <p:nvPr/>
        </p:nvSpPr>
        <p:spPr>
          <a:xfrm>
            <a:off x="3845441" y="2894837"/>
            <a:ext cx="4501117" cy="543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Thermodynamic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Uncertainty</a:t>
            </a:r>
            <a:r>
              <a:rPr lang="de-DE" dirty="0">
                <a:solidFill>
                  <a:schemeClr val="bg1"/>
                </a:solidFill>
              </a:rPr>
              <a:t> Relation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7BFF6CE-2A1D-D3E1-124F-293CD5D4506B}"/>
              </a:ext>
            </a:extLst>
          </p:cNvPr>
          <p:cNvSpPr/>
          <p:nvPr/>
        </p:nvSpPr>
        <p:spPr>
          <a:xfrm>
            <a:off x="3845443" y="1174728"/>
            <a:ext cx="4501115" cy="543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Noise in </a:t>
            </a:r>
            <a:r>
              <a:rPr lang="de-DE" dirty="0" err="1">
                <a:solidFill>
                  <a:schemeClr val="bg1"/>
                </a:solidFill>
              </a:rPr>
              <a:t>Superconducting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Circuits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2E63B2A-F65F-FB52-5AC0-51FF8C4ADC96}"/>
              </a:ext>
            </a:extLst>
          </p:cNvPr>
          <p:cNvSpPr/>
          <p:nvPr/>
        </p:nvSpPr>
        <p:spPr>
          <a:xfrm>
            <a:off x="3875441" y="4611295"/>
            <a:ext cx="4501117" cy="5551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Impact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special</a:t>
            </a:r>
            <a:r>
              <a:rPr lang="de-DE" dirty="0">
                <a:solidFill>
                  <a:schemeClr val="bg1"/>
                </a:solidFill>
              </a:rPr>
              <a:t> Energy-Phase Relations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E018163-D02A-FC1A-9BDA-FCDC57F7E166}"/>
              </a:ext>
            </a:extLst>
          </p:cNvPr>
          <p:cNvSpPr/>
          <p:nvPr/>
        </p:nvSpPr>
        <p:spPr>
          <a:xfrm>
            <a:off x="4394594" y="1818512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RSJ Model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77C8A12-2572-A4F2-32CE-A3C8D847091B}"/>
              </a:ext>
            </a:extLst>
          </p:cNvPr>
          <p:cNvSpPr/>
          <p:nvPr/>
        </p:nvSpPr>
        <p:spPr>
          <a:xfrm>
            <a:off x="4361049" y="3537313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Analytical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566CA3A4-5BCC-8CF6-3917-B4D7BFCC5DD8}"/>
              </a:ext>
            </a:extLst>
          </p:cNvPr>
          <p:cNvSpPr/>
          <p:nvPr/>
        </p:nvSpPr>
        <p:spPr>
          <a:xfrm>
            <a:off x="4361049" y="5255139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Sawtooth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Ratchet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4E861D1-2DD2-96B8-EA8C-C72D39A34D7E}"/>
              </a:ext>
            </a:extLst>
          </p:cNvPr>
          <p:cNvSpPr/>
          <p:nvPr/>
        </p:nvSpPr>
        <p:spPr>
          <a:xfrm>
            <a:off x="3690650" y="1068982"/>
            <a:ext cx="4803356" cy="1426119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4956A6F-834C-029E-6224-C08ABF2F8822}"/>
              </a:ext>
            </a:extLst>
          </p:cNvPr>
          <p:cNvSpPr/>
          <p:nvPr/>
        </p:nvSpPr>
        <p:spPr>
          <a:xfrm>
            <a:off x="3690650" y="2795961"/>
            <a:ext cx="4803355" cy="1426119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395C7E5-D626-6C5C-F8E1-583A2179A5CC}"/>
              </a:ext>
            </a:extLst>
          </p:cNvPr>
          <p:cNvSpPr/>
          <p:nvPr/>
        </p:nvSpPr>
        <p:spPr>
          <a:xfrm>
            <a:off x="3690650" y="4522624"/>
            <a:ext cx="4803356" cy="1426119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8BE97C5-2A60-84FE-B645-57B59B21F9C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2328" y="2495101"/>
            <a:ext cx="0" cy="30086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0063C7-2333-AF86-97C0-94789E34008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092328" y="4222080"/>
            <a:ext cx="0" cy="3005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7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6855-FD2C-A6E0-6C03-B87C6785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F2E00E4-7555-5366-2EFB-C6561809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2147" y="843940"/>
            <a:ext cx="4794891" cy="3196594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D3E20-E123-27F8-CBB0-AE654FDA0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4667874"/>
          </a:xfrm>
        </p:spPr>
        <p:txBody>
          <a:bodyPr/>
          <a:lstStyle/>
          <a:p>
            <a:r>
              <a:rPr lang="de-DE" dirty="0"/>
              <a:t>RSJ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):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F56DB60-9AA9-94F3-361B-132F215E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Noise in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1941CD-F374-6CE7-F7C1-542E7272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Josephson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4C3CC1-5F43-2C4F-A67F-B35C99A6CE57}"/>
                  </a:ext>
                </a:extLst>
              </p:cNvPr>
              <p:cNvSpPr txBox="1"/>
              <p:nvPr/>
            </p:nvSpPr>
            <p:spPr>
              <a:xfrm>
                <a:off x="459927" y="2171154"/>
                <a:ext cx="349009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4C3CC1-5F43-2C4F-A67F-B35C99A6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7" y="2171154"/>
                <a:ext cx="3490099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Grafik 27">
            <a:extLst>
              <a:ext uri="{FF2B5EF4-FFF2-40B4-BE49-F238E27FC236}">
                <a16:creationId xmlns:a16="http://schemas.microsoft.com/office/drawing/2014/main" id="{0718F822-3710-78A1-538B-4615BD920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7842" y="3888406"/>
            <a:ext cx="4581119" cy="3054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8817A5F-0FDD-2B6E-8EC0-5750F6493057}"/>
                  </a:ext>
                </a:extLst>
              </p:cNvPr>
              <p:cNvSpPr txBox="1"/>
              <p:nvPr/>
            </p:nvSpPr>
            <p:spPr>
              <a:xfrm>
                <a:off x="10785512" y="2334515"/>
                <a:ext cx="2003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8817A5F-0FDD-2B6E-8EC0-5750F649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512" y="2334515"/>
                <a:ext cx="200375" cy="215444"/>
              </a:xfrm>
              <a:prstGeom prst="rect">
                <a:avLst/>
              </a:prstGeom>
              <a:blipFill>
                <a:blip r:embed="rId8"/>
                <a:stretch>
                  <a:fillRect l="-15152" r="-3030" b="-1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>
            <a:extLst>
              <a:ext uri="{FF2B5EF4-FFF2-40B4-BE49-F238E27FC236}">
                <a16:creationId xmlns:a16="http://schemas.microsoft.com/office/drawing/2014/main" id="{D0804A37-D881-B1EB-B0E8-A8ACD7E76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2169" y="1094988"/>
            <a:ext cx="2154908" cy="1536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23F9D1B-741B-28F9-918D-46F28F2ADA1B}"/>
                  </a:ext>
                </a:extLst>
              </p:cNvPr>
              <p:cNvSpPr txBox="1"/>
              <p:nvPr/>
            </p:nvSpPr>
            <p:spPr>
              <a:xfrm>
                <a:off x="6707981" y="1979515"/>
                <a:ext cx="279564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23F9D1B-741B-28F9-918D-46F28F2A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81" y="1979515"/>
                <a:ext cx="279564" cy="296428"/>
              </a:xfrm>
              <a:prstGeom prst="rect">
                <a:avLst/>
              </a:prstGeom>
              <a:blipFill>
                <a:blip r:embed="rId11"/>
                <a:stretch>
                  <a:fillRect l="-17391" r="-8696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B6F503D-6221-3CA2-B90A-9F544B61969F}"/>
                  </a:ext>
                </a:extLst>
              </p:cNvPr>
              <p:cNvSpPr txBox="1"/>
              <p:nvPr/>
            </p:nvSpPr>
            <p:spPr>
              <a:xfrm>
                <a:off x="5836830" y="2118014"/>
                <a:ext cx="218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B6F503D-6221-3CA2-B90A-9F544B61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830" y="2118014"/>
                <a:ext cx="218330" cy="276999"/>
              </a:xfrm>
              <a:prstGeom prst="rect">
                <a:avLst/>
              </a:prstGeom>
              <a:blipFill>
                <a:blip r:embed="rId12"/>
                <a:stretch>
                  <a:fillRect l="-22222" r="-19444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3901DE7-D379-5A4B-06E8-D4D28B90BAFB}"/>
                  </a:ext>
                </a:extLst>
              </p:cNvPr>
              <p:cNvSpPr txBox="1"/>
              <p:nvPr/>
            </p:nvSpPr>
            <p:spPr>
              <a:xfrm>
                <a:off x="4605594" y="2118013"/>
                <a:ext cx="24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3901DE7-D379-5A4B-06E8-D4D28B90B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94" y="2118013"/>
                <a:ext cx="246093" cy="276999"/>
              </a:xfrm>
              <a:prstGeom prst="rect">
                <a:avLst/>
              </a:prstGeom>
              <a:blipFill>
                <a:blip r:embed="rId13"/>
                <a:stretch>
                  <a:fillRect l="-22500" r="-5000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A245947-F760-26EC-A91A-39C71CD5825B}"/>
                  </a:ext>
                </a:extLst>
              </p:cNvPr>
              <p:cNvSpPr txBox="1"/>
              <p:nvPr/>
            </p:nvSpPr>
            <p:spPr>
              <a:xfrm>
                <a:off x="999753" y="2964905"/>
                <a:ext cx="2629798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lim>
                      </m:limLow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A245947-F760-26EC-A91A-39C71CD58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53" y="2964905"/>
                <a:ext cx="2629798" cy="7730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F4FCEA-6622-C9EE-FCEA-4C9DE9A2CEFA}"/>
                  </a:ext>
                </a:extLst>
              </p:cNvPr>
              <p:cNvSpPr txBox="1"/>
              <p:nvPr/>
            </p:nvSpPr>
            <p:spPr>
              <a:xfrm>
                <a:off x="1398749" y="4592670"/>
                <a:ext cx="1950379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F4FCEA-6622-C9EE-FCEA-4C9DE9A2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49" y="4592670"/>
                <a:ext cx="1950379" cy="6183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EAACE38-3F08-EFC7-DA8F-A278FE7911A6}"/>
                  </a:ext>
                </a:extLst>
              </p:cNvPr>
              <p:cNvSpPr txBox="1"/>
              <p:nvPr/>
            </p:nvSpPr>
            <p:spPr>
              <a:xfrm>
                <a:off x="154304" y="4648230"/>
                <a:ext cx="882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EAACE38-3F08-EFC7-DA8F-A278FE79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4" y="4648230"/>
                <a:ext cx="882356" cy="276999"/>
              </a:xfrm>
              <a:prstGeom prst="rect">
                <a:avLst/>
              </a:prstGeom>
              <a:blipFill>
                <a:blip r:embed="rId16"/>
                <a:stretch>
                  <a:fillRect l="-2759" t="-2222" r="-1379" b="-3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831C4297-8AE7-C1F5-E766-B4C428E88B99}"/>
              </a:ext>
            </a:extLst>
          </p:cNvPr>
          <p:cNvCxnSpPr>
            <a:cxnSpLocks/>
            <a:stCxn id="29" idx="1"/>
            <a:endCxn id="30" idx="1"/>
          </p:cNvCxnSpPr>
          <p:nvPr/>
        </p:nvCxnSpPr>
        <p:spPr>
          <a:xfrm rot="10800000" flipH="1" flipV="1">
            <a:off x="999753" y="3351420"/>
            <a:ext cx="398996" cy="1550405"/>
          </a:xfrm>
          <a:prstGeom prst="curvedConnector3">
            <a:avLst>
              <a:gd name="adj1" fmla="val -57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96966E5-8073-A90D-4972-53ECF5F5F456}"/>
                  </a:ext>
                </a:extLst>
              </p:cNvPr>
              <p:cNvSpPr txBox="1"/>
              <p:nvPr/>
            </p:nvSpPr>
            <p:spPr>
              <a:xfrm>
                <a:off x="5857325" y="2659916"/>
                <a:ext cx="97167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96966E5-8073-A90D-4972-53ECF5F5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25" y="2659916"/>
                <a:ext cx="971676" cy="4626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1D277F6-6904-56DD-EFEF-7738C1B350A0}"/>
                  </a:ext>
                </a:extLst>
              </p:cNvPr>
              <p:cNvSpPr txBox="1"/>
              <p:nvPr/>
            </p:nvSpPr>
            <p:spPr>
              <a:xfrm>
                <a:off x="3172955" y="4597915"/>
                <a:ext cx="3759506" cy="665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1D277F6-6904-56DD-EFEF-7738C1B3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55" y="4597915"/>
                <a:ext cx="3759506" cy="6651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7E060-B4D5-B8E6-D585-19FAAC10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9A893F7-641A-F142-DCB9-4B120C1CC8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3038" y="1684800"/>
                <a:ext cx="11484000" cy="4667874"/>
              </a:xfrm>
            </p:spPr>
            <p:txBody>
              <a:bodyPr/>
              <a:lstStyle/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Thermal </a:t>
                </a:r>
                <a:r>
                  <a:rPr lang="de-DE" dirty="0" err="1"/>
                  <a:t>fluctuations</a:t>
                </a:r>
                <a:r>
                  <a:rPr lang="de-DE" dirty="0"/>
                  <a:t> due to </a:t>
                </a:r>
                <a:r>
                  <a:rPr lang="de-DE" dirty="0" err="1"/>
                  <a:t>resistance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In thermal </a:t>
                </a:r>
                <a:r>
                  <a:rPr lang="de-DE" dirty="0" err="1"/>
                  <a:t>equilibrium</a:t>
                </a:r>
                <a:r>
                  <a:rPr lang="de-DE" dirty="0"/>
                  <a:t>: </a:t>
                </a:r>
                <a:r>
                  <a:rPr lang="de-DE" dirty="0" err="1"/>
                  <a:t>Equipartition</a:t>
                </a:r>
                <a:r>
                  <a:rPr lang="de-DE" dirty="0"/>
                  <a:t> </a:t>
                </a:r>
                <a:r>
                  <a:rPr lang="de-DE" dirty="0" err="1"/>
                  <a:t>theorem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9A893F7-641A-F142-DCB9-4B120C1CC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3038" y="1684800"/>
                <a:ext cx="11484000" cy="4667874"/>
              </a:xfrm>
              <a:blipFill>
                <a:blip r:embed="rId3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80757EA-F938-7492-CCA4-111C63FE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Noise in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9EC247-A763-2279-1631-73A91EDB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Thermal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8835209-902E-1348-16D8-16D2094DCA14}"/>
                  </a:ext>
                </a:extLst>
              </p:cNvPr>
              <p:cNvSpPr txBox="1"/>
              <p:nvPr/>
            </p:nvSpPr>
            <p:spPr>
              <a:xfrm>
                <a:off x="1692535" y="4402910"/>
                <a:ext cx="264354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de-DE" dirty="0"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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8835209-902E-1348-16D8-16D2094DC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535" y="4402910"/>
                <a:ext cx="2643544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E3B5EB0C-ED5D-79D2-CDC1-AD422B51F096}"/>
              </a:ext>
            </a:extLst>
          </p:cNvPr>
          <p:cNvSpPr txBox="1"/>
          <p:nvPr/>
        </p:nvSpPr>
        <p:spPr>
          <a:xfrm>
            <a:off x="2095481" y="2259684"/>
            <a:ext cx="215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Gaussian</a:t>
            </a:r>
            <a:r>
              <a:rPr lang="de-DE" sz="1400" dirty="0"/>
              <a:t> </a:t>
            </a:r>
            <a:r>
              <a:rPr lang="de-DE" sz="1400" dirty="0" err="1"/>
              <a:t>white</a:t>
            </a:r>
            <a:r>
              <a:rPr lang="de-DE" sz="1400" dirty="0"/>
              <a:t> </a:t>
            </a:r>
            <a:r>
              <a:rPr lang="de-DE" sz="1400" dirty="0" err="1"/>
              <a:t>noise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F6FC8C2-06B6-4397-6283-297FB9E438EF}"/>
                  </a:ext>
                </a:extLst>
              </p:cNvPr>
              <p:cNvSpPr txBox="1"/>
              <p:nvPr/>
            </p:nvSpPr>
            <p:spPr>
              <a:xfrm>
                <a:off x="676486" y="1789973"/>
                <a:ext cx="1725191" cy="665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F6FC8C2-06B6-4397-6283-297FB9E4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" y="1789973"/>
                <a:ext cx="1725191" cy="665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652E874-E059-139A-9D7F-5E3B3379F534}"/>
                  </a:ext>
                </a:extLst>
              </p:cNvPr>
              <p:cNvSpPr txBox="1"/>
              <p:nvPr/>
            </p:nvSpPr>
            <p:spPr>
              <a:xfrm>
                <a:off x="4212427" y="1823472"/>
                <a:ext cx="25790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652E874-E059-139A-9D7F-5E3B3379F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27" y="1823472"/>
                <a:ext cx="25790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7EA7389-8619-88E7-9CE5-4E6A0DD63F8C}"/>
                  </a:ext>
                </a:extLst>
              </p:cNvPr>
              <p:cNvSpPr txBox="1"/>
              <p:nvPr/>
            </p:nvSpPr>
            <p:spPr>
              <a:xfrm>
                <a:off x="4253890" y="2268474"/>
                <a:ext cx="22680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7EA7389-8619-88E7-9CE5-4E6A0DD63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90" y="2268474"/>
                <a:ext cx="226809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>
            <a:extLst>
              <a:ext uri="{FF2B5EF4-FFF2-40B4-BE49-F238E27FC236}">
                <a16:creationId xmlns:a16="http://schemas.microsoft.com/office/drawing/2014/main" id="{42308A3E-9FB4-EE84-184E-CA91D55E8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1812" y="884906"/>
            <a:ext cx="4795226" cy="5749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398813F-1522-086C-7AD6-E3F3088D268B}"/>
                  </a:ext>
                </a:extLst>
              </p:cNvPr>
              <p:cNvSpPr txBox="1"/>
              <p:nvPr/>
            </p:nvSpPr>
            <p:spPr>
              <a:xfrm>
                <a:off x="1925197" y="1879035"/>
                <a:ext cx="1732404" cy="486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groupChr>
                        <m:groupChrPr>
                          <m:chr m:val="⏟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groupCh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398813F-1522-086C-7AD6-E3F3088D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97" y="1879035"/>
                <a:ext cx="1732404" cy="486993"/>
              </a:xfrm>
              <a:prstGeom prst="rect">
                <a:avLst/>
              </a:prstGeom>
              <a:blipFill>
                <a:blip r:embed="rId10"/>
                <a:stretch>
                  <a:fillRect r="-54930" b="-4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B2734C6-DFC9-1B77-77FA-5BA9AB1F2B44}"/>
                  </a:ext>
                </a:extLst>
              </p:cNvPr>
              <p:cNvSpPr/>
              <p:nvPr/>
            </p:nvSpPr>
            <p:spPr>
              <a:xfrm>
                <a:off x="3996840" y="1774684"/>
                <a:ext cx="2725733" cy="423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B2734C6-DFC9-1B77-77FA-5BA9AB1F2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40" y="1774684"/>
                <a:ext cx="2725733" cy="423454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8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3" grpId="0"/>
      <p:bldP spid="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16291AA-166C-F089-FD65-001F5A0AE77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3038" y="1684799"/>
                <a:ext cx="11484000" cy="3812617"/>
              </a:xfrm>
            </p:spPr>
            <p:txBody>
              <a:bodyPr/>
              <a:lstStyle/>
              <a:p>
                <a:r>
                  <a:rPr lang="de-DE" dirty="0"/>
                  <a:t>Precision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measured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								 (</a:t>
                </a:r>
                <a:r>
                  <a:rPr lang="de-DE" dirty="0" err="1"/>
                  <a:t>desired</a:t>
                </a:r>
                <a:r>
                  <a:rPr lang="de-DE" dirty="0"/>
                  <a:t> to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minimized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TUR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refinement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2nd </a:t>
                </a:r>
                <a:r>
                  <a:rPr lang="de-DE" dirty="0" err="1"/>
                  <a:t>law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thermodynamics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total </a:t>
                </a:r>
                <a:r>
                  <a:rPr lang="de-DE" dirty="0" err="1"/>
                  <a:t>entropy</a:t>
                </a:r>
                <a:r>
                  <a:rPr lang="de-DE" dirty="0"/>
                  <a:t> </a:t>
                </a:r>
                <a:r>
                  <a:rPr lang="de-DE" dirty="0" err="1"/>
                  <a:t>production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dirty="0"/>
                  <a:t> Precision </a:t>
                </a:r>
                <a:r>
                  <a:rPr lang="de-DE" dirty="0" err="1"/>
                  <a:t>comes</a:t>
                </a:r>
                <a:r>
                  <a:rPr lang="de-DE" dirty="0"/>
                  <a:t> at a </a:t>
                </a:r>
                <a:r>
                  <a:rPr lang="de-DE" dirty="0" err="1"/>
                  <a:t>thermodynamic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!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de-DE" dirty="0"/>
              </a:p>
              <a:p>
                <a:r>
                  <a:rPr lang="de-DE" dirty="0"/>
                  <a:t>Saturation </a:t>
                </a:r>
                <a:r>
                  <a:rPr lang="de-DE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dirty="0"/>
                  <a:t>): optimal trade-off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precision</a:t>
                </a:r>
                <a:r>
                  <a:rPr lang="de-DE" dirty="0"/>
                  <a:t> and </a:t>
                </a:r>
                <a:r>
                  <a:rPr lang="de-DE" dirty="0" err="1"/>
                  <a:t>entropy</a:t>
                </a:r>
                <a:r>
                  <a:rPr lang="de-DE" dirty="0"/>
                  <a:t> </a:t>
                </a:r>
                <a:r>
                  <a:rPr lang="de-DE" dirty="0" err="1"/>
                  <a:t>production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16291AA-166C-F089-FD65-001F5A0AE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3038" y="1684799"/>
                <a:ext cx="11484000" cy="3812617"/>
              </a:xfrm>
              <a:blipFill>
                <a:blip r:embed="rId3"/>
                <a:stretch>
                  <a:fillRect l="-1115" t="-2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A66DB6F-E830-1215-5A20-F7529977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429DF-EB4B-872B-3E27-981F019F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Constraints on </a:t>
            </a:r>
            <a:r>
              <a:rPr lang="de-DE" dirty="0" err="1"/>
              <a:t>precision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03A6223-E466-475C-CCBD-2B4EA6A8361C}"/>
                  </a:ext>
                </a:extLst>
              </p:cNvPr>
              <p:cNvSpPr txBox="1"/>
              <p:nvPr/>
            </p:nvSpPr>
            <p:spPr>
              <a:xfrm>
                <a:off x="3250872" y="1509467"/>
                <a:ext cx="1446935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⟨⟨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⟩⟩</m:t>
                          </m:r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03A6223-E466-475C-CCBD-2B4EA6A83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72" y="1509467"/>
                <a:ext cx="1446935" cy="602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BC23F1D-D2C7-1E3E-926F-E63155832F19}"/>
                  </a:ext>
                </a:extLst>
              </p:cNvPr>
              <p:cNvSpPr txBox="1"/>
              <p:nvPr/>
            </p:nvSpPr>
            <p:spPr>
              <a:xfrm>
                <a:off x="1680137" y="2740574"/>
                <a:ext cx="2610293" cy="694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⟨⟨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⟩⟩</m:t>
                          </m:r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BC23F1D-D2C7-1E3E-926F-E6315583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7" y="2740574"/>
                <a:ext cx="2610293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AF5B8F3-E76F-90C9-0A71-5D22D1B5A5B5}"/>
                  </a:ext>
                </a:extLst>
              </p:cNvPr>
              <p:cNvSpPr txBox="1"/>
              <p:nvPr/>
            </p:nvSpPr>
            <p:spPr>
              <a:xfrm>
                <a:off x="4125177" y="3453788"/>
                <a:ext cx="2789738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AF5B8F3-E76F-90C9-0A71-5D22D1B5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177" y="3453788"/>
                <a:ext cx="2789738" cy="6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4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6DFC-37DA-4689-EBD6-2AE87CE7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049A9BD-F19E-860F-803B-4F3F4765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056" y="2267460"/>
            <a:ext cx="5054412" cy="3931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2EC6B60-DEF6-B7B0-7184-1D7EC664AF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3038" y="1684799"/>
                <a:ext cx="11484000" cy="4605831"/>
              </a:xfrm>
            </p:spPr>
            <p:txBody>
              <a:bodyPr/>
              <a:lstStyle/>
              <a:p>
                <a:r>
                  <a:rPr lang="de-DE" dirty="0" err="1"/>
                  <a:t>Condition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saturation</a:t>
                </a:r>
                <a:r>
                  <a:rPr lang="de-DE" dirty="0"/>
                  <a:t>: PDF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  is invariant </a:t>
                </a:r>
                <a:r>
                  <a:rPr lang="de-DE" dirty="0" err="1"/>
                  <a:t>under</a:t>
                </a:r>
                <a:r>
                  <a:rPr lang="de-DE" dirty="0"/>
                  <a:t> </a:t>
                </a:r>
                <a:r>
                  <a:rPr lang="de-DE" dirty="0" err="1"/>
                  <a:t>drift</a:t>
                </a:r>
                <a:r>
                  <a:rPr lang="de-DE" dirty="0"/>
                  <a:t> </a:t>
                </a:r>
                <a:r>
                  <a:rPr lang="de-DE" dirty="0" err="1"/>
                  <a:t>inversion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2EC6B60-DEF6-B7B0-7184-1D7EC664A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3038" y="1684799"/>
                <a:ext cx="11484000" cy="4605831"/>
              </a:xfrm>
              <a:blipFill>
                <a:blip r:embed="rId5"/>
                <a:stretch>
                  <a:fillRect l="-1115" t="-17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9B046B0-FCF8-8BEC-C7D7-89B9A6A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A34643-9DC2-7D2C-E3D1-0E151CB0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Analytical </a:t>
            </a:r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8B5BBB3-C3B0-8086-4D65-45525C117443}"/>
                  </a:ext>
                </a:extLst>
              </p:cNvPr>
              <p:cNvSpPr txBox="1"/>
              <p:nvPr/>
            </p:nvSpPr>
            <p:spPr>
              <a:xfrm>
                <a:off x="9104977" y="1453458"/>
                <a:ext cx="275206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𝑑𝑈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⟶ 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𝑑𝑈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8B5BBB3-C3B0-8086-4D65-45525C11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977" y="1453458"/>
                <a:ext cx="275206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A8DB58-0190-5B38-C53D-CC419AC14787}"/>
                  </a:ext>
                </a:extLst>
              </p:cNvPr>
              <p:cNvSpPr txBox="1"/>
              <p:nvPr/>
            </p:nvSpPr>
            <p:spPr>
              <a:xfrm>
                <a:off x="2646527" y="2492319"/>
                <a:ext cx="9872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b="0" dirty="0"/>
                  <a:t>JJ,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A8DB58-0190-5B38-C53D-CC419AC1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27" y="2492319"/>
                <a:ext cx="987258" cy="215444"/>
              </a:xfrm>
              <a:prstGeom prst="rect">
                <a:avLst/>
              </a:prstGeom>
              <a:blipFill>
                <a:blip r:embed="rId7"/>
                <a:stretch>
                  <a:fillRect l="-11111" t="-25714" r="-4938" b="-5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B87E26A8-9631-0F38-E5A4-3F3451CBD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6750" y="2267459"/>
            <a:ext cx="5054410" cy="3931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826EFCA-44EA-ADE8-6604-7FEAE0A1AE17}"/>
                  </a:ext>
                </a:extLst>
              </p:cNvPr>
              <p:cNvSpPr txBox="1"/>
              <p:nvPr/>
            </p:nvSpPr>
            <p:spPr>
              <a:xfrm>
                <a:off x="8450246" y="2492319"/>
                <a:ext cx="12597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Ohmic</a:t>
                </a:r>
                <a:r>
                  <a:rPr lang="de-DE" sz="1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de-DE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826EFCA-44EA-ADE8-6604-7FEAE0A1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246" y="2492319"/>
                <a:ext cx="1259768" cy="215444"/>
              </a:xfrm>
              <a:prstGeom prst="rect">
                <a:avLst/>
              </a:prstGeom>
              <a:blipFill>
                <a:blip r:embed="rId10"/>
                <a:stretch>
                  <a:fillRect l="-8696" t="-25714" r="-483" b="-5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DDB2-C109-4E50-4884-F8FBD95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FC2094D-2E29-AA26-FD7A-DBCAE0DCC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8200" y="936868"/>
            <a:ext cx="4789800" cy="31932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0324A5-1FE9-B932-F0A1-BADFB0F18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equilibrium</a:t>
            </a:r>
            <a:r>
              <a:rPr lang="de-DE" dirty="0"/>
              <a:t>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currents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Ohmic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(large </a:t>
            </a:r>
            <a:r>
              <a:rPr lang="de-DE" dirty="0" err="1"/>
              <a:t>currents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pure </a:t>
            </a:r>
            <a:r>
              <a:rPr lang="de-DE" dirty="0" err="1"/>
              <a:t>diffusion</a:t>
            </a:r>
            <a:r>
              <a:rPr lang="de-DE" dirty="0"/>
              <a:t> (large </a:t>
            </a:r>
            <a:r>
              <a:rPr lang="de-DE" dirty="0" err="1"/>
              <a:t>noise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CFE64D-2924-E897-5E2B-23FF17A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C2D233-4DAA-83BA-5371-9321D041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TUR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: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589E20-08DC-CF47-8D7E-FA857359B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1476" y="3517691"/>
            <a:ext cx="4966524" cy="33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4249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Verwaltung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Praesentation_Master_RWTH_Verwaltung_16zu9</Template>
  <TotalTime>0</TotalTime>
  <Words>1075</Words>
  <Application>Microsoft Office PowerPoint</Application>
  <PresentationFormat>Breitbild</PresentationFormat>
  <Paragraphs>232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Wingdings</vt:lpstr>
      <vt:lpstr>Präsentation_Master_RWTH_Verwaltung_16zu9</vt:lpstr>
      <vt:lpstr>Bachelor Thesis:  Thermodynamic Uncertainty Relation in Superconducting Circuits</vt:lpstr>
      <vt:lpstr>Motivation</vt:lpstr>
      <vt:lpstr>Motivation </vt:lpstr>
      <vt:lpstr>Struture</vt:lpstr>
      <vt:lpstr>Noise in Superconducting Circuits</vt:lpstr>
      <vt:lpstr>Noise in Superconducting Circuits</vt:lpstr>
      <vt:lpstr>Thermodynamic Uncertainty Relation (TUR) </vt:lpstr>
      <vt:lpstr>Thermodynamic Uncertainty Relation (TUR) </vt:lpstr>
      <vt:lpstr>Thermodynamic Uncertainty Relation (TUR) </vt:lpstr>
      <vt:lpstr>Thermodynamic Uncertainty Relation (TUR) </vt:lpstr>
      <vt:lpstr>Impact of Special Energy-Phase Relations</vt:lpstr>
      <vt:lpstr>Impact of Special Energy-Phase Relations</vt:lpstr>
      <vt:lpstr>Impact of Special Energy-Phase Relations</vt:lpstr>
      <vt:lpstr>Impact of Special Energy-Phase Relations</vt:lpstr>
      <vt:lpstr>Summary and Outlook</vt:lpstr>
      <vt:lpstr>Summary and Outlook</vt:lpstr>
    </vt:vector>
  </TitlesOfParts>
  <Company>ZHV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Paschert, Sandra</dc:creator>
  <cp:lastModifiedBy>Aristid Großmann</cp:lastModifiedBy>
  <cp:revision>523</cp:revision>
  <dcterms:created xsi:type="dcterms:W3CDTF">2022-05-12T06:41:21Z</dcterms:created>
  <dcterms:modified xsi:type="dcterms:W3CDTF">2025-08-15T12:27:42Z</dcterms:modified>
</cp:coreProperties>
</file>