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6"/>
  </p:notesMasterIdLst>
  <p:handoutMasterIdLst>
    <p:handoutMasterId r:id="rId17"/>
  </p:handoutMasterIdLst>
  <p:sldIdLst>
    <p:sldId id="336" r:id="rId2"/>
    <p:sldId id="338" r:id="rId3"/>
    <p:sldId id="353" r:id="rId4"/>
    <p:sldId id="340" r:id="rId5"/>
    <p:sldId id="352" r:id="rId6"/>
    <p:sldId id="342" r:id="rId7"/>
    <p:sldId id="343" r:id="rId8"/>
    <p:sldId id="344" r:id="rId9"/>
    <p:sldId id="347" r:id="rId10"/>
    <p:sldId id="345" r:id="rId11"/>
    <p:sldId id="348" r:id="rId12"/>
    <p:sldId id="346" r:id="rId13"/>
    <p:sldId id="350" r:id="rId14"/>
    <p:sldId id="339" r:id="rId15"/>
  </p:sldIdLst>
  <p:sldSz cx="12192000" cy="6858000"/>
  <p:notesSz cx="7099300" cy="10234613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schert, Sandra" initials="PS" lastIdx="14" clrIdx="0">
    <p:extLst>
      <p:ext uri="{19B8F6BF-5375-455C-9EA6-DF929625EA0E}">
        <p15:presenceInfo xmlns:p15="http://schemas.microsoft.com/office/powerpoint/2012/main" userId="Paschert, Sand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AE5"/>
    <a:srgbClr val="9C9E9F"/>
    <a:srgbClr val="646567"/>
    <a:srgbClr val="00549F"/>
    <a:srgbClr val="CFD1D2"/>
    <a:srgbClr val="E5C5C0"/>
    <a:srgbClr val="CD8B87"/>
    <a:srgbClr val="B65256"/>
    <a:srgbClr val="A11035"/>
    <a:srgbClr val="CC07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89916" autoAdjust="0"/>
  </p:normalViewPr>
  <p:slideViewPr>
    <p:cSldViewPr snapToGrid="0">
      <p:cViewPr>
        <p:scale>
          <a:sx n="66" d="100"/>
          <a:sy n="66" d="100"/>
        </p:scale>
        <p:origin x="820" y="-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9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6B32BE99-0123-4714-B244-843AF167915E}" type="datetimeFigureOut">
              <a:rPr lang="de-DE" altLang="de-DE"/>
              <a:pPr>
                <a:defRPr/>
              </a:pPr>
              <a:t>12.08.2025</a:t>
            </a:fld>
            <a:endParaRPr lang="de-DE" alt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644249-6D7A-4963-99CF-BBB433572CF9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65FF3A9-3CDD-4208-82CA-51B3DCAC4392}" type="datetimeFigureOut">
              <a:rPr lang="de-DE" altLang="de-DE"/>
              <a:pPr>
                <a:defRPr/>
              </a:pPr>
              <a:t>12.08.2025</a:t>
            </a:fld>
            <a:endParaRPr lang="de-DE" alt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61A87E6-38E8-4E05-8E57-3F641CE0C8C8}" type="slidenum">
              <a:rPr lang="de-DE" altLang="de-DE"/>
              <a:pPr/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Overdamped</a:t>
            </a:r>
            <a:r>
              <a:rPr lang="de-DE" sz="1000" dirty="0"/>
              <a:t> </a:t>
            </a:r>
            <a:r>
              <a:rPr lang="de-DE" sz="1000" dirty="0" err="1"/>
              <a:t>limit</a:t>
            </a:r>
            <a:r>
              <a:rPr lang="de-DE" sz="1000" dirty="0"/>
              <a:t>: resistive </a:t>
            </a:r>
            <a:r>
              <a:rPr lang="de-DE" sz="1000" dirty="0" err="1"/>
              <a:t>effects</a:t>
            </a:r>
            <a:r>
              <a:rPr lang="de-DE" sz="1000" dirty="0"/>
              <a:t> </a:t>
            </a:r>
            <a:r>
              <a:rPr lang="de-DE" sz="1000" dirty="0" err="1"/>
              <a:t>dominate</a:t>
            </a:r>
            <a:r>
              <a:rPr lang="de-DE" sz="1000" dirty="0"/>
              <a:t> </a:t>
            </a:r>
            <a:r>
              <a:rPr lang="de-DE" sz="1000" dirty="0" err="1"/>
              <a:t>over</a:t>
            </a:r>
            <a:r>
              <a:rPr lang="de-DE" sz="1000" dirty="0"/>
              <a:t> </a:t>
            </a:r>
            <a:r>
              <a:rPr lang="de-DE" sz="1000" dirty="0" err="1"/>
              <a:t>capacitative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000" dirty="0"/>
              <a:t>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These </a:t>
            </a:r>
            <a:r>
              <a:rPr lang="de-DE" sz="1000" dirty="0" err="1"/>
              <a:t>decives</a:t>
            </a:r>
            <a:r>
              <a:rPr lang="de-DE" sz="1000" dirty="0"/>
              <a:t> </a:t>
            </a:r>
            <a:r>
              <a:rPr lang="de-DE" sz="1000" dirty="0" err="1"/>
              <a:t>basically</a:t>
            </a:r>
            <a:r>
              <a:rPr lang="de-DE" sz="1000" dirty="0"/>
              <a:t> </a:t>
            </a:r>
            <a:r>
              <a:rPr lang="de-DE" sz="1000" dirty="0" err="1"/>
              <a:t>define</a:t>
            </a:r>
            <a:r>
              <a:rPr lang="de-DE" sz="1000" dirty="0"/>
              <a:t> what a Volt </a:t>
            </a:r>
            <a:r>
              <a:rPr lang="de-DE" sz="1000" dirty="0" err="1"/>
              <a:t>is</a:t>
            </a:r>
            <a:r>
              <a:rPr lang="de-DE" sz="1000" dirty="0"/>
              <a:t>, and </a:t>
            </a:r>
            <a:r>
              <a:rPr lang="de-DE" sz="1000" dirty="0" err="1"/>
              <a:t>therefore</a:t>
            </a:r>
            <a:r>
              <a:rPr lang="de-DE" sz="1000" dirty="0"/>
              <a:t> </a:t>
            </a:r>
            <a:r>
              <a:rPr lang="de-DE" sz="1000" dirty="0" err="1"/>
              <a:t>set</a:t>
            </a:r>
            <a:r>
              <a:rPr lang="de-DE" sz="1000" dirty="0"/>
              <a:t> a </a:t>
            </a:r>
            <a:r>
              <a:rPr lang="de-DE" sz="1000" dirty="0" err="1"/>
              <a:t>reference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gauging</a:t>
            </a:r>
            <a:r>
              <a:rPr lang="de-DE" sz="1000" dirty="0"/>
              <a:t> </a:t>
            </a:r>
            <a:r>
              <a:rPr lang="de-DE" sz="1000" dirty="0" err="1"/>
              <a:t>other</a:t>
            </a:r>
            <a:r>
              <a:rPr lang="de-DE" sz="1000" dirty="0"/>
              <a:t> </a:t>
            </a:r>
            <a:r>
              <a:rPr lang="de-DE" sz="1000" dirty="0" err="1"/>
              <a:t>instruments</a:t>
            </a:r>
            <a:r>
              <a:rPr lang="de-DE" sz="1000" dirty="0"/>
              <a:t> and </a:t>
            </a:r>
            <a:r>
              <a:rPr lang="de-DE" sz="1000" dirty="0" err="1"/>
              <a:t>machinery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1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000" dirty="0"/>
              <a:t>…..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those</a:t>
            </a:r>
            <a:r>
              <a:rPr lang="de-DE" sz="1000" dirty="0"/>
              <a:t> </a:t>
            </a:r>
            <a:r>
              <a:rPr lang="de-DE" sz="1000" dirty="0" err="1"/>
              <a:t>applications</a:t>
            </a:r>
            <a:r>
              <a:rPr lang="de-DE" sz="1000" dirty="0"/>
              <a:t>,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of</a:t>
            </a:r>
            <a:r>
              <a:rPr lang="de-DE" sz="1000" dirty="0"/>
              <a:t> </a:t>
            </a:r>
            <a:r>
              <a:rPr lang="de-DE" sz="1000" dirty="0" err="1"/>
              <a:t>central</a:t>
            </a:r>
            <a:r>
              <a:rPr lang="de-DE" sz="1000" dirty="0"/>
              <a:t> </a:t>
            </a:r>
            <a:r>
              <a:rPr lang="de-DE" sz="1000" dirty="0" err="1"/>
              <a:t>importance</a:t>
            </a:r>
            <a:r>
              <a:rPr lang="de-DE" sz="1000" dirty="0"/>
              <a:t> to </a:t>
            </a:r>
            <a:r>
              <a:rPr lang="de-DE" sz="1000" dirty="0" err="1"/>
              <a:t>maintain</a:t>
            </a:r>
            <a:r>
              <a:rPr lang="de-DE" sz="1000" dirty="0"/>
              <a:t> </a:t>
            </a:r>
            <a:r>
              <a:rPr lang="de-DE" sz="1000" dirty="0" err="1"/>
              <a:t>precision</a:t>
            </a:r>
            <a:r>
              <a:rPr lang="de-DE" sz="1000" dirty="0"/>
              <a:t> </a:t>
            </a:r>
            <a:r>
              <a:rPr lang="de-DE" sz="1000" dirty="0" err="1"/>
              <a:t>despite</a:t>
            </a:r>
            <a:r>
              <a:rPr lang="de-DE" sz="1000" dirty="0"/>
              <a:t> thermal </a:t>
            </a:r>
            <a:r>
              <a:rPr lang="de-DE" sz="1000" dirty="0" err="1"/>
              <a:t>fluctuations</a:t>
            </a:r>
            <a:r>
              <a:rPr lang="de-DE" sz="1000" dirty="0"/>
              <a:t>, </a:t>
            </a:r>
            <a:r>
              <a:rPr lang="de-DE" sz="1000" dirty="0" err="1"/>
              <a:t>which</a:t>
            </a:r>
            <a:r>
              <a:rPr lang="de-DE" sz="1000" dirty="0"/>
              <a:t> </a:t>
            </a:r>
            <a:r>
              <a:rPr lang="de-DE" sz="1000" dirty="0" err="1"/>
              <a:t>essentially</a:t>
            </a:r>
            <a:r>
              <a:rPr lang="de-DE" sz="1000" dirty="0"/>
              <a:t> </a:t>
            </a:r>
            <a:r>
              <a:rPr lang="de-DE" sz="1000" dirty="0" err="1"/>
              <a:t>are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limiting</a:t>
            </a:r>
            <a:r>
              <a:rPr lang="de-DE" sz="1000" dirty="0"/>
              <a:t> </a:t>
            </a:r>
            <a:r>
              <a:rPr lang="de-DE" sz="1000" dirty="0" err="1"/>
              <a:t>factor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</a:t>
            </a:r>
            <a:r>
              <a:rPr lang="de-DE" sz="1000" dirty="0" err="1"/>
              <a:t>precision</a:t>
            </a:r>
            <a:r>
              <a:rPr lang="de-DE" sz="1000" dirty="0"/>
              <a:t> in </a:t>
            </a:r>
            <a:r>
              <a:rPr lang="de-DE" sz="1000" dirty="0" err="1"/>
              <a:t>superconducting</a:t>
            </a:r>
            <a:r>
              <a:rPr lang="de-DE" sz="1000" dirty="0"/>
              <a:t> </a:t>
            </a:r>
            <a:r>
              <a:rPr lang="de-DE" sz="1000" dirty="0" err="1"/>
              <a:t>circuits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TUR </a:t>
            </a:r>
            <a:r>
              <a:rPr lang="de-DE" dirty="0" err="1"/>
              <a:t>quantifies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limitation</a:t>
            </a:r>
            <a:r>
              <a:rPr lang="de-DE" dirty="0"/>
              <a:t>: </a:t>
            </a:r>
            <a:r>
              <a:rPr lang="de-DE" dirty="0" err="1"/>
              <a:t>places</a:t>
            </a:r>
            <a:r>
              <a:rPr lang="de-DE" dirty="0"/>
              <a:t> a universal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This </a:t>
            </a:r>
            <a:r>
              <a:rPr lang="de-DE" dirty="0" err="1"/>
              <a:t>makes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a powerful </a:t>
            </a:r>
            <a:r>
              <a:rPr lang="de-DE" dirty="0" err="1"/>
              <a:t>theoretical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thermal </a:t>
            </a:r>
            <a:r>
              <a:rPr lang="de-DE" dirty="0" err="1"/>
              <a:t>noise</a:t>
            </a:r>
            <a:r>
              <a:rPr lang="de-DE" dirty="0"/>
              <a:t> on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examine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TUR </a:t>
            </a:r>
            <a:r>
              <a:rPr lang="de-DE" dirty="0" err="1">
                <a:sym typeface="Wingdings" panose="05000000000000000000" pitchFamily="2" charset="2"/>
              </a:rPr>
              <a:t>more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closely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8123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presentation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structured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follows</a:t>
            </a:r>
            <a:r>
              <a:rPr lang="de-DE" dirty="0"/>
              <a:t>…</a:t>
            </a:r>
          </a:p>
          <a:p>
            <a:r>
              <a:rPr lang="de-DE" dirty="0"/>
              <a:t>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From </a:t>
            </a:r>
            <a:r>
              <a:rPr lang="de-DE" dirty="0" err="1"/>
              <a:t>there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to </a:t>
            </a:r>
            <a:r>
              <a:rPr lang="de-DE" dirty="0" err="1"/>
              <a:t>derive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type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examine</a:t>
            </a:r>
            <a:r>
              <a:rPr lang="de-DE" dirty="0"/>
              <a:t> 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After that,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examine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closely</a:t>
            </a:r>
            <a:r>
              <a:rPr lang="de-DE" dirty="0"/>
              <a:t>, and </a:t>
            </a:r>
            <a:r>
              <a:rPr lang="de-DE" dirty="0" err="1"/>
              <a:t>see</a:t>
            </a:r>
            <a:r>
              <a:rPr lang="de-DE" dirty="0"/>
              <a:t> how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constrained</a:t>
            </a: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Finally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study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TUR </a:t>
            </a:r>
            <a:r>
              <a:rPr lang="de-DE" dirty="0" err="1"/>
              <a:t>for</a:t>
            </a:r>
            <a:r>
              <a:rPr lang="de-DE" dirty="0"/>
              <a:t> some </a:t>
            </a:r>
            <a:r>
              <a:rPr lang="de-DE" dirty="0" err="1"/>
              <a:t>systems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technological</a:t>
            </a:r>
            <a:r>
              <a:rPr lang="de-DE" dirty="0"/>
              <a:t> </a:t>
            </a:r>
            <a:r>
              <a:rPr lang="de-DE" dirty="0" err="1"/>
              <a:t>importance</a:t>
            </a:r>
            <a:r>
              <a:rPr lang="de-DE" dirty="0"/>
              <a:t>, and </a:t>
            </a:r>
            <a:r>
              <a:rPr lang="de-DE" dirty="0" err="1"/>
              <a:t>see</a:t>
            </a:r>
            <a:r>
              <a:rPr lang="de-DE" dirty="0"/>
              <a:t> how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unique</a:t>
            </a:r>
            <a:r>
              <a:rPr lang="de-DE" dirty="0"/>
              <a:t> </a:t>
            </a:r>
            <a:r>
              <a:rPr lang="de-DE" dirty="0" err="1"/>
              <a:t>dynamics</a:t>
            </a:r>
            <a:r>
              <a:rPr lang="de-DE" dirty="0"/>
              <a:t>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90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, JJ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described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….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Components … V, e, h, t, </a:t>
            </a:r>
            <a:r>
              <a:rPr lang="de-DE" dirty="0" err="1"/>
              <a:t>phi</a:t>
            </a:r>
            <a:r>
              <a:rPr lang="de-DE" dirty="0"/>
              <a:t>, R, I_0, </a:t>
            </a:r>
            <a:r>
              <a:rPr lang="de-DE" dirty="0" err="1"/>
              <a:t>I_c</a:t>
            </a:r>
            <a:r>
              <a:rPr lang="de-DE" dirty="0"/>
              <a:t>,  </a:t>
            </a:r>
            <a:r>
              <a:rPr lang="de-DE" dirty="0" err="1"/>
              <a:t>Current</a:t>
            </a:r>
            <a:r>
              <a:rPr lang="de-DE" dirty="0"/>
              <a:t>-phase </a:t>
            </a:r>
            <a:r>
              <a:rPr lang="de-DE" dirty="0" err="1"/>
              <a:t>relation</a:t>
            </a:r>
            <a:r>
              <a:rPr lang="de-DE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Factor</a:t>
            </a:r>
            <a:r>
              <a:rPr lang="de-DE" dirty="0"/>
              <a:t> out </a:t>
            </a:r>
            <a:r>
              <a:rPr lang="de-DE" dirty="0" err="1"/>
              <a:t>RI_c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Via a potential (</a:t>
            </a:r>
            <a:r>
              <a:rPr lang="de-DE" dirty="0" err="1">
                <a:sym typeface="Wingdings" panose="05000000000000000000" pitchFamily="2" charset="2"/>
              </a:rPr>
              <a:t>tilted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periodic</a:t>
            </a:r>
            <a:r>
              <a:rPr lang="de-DE" dirty="0">
                <a:sym typeface="Wingdings" panose="05000000000000000000" pitchFamily="2" charset="2"/>
              </a:rPr>
              <a:t> potential)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ym typeface="Wingdings" panose="05000000000000000000" pitchFamily="2" charset="2"/>
              </a:rPr>
              <a:t>	 </a:t>
            </a:r>
            <a:r>
              <a:rPr lang="de-DE" dirty="0" err="1">
                <a:sym typeface="Wingdings" panose="05000000000000000000" pitchFamily="2" charset="2"/>
              </a:rPr>
              <a:t>Resembles</a:t>
            </a:r>
            <a:r>
              <a:rPr lang="de-DE" dirty="0">
                <a:sym typeface="Wingdings" panose="05000000000000000000" pitchFamily="2" charset="2"/>
              </a:rPr>
              <a:t> Newtons </a:t>
            </a:r>
            <a:r>
              <a:rPr lang="de-DE" dirty="0" err="1">
                <a:sym typeface="Wingdings" panose="05000000000000000000" pitchFamily="2" charset="2"/>
              </a:rPr>
              <a:t>second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law</a:t>
            </a:r>
            <a:r>
              <a:rPr lang="de-DE" dirty="0">
                <a:sym typeface="Wingdings" panose="05000000000000000000" pitchFamily="2" charset="2"/>
              </a:rPr>
              <a:t> , with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exception</a:t>
            </a:r>
            <a:r>
              <a:rPr lang="de-DE" dirty="0">
                <a:sym typeface="Wingdings" panose="05000000000000000000" pitchFamily="2" charset="2"/>
              </a:rPr>
              <a:t> that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has</a:t>
            </a:r>
            <a:r>
              <a:rPr lang="de-DE" dirty="0">
                <a:sym typeface="Wingdings" panose="05000000000000000000" pitchFamily="2" charset="2"/>
              </a:rPr>
              <a:t> no </a:t>
            </a:r>
            <a:r>
              <a:rPr lang="de-DE" dirty="0" err="1">
                <a:sym typeface="Wingdings" panose="05000000000000000000" pitchFamily="2" charset="2"/>
              </a:rPr>
              <a:t>momentum</a:t>
            </a:r>
            <a:endParaRPr lang="de-DE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However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when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particle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is</a:t>
            </a:r>
            <a:r>
              <a:rPr lang="de-DE" dirty="0">
                <a:sym typeface="Wingdings" panose="05000000000000000000" pitchFamily="2" charset="2"/>
              </a:rPr>
              <a:t> at </a:t>
            </a:r>
            <a:r>
              <a:rPr lang="de-DE" dirty="0" err="1">
                <a:sym typeface="Wingdings" panose="05000000000000000000" pitchFamily="2" charset="2"/>
              </a:rPr>
              <a:t>rest</a:t>
            </a:r>
            <a:r>
              <a:rPr lang="de-DE" dirty="0">
                <a:sym typeface="Wingdings" panose="05000000000000000000" pitchFamily="2" charset="2"/>
              </a:rPr>
              <a:t>: no </a:t>
            </a:r>
            <a:r>
              <a:rPr lang="de-DE" dirty="0" err="1">
                <a:sym typeface="Wingdings" panose="05000000000000000000" pitchFamily="2" charset="2"/>
              </a:rPr>
              <a:t>energy</a:t>
            </a:r>
            <a:r>
              <a:rPr lang="de-DE" dirty="0">
                <a:sym typeface="Wingdings" panose="05000000000000000000" pitchFamily="2" charset="2"/>
              </a:rPr>
              <a:t> (</a:t>
            </a:r>
            <a:r>
              <a:rPr lang="de-DE" dirty="0" err="1">
                <a:sym typeface="Wingdings" panose="05000000000000000000" pitchFamily="2" charset="2"/>
              </a:rPr>
              <a:t>inconsistent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statistical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physics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Add </a:t>
            </a:r>
            <a:r>
              <a:rPr lang="de-DE" dirty="0" err="1">
                <a:sym typeface="Wingdings" panose="05000000000000000000" pitchFamily="2" charset="2"/>
              </a:rPr>
              <a:t>gaussian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white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overdamped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Langevin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equation</a:t>
            </a:r>
            <a:endParaRPr lang="de-DE" dirty="0">
              <a:sym typeface="Wingdings" panose="05000000000000000000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Noise </a:t>
            </a:r>
            <a:r>
              <a:rPr lang="de-DE" dirty="0" err="1">
                <a:sym typeface="Wingdings" panose="05000000000000000000" pitchFamily="2" charset="2"/>
              </a:rPr>
              <a:t>strength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consistent</a:t>
            </a:r>
            <a:r>
              <a:rPr lang="de-DE" dirty="0">
                <a:sym typeface="Wingdings" panose="05000000000000000000" pitchFamily="2" charset="2"/>
              </a:rPr>
              <a:t> with </a:t>
            </a:r>
            <a:r>
              <a:rPr lang="de-DE" dirty="0" err="1">
                <a:sym typeface="Wingdings" panose="05000000000000000000" pitchFamily="2" charset="2"/>
              </a:rPr>
              <a:t>equipartition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theorem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2510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Rearrange</a:t>
            </a:r>
            <a:r>
              <a:rPr lang="de-DE" dirty="0"/>
              <a:t>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langevin</a:t>
            </a:r>
            <a:r>
              <a:rPr lang="de-DE" dirty="0"/>
              <a:t> </a:t>
            </a:r>
            <a:r>
              <a:rPr lang="de-DE" dirty="0" err="1"/>
              <a:t>equation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JJ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dimensionless</a:t>
            </a:r>
            <a:r>
              <a:rPr lang="de-DE" dirty="0"/>
              <a:t>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Energy-Phase </a:t>
            </a:r>
            <a:r>
              <a:rPr lang="de-DE" dirty="0" err="1"/>
              <a:t>relations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9611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How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circuit</a:t>
            </a:r>
            <a:r>
              <a:rPr lang="de-DE" dirty="0"/>
              <a:t>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Constraints on </a:t>
            </a:r>
            <a:r>
              <a:rPr lang="de-DE" dirty="0" err="1"/>
              <a:t>precision</a:t>
            </a: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Optimal </a:t>
            </a:r>
            <a:r>
              <a:rPr lang="de-DE" dirty="0" err="1"/>
              <a:t>tradeoff</a:t>
            </a:r>
            <a:r>
              <a:rPr lang="de-DE" dirty="0"/>
              <a:t> </a:t>
            </a:r>
            <a:r>
              <a:rPr lang="de-DE" dirty="0" err="1"/>
              <a:t>reached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040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Condition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saturation</a:t>
            </a:r>
            <a:r>
              <a:rPr lang="de-DE" dirty="0"/>
              <a:t>: PDF </a:t>
            </a:r>
            <a:r>
              <a:rPr lang="de-DE" dirty="0" err="1"/>
              <a:t>circle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figure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8439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870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114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Conjectured</a:t>
            </a:r>
            <a:r>
              <a:rPr lang="de-DE" dirty="0"/>
              <a:t> intermediate </a:t>
            </a:r>
            <a:r>
              <a:rPr lang="de-DE" dirty="0" err="1"/>
              <a:t>bound</a:t>
            </a:r>
            <a:r>
              <a:rPr lang="de-DE" dirty="0"/>
              <a:t> would </a:t>
            </a:r>
            <a:r>
              <a:rPr lang="de-DE" dirty="0" err="1"/>
              <a:t>allow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tractable</a:t>
            </a:r>
            <a:r>
              <a:rPr lang="de-DE" dirty="0"/>
              <a:t> </a:t>
            </a:r>
            <a:r>
              <a:rPr lang="de-DE" dirty="0" err="1"/>
              <a:t>estimate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circuit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all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quantities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accessible</a:t>
            </a:r>
            <a:r>
              <a:rPr lang="de-DE" dirty="0"/>
              <a:t> via </a:t>
            </a:r>
            <a:r>
              <a:rPr lang="de-DE" dirty="0" err="1"/>
              <a:t>the</a:t>
            </a:r>
            <a:r>
              <a:rPr lang="de-DE" dirty="0"/>
              <a:t> I-V </a:t>
            </a:r>
            <a:r>
              <a:rPr lang="de-DE" dirty="0" err="1"/>
              <a:t>curve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0671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image" Target="../media/image48.png"/><Relationship Id="rId8" Type="http://schemas.openxmlformats.org/officeDocument/2006/relationships/image" Target="../media/image8.png"/><Relationship Id="rId51" Type="http://schemas.openxmlformats.org/officeDocument/2006/relationships/image" Target="../media/image51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>
              <a:solidFill>
                <a:schemeClr val="bg1"/>
              </a:solidFill>
            </a:endParaRP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94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75" y="1684338"/>
            <a:ext cx="3635375" cy="398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3117" y="1684800"/>
            <a:ext cx="7560000" cy="3985955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758341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3" y="1152525"/>
            <a:ext cx="11480800" cy="398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383117" y="5359401"/>
            <a:ext cx="1148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 baseline="0"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4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2000" b="1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7" y="1684800"/>
            <a:ext cx="11484000" cy="3632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 noProof="0"/>
              <a:t>Diagramm durch Klicken auf Symbol hinzufügen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>
                <a:solidFill>
                  <a:schemeClr val="tx2"/>
                </a:solidFill>
              </a:rPr>
              <a:t>Vielen Dank</a:t>
            </a:r>
            <a:br>
              <a:rPr lang="de-DE" altLang="de-DE" sz="3200" b="1">
                <a:solidFill>
                  <a:schemeClr val="tx2"/>
                </a:solidFill>
              </a:rPr>
            </a:br>
            <a:r>
              <a:rPr lang="de-DE" altLang="de-DE" sz="3200" b="1">
                <a:solidFill>
                  <a:schemeClr val="tx2"/>
                </a:solidFill>
              </a:rPr>
              <a:t>für Ihre Aufmerksamkeit</a:t>
            </a:r>
            <a:endParaRPr lang="en-US" altLang="de-DE" sz="3200" b="1">
              <a:solidFill>
                <a:schemeClr val="tx2"/>
              </a:solidFill>
            </a:endParaRPr>
          </a:p>
        </p:txBody>
      </p:sp>
      <p:pic>
        <p:nvPicPr>
          <p:cNvPr id="4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1514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1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-1601788" y="515938"/>
            <a:ext cx="1198563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pic>
        <p:nvPicPr>
          <p:cNvPr id="7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afik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850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-1601788" y="515938"/>
            <a:ext cx="684000" cy="68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latin typeface="+mn-lt"/>
                <a:ea typeface="+mn-ea"/>
              </a:rPr>
              <a:t>Zuschneidewerkzeug</a:t>
            </a:r>
            <a:r>
              <a:rPr lang="de-DE" sz="1000" dirty="0"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pic>
        <p:nvPicPr>
          <p:cNvPr id="316" name="Grafik 3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732" y="1998343"/>
            <a:ext cx="684000" cy="684000"/>
          </a:xfrm>
          <a:prstGeom prst="rect">
            <a:avLst/>
          </a:prstGeom>
        </p:spPr>
      </p:pic>
      <p:pic>
        <p:nvPicPr>
          <p:cNvPr id="317" name="Grafik 31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66" y="2726514"/>
            <a:ext cx="684000" cy="684000"/>
          </a:xfrm>
          <a:prstGeom prst="rect">
            <a:avLst/>
          </a:prstGeom>
        </p:spPr>
      </p:pic>
      <p:pic>
        <p:nvPicPr>
          <p:cNvPr id="318" name="Grafik 317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804" y="1998343"/>
            <a:ext cx="684000" cy="684000"/>
          </a:xfrm>
          <a:prstGeom prst="rect">
            <a:avLst/>
          </a:prstGeom>
        </p:spPr>
      </p:pic>
      <p:pic>
        <p:nvPicPr>
          <p:cNvPr id="319" name="Grafik 3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709" y="1998343"/>
            <a:ext cx="684000" cy="684000"/>
          </a:xfrm>
          <a:prstGeom prst="rect">
            <a:avLst/>
          </a:prstGeom>
        </p:spPr>
      </p:pic>
      <p:pic>
        <p:nvPicPr>
          <p:cNvPr id="320" name="Grafik 319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18" y="3435502"/>
            <a:ext cx="684000" cy="684000"/>
          </a:xfrm>
          <a:prstGeom prst="rect">
            <a:avLst/>
          </a:prstGeom>
        </p:spPr>
      </p:pic>
      <p:pic>
        <p:nvPicPr>
          <p:cNvPr id="321" name="Grafik 320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744" y="557761"/>
            <a:ext cx="684000" cy="684000"/>
          </a:xfrm>
          <a:prstGeom prst="rect">
            <a:avLst/>
          </a:prstGeom>
        </p:spPr>
      </p:pic>
      <p:pic>
        <p:nvPicPr>
          <p:cNvPr id="322" name="Grafik 321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9" y="2726514"/>
            <a:ext cx="684000" cy="684000"/>
          </a:xfrm>
          <a:prstGeom prst="rect">
            <a:avLst/>
          </a:prstGeom>
        </p:spPr>
      </p:pic>
      <p:pic>
        <p:nvPicPr>
          <p:cNvPr id="323" name="Grafik 322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886" y="1273218"/>
            <a:ext cx="684000" cy="684000"/>
          </a:xfrm>
          <a:prstGeom prst="rect">
            <a:avLst/>
          </a:prstGeom>
        </p:spPr>
      </p:pic>
      <p:pic>
        <p:nvPicPr>
          <p:cNvPr id="324" name="Grafik 323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668" y="1998335"/>
            <a:ext cx="684000" cy="681131"/>
          </a:xfrm>
          <a:prstGeom prst="rect">
            <a:avLst/>
          </a:prstGeom>
        </p:spPr>
      </p:pic>
      <p:pic>
        <p:nvPicPr>
          <p:cNvPr id="325" name="Grafik 324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2689" y="3435502"/>
            <a:ext cx="684000" cy="684000"/>
          </a:xfrm>
          <a:prstGeom prst="rect">
            <a:avLst/>
          </a:prstGeom>
        </p:spPr>
      </p:pic>
      <p:pic>
        <p:nvPicPr>
          <p:cNvPr id="326" name="Grafik 325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798" y="3435502"/>
            <a:ext cx="684000" cy="684000"/>
          </a:xfrm>
          <a:prstGeom prst="rect">
            <a:avLst/>
          </a:prstGeom>
        </p:spPr>
      </p:pic>
      <p:pic>
        <p:nvPicPr>
          <p:cNvPr id="327" name="Grafik 32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34" y="1998343"/>
            <a:ext cx="684000" cy="684000"/>
          </a:xfrm>
          <a:prstGeom prst="rect">
            <a:avLst/>
          </a:prstGeom>
        </p:spPr>
      </p:pic>
      <p:pic>
        <p:nvPicPr>
          <p:cNvPr id="328" name="Grafik 32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832" y="2726514"/>
            <a:ext cx="684000" cy="684000"/>
          </a:xfrm>
          <a:prstGeom prst="rect">
            <a:avLst/>
          </a:prstGeom>
        </p:spPr>
      </p:pic>
      <p:pic>
        <p:nvPicPr>
          <p:cNvPr id="329" name="Grafik 328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489" y="2726514"/>
            <a:ext cx="684000" cy="684000"/>
          </a:xfrm>
          <a:prstGeom prst="rect">
            <a:avLst/>
          </a:prstGeom>
        </p:spPr>
      </p:pic>
      <p:pic>
        <p:nvPicPr>
          <p:cNvPr id="330" name="Grafik 329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382" y="1273218"/>
            <a:ext cx="684000" cy="684000"/>
          </a:xfrm>
          <a:prstGeom prst="rect">
            <a:avLst/>
          </a:prstGeom>
        </p:spPr>
      </p:pic>
      <p:pic>
        <p:nvPicPr>
          <p:cNvPr id="331" name="Grafik 330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92" y="2726514"/>
            <a:ext cx="684000" cy="684000"/>
          </a:xfrm>
          <a:prstGeom prst="rect">
            <a:avLst/>
          </a:prstGeom>
        </p:spPr>
      </p:pic>
      <p:pic>
        <p:nvPicPr>
          <p:cNvPr id="332" name="Grafik 331"/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46" y="557761"/>
            <a:ext cx="684000" cy="684000"/>
          </a:xfrm>
          <a:prstGeom prst="rect">
            <a:avLst/>
          </a:prstGeom>
        </p:spPr>
      </p:pic>
      <p:pic>
        <p:nvPicPr>
          <p:cNvPr id="335" name="Grafik 334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95" y="1273218"/>
            <a:ext cx="684000" cy="684000"/>
          </a:xfrm>
          <a:prstGeom prst="rect">
            <a:avLst/>
          </a:prstGeom>
        </p:spPr>
      </p:pic>
      <p:pic>
        <p:nvPicPr>
          <p:cNvPr id="336" name="Grafik 335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39" y="2726514"/>
            <a:ext cx="684000" cy="684000"/>
          </a:xfrm>
          <a:prstGeom prst="rect">
            <a:avLst/>
          </a:prstGeom>
        </p:spPr>
      </p:pic>
      <p:pic>
        <p:nvPicPr>
          <p:cNvPr id="340" name="Grafik 339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12" y="557761"/>
            <a:ext cx="684000" cy="684000"/>
          </a:xfrm>
          <a:prstGeom prst="rect">
            <a:avLst/>
          </a:prstGeom>
        </p:spPr>
      </p:pic>
      <p:pic>
        <p:nvPicPr>
          <p:cNvPr id="343" name="Grafik 342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95" y="1273218"/>
            <a:ext cx="684000" cy="684000"/>
          </a:xfrm>
          <a:prstGeom prst="rect">
            <a:avLst/>
          </a:prstGeom>
        </p:spPr>
      </p:pic>
      <p:pic>
        <p:nvPicPr>
          <p:cNvPr id="345" name="Grafik 34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680" y="1998343"/>
            <a:ext cx="684000" cy="684000"/>
          </a:xfrm>
          <a:prstGeom prst="rect">
            <a:avLst/>
          </a:prstGeom>
        </p:spPr>
      </p:pic>
      <p:pic>
        <p:nvPicPr>
          <p:cNvPr id="346" name="Grafik 345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344" y="1998343"/>
            <a:ext cx="684000" cy="684000"/>
          </a:xfrm>
          <a:prstGeom prst="rect">
            <a:avLst/>
          </a:prstGeom>
        </p:spPr>
      </p:pic>
      <p:pic>
        <p:nvPicPr>
          <p:cNvPr id="347" name="Grafik 34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963" y="1998343"/>
            <a:ext cx="684000" cy="684000"/>
          </a:xfrm>
          <a:prstGeom prst="rect">
            <a:avLst/>
          </a:prstGeom>
        </p:spPr>
      </p:pic>
      <p:pic>
        <p:nvPicPr>
          <p:cNvPr id="348" name="Grafik 347"/>
          <p:cNvPicPr>
            <a:picLocks noChangeAspect="1"/>
          </p:cNvPicPr>
          <p:nvPr userDrawn="1"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471" y="1273218"/>
            <a:ext cx="684000" cy="684000"/>
          </a:xfrm>
          <a:prstGeom prst="rect">
            <a:avLst/>
          </a:prstGeom>
        </p:spPr>
      </p:pic>
      <p:pic>
        <p:nvPicPr>
          <p:cNvPr id="349" name="Grafik 348"/>
          <p:cNvPicPr>
            <a:picLocks noChangeAspect="1"/>
          </p:cNvPicPr>
          <p:nvPr userDrawn="1"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118" y="2726514"/>
            <a:ext cx="684000" cy="684000"/>
          </a:xfrm>
          <a:prstGeom prst="rect">
            <a:avLst/>
          </a:prstGeom>
        </p:spPr>
      </p:pic>
      <p:pic>
        <p:nvPicPr>
          <p:cNvPr id="350" name="Grafik 349"/>
          <p:cNvPicPr>
            <a:picLocks noChangeAspect="1"/>
          </p:cNvPicPr>
          <p:nvPr userDrawn="1"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10" y="2726514"/>
            <a:ext cx="684000" cy="684000"/>
          </a:xfrm>
          <a:prstGeom prst="rect">
            <a:avLst/>
          </a:prstGeom>
        </p:spPr>
      </p:pic>
      <p:pic>
        <p:nvPicPr>
          <p:cNvPr id="352" name="Grafik 351"/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069" y="1998343"/>
            <a:ext cx="684000" cy="684000"/>
          </a:xfrm>
          <a:prstGeom prst="rect">
            <a:avLst/>
          </a:prstGeom>
        </p:spPr>
      </p:pic>
      <p:pic>
        <p:nvPicPr>
          <p:cNvPr id="354" name="Grafik 353"/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04" y="2726514"/>
            <a:ext cx="684000" cy="684000"/>
          </a:xfrm>
          <a:prstGeom prst="rect">
            <a:avLst/>
          </a:prstGeom>
        </p:spPr>
      </p:pic>
      <p:pic>
        <p:nvPicPr>
          <p:cNvPr id="355" name="Grafik 354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3512" y="1273218"/>
            <a:ext cx="684000" cy="684000"/>
          </a:xfrm>
          <a:prstGeom prst="rect">
            <a:avLst/>
          </a:prstGeom>
        </p:spPr>
      </p:pic>
      <p:pic>
        <p:nvPicPr>
          <p:cNvPr id="356" name="Grafik 355"/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37" y="1998343"/>
            <a:ext cx="684000" cy="684000"/>
          </a:xfrm>
          <a:prstGeom prst="rect">
            <a:avLst/>
          </a:prstGeom>
        </p:spPr>
      </p:pic>
      <p:pic>
        <p:nvPicPr>
          <p:cNvPr id="358" name="Grafik 357"/>
          <p:cNvPicPr>
            <a:picLocks noChangeAspect="1"/>
          </p:cNvPicPr>
          <p:nvPr userDrawn="1"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2" y="3435502"/>
            <a:ext cx="684000" cy="684000"/>
          </a:xfrm>
          <a:prstGeom prst="rect">
            <a:avLst/>
          </a:prstGeom>
        </p:spPr>
      </p:pic>
      <p:pic>
        <p:nvPicPr>
          <p:cNvPr id="360" name="Grafik 359"/>
          <p:cNvPicPr>
            <a:picLocks noChangeAspect="1"/>
          </p:cNvPicPr>
          <p:nvPr userDrawn="1"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65" y="1273218"/>
            <a:ext cx="684000" cy="684000"/>
          </a:xfrm>
          <a:prstGeom prst="rect">
            <a:avLst/>
          </a:prstGeom>
        </p:spPr>
      </p:pic>
      <p:pic>
        <p:nvPicPr>
          <p:cNvPr id="368" name="Grafik 367"/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129" y="3435502"/>
            <a:ext cx="684000" cy="684000"/>
          </a:xfrm>
          <a:prstGeom prst="rect">
            <a:avLst/>
          </a:prstGeom>
        </p:spPr>
      </p:pic>
      <p:pic>
        <p:nvPicPr>
          <p:cNvPr id="369" name="Grafik 368"/>
          <p:cNvPicPr>
            <a:picLocks noChangeAspect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526" y="1998343"/>
            <a:ext cx="684000" cy="684000"/>
          </a:xfrm>
          <a:prstGeom prst="rect">
            <a:avLst/>
          </a:prstGeom>
        </p:spPr>
      </p:pic>
      <p:pic>
        <p:nvPicPr>
          <p:cNvPr id="370" name="Grafik 369"/>
          <p:cNvPicPr>
            <a:picLocks noChangeAspect="1"/>
          </p:cNvPicPr>
          <p:nvPr userDrawn="1"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338" y="2726514"/>
            <a:ext cx="684000" cy="684000"/>
          </a:xfrm>
          <a:prstGeom prst="rect">
            <a:avLst/>
          </a:prstGeom>
        </p:spPr>
      </p:pic>
      <p:pic>
        <p:nvPicPr>
          <p:cNvPr id="371" name="Grafik 370"/>
          <p:cNvPicPr>
            <a:picLocks noChangeAspect="1"/>
          </p:cNvPicPr>
          <p:nvPr userDrawn="1"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1998343"/>
            <a:ext cx="684000" cy="684000"/>
          </a:xfrm>
          <a:prstGeom prst="rect">
            <a:avLst/>
          </a:prstGeom>
        </p:spPr>
      </p:pic>
      <p:pic>
        <p:nvPicPr>
          <p:cNvPr id="376" name="Grafik 375"/>
          <p:cNvPicPr>
            <a:picLocks noChangeAspect="1"/>
          </p:cNvPicPr>
          <p:nvPr userDrawn="1"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006" y="557761"/>
            <a:ext cx="684000" cy="684000"/>
          </a:xfrm>
          <a:prstGeom prst="rect">
            <a:avLst/>
          </a:prstGeom>
        </p:spPr>
      </p:pic>
      <p:pic>
        <p:nvPicPr>
          <p:cNvPr id="384" name="Grafik 383"/>
          <p:cNvPicPr>
            <a:picLocks noChangeAspect="1"/>
          </p:cNvPicPr>
          <p:nvPr userDrawn="1"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196" y="1998343"/>
            <a:ext cx="684000" cy="684000"/>
          </a:xfrm>
          <a:prstGeom prst="rect">
            <a:avLst/>
          </a:prstGeom>
        </p:spPr>
      </p:pic>
      <p:pic>
        <p:nvPicPr>
          <p:cNvPr id="392" name="Grafik 391"/>
          <p:cNvPicPr>
            <a:picLocks noChangeAspect="1"/>
          </p:cNvPicPr>
          <p:nvPr userDrawn="1"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967" y="1273218"/>
            <a:ext cx="684000" cy="684000"/>
          </a:xfrm>
          <a:prstGeom prst="rect">
            <a:avLst/>
          </a:prstGeom>
        </p:spPr>
      </p:pic>
      <p:pic>
        <p:nvPicPr>
          <p:cNvPr id="393" name="Grafik 392"/>
          <p:cNvPicPr>
            <a:picLocks noChangeAspect="1"/>
          </p:cNvPicPr>
          <p:nvPr userDrawn="1"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336" y="557761"/>
            <a:ext cx="684000" cy="684000"/>
          </a:xfrm>
          <a:prstGeom prst="rect">
            <a:avLst/>
          </a:prstGeom>
        </p:spPr>
      </p:pic>
      <p:pic>
        <p:nvPicPr>
          <p:cNvPr id="403" name="Grafik 402"/>
          <p:cNvPicPr>
            <a:picLocks noChangeAspect="1"/>
          </p:cNvPicPr>
          <p:nvPr userDrawn="1"/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365" y="1273218"/>
            <a:ext cx="684000" cy="684000"/>
          </a:xfrm>
          <a:prstGeom prst="rect">
            <a:avLst/>
          </a:prstGeom>
        </p:spPr>
      </p:pic>
      <p:pic>
        <p:nvPicPr>
          <p:cNvPr id="404" name="Grafik 403"/>
          <p:cNvPicPr>
            <a:picLocks noChangeAspect="1"/>
          </p:cNvPicPr>
          <p:nvPr userDrawn="1"/>
        </p:nvPicPr>
        <p:blipFill>
          <a:blip r:embed="rId4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183" y="1273218"/>
            <a:ext cx="684000" cy="684000"/>
          </a:xfrm>
          <a:prstGeom prst="rect">
            <a:avLst/>
          </a:prstGeom>
        </p:spPr>
      </p:pic>
      <p:pic>
        <p:nvPicPr>
          <p:cNvPr id="405" name="Grafik 404"/>
          <p:cNvPicPr>
            <a:picLocks noChangeAspect="1"/>
          </p:cNvPicPr>
          <p:nvPr userDrawn="1"/>
        </p:nvPicPr>
        <p:blipFill>
          <a:blip r:embed="rId4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557761"/>
            <a:ext cx="684000" cy="684000"/>
          </a:xfrm>
          <a:prstGeom prst="rect">
            <a:avLst/>
          </a:prstGeom>
        </p:spPr>
      </p:pic>
      <p:pic>
        <p:nvPicPr>
          <p:cNvPr id="406" name="Grafik 405"/>
          <p:cNvPicPr>
            <a:picLocks noChangeAspect="1"/>
          </p:cNvPicPr>
          <p:nvPr userDrawn="1"/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1009" y="1273218"/>
            <a:ext cx="684000" cy="684000"/>
          </a:xfrm>
          <a:prstGeom prst="rect">
            <a:avLst/>
          </a:prstGeom>
        </p:spPr>
      </p:pic>
      <p:pic>
        <p:nvPicPr>
          <p:cNvPr id="408" name="Grafik 407"/>
          <p:cNvPicPr>
            <a:picLocks noChangeAspect="1"/>
          </p:cNvPicPr>
          <p:nvPr userDrawn="1"/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07" y="2726514"/>
            <a:ext cx="684000" cy="684000"/>
          </a:xfrm>
          <a:prstGeom prst="rect">
            <a:avLst/>
          </a:prstGeom>
        </p:spPr>
      </p:pic>
      <p:pic>
        <p:nvPicPr>
          <p:cNvPr id="412" name="Grafik 411"/>
          <p:cNvPicPr>
            <a:picLocks noChangeAspect="1"/>
          </p:cNvPicPr>
          <p:nvPr userDrawn="1"/>
        </p:nvPicPr>
        <p:blipFill>
          <a:blip r:embed="rId4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360" y="4147930"/>
            <a:ext cx="684000" cy="684000"/>
          </a:xfrm>
          <a:prstGeom prst="rect">
            <a:avLst/>
          </a:prstGeom>
        </p:spPr>
      </p:pic>
      <p:pic>
        <p:nvPicPr>
          <p:cNvPr id="416" name="Grafik 415"/>
          <p:cNvPicPr>
            <a:picLocks noChangeAspect="1"/>
          </p:cNvPicPr>
          <p:nvPr userDrawn="1"/>
        </p:nvPicPr>
        <p:blipFill>
          <a:blip r:embed="rId5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331" y="1273218"/>
            <a:ext cx="684000" cy="684000"/>
          </a:xfrm>
          <a:prstGeom prst="rect">
            <a:avLst/>
          </a:prstGeom>
        </p:spPr>
      </p:pic>
      <p:pic>
        <p:nvPicPr>
          <p:cNvPr id="421" name="Grafik 420"/>
          <p:cNvPicPr>
            <a:picLocks noChangeAspect="1"/>
          </p:cNvPicPr>
          <p:nvPr userDrawn="1"/>
        </p:nvPicPr>
        <p:blipFill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210" y="557761"/>
            <a:ext cx="684000" cy="684000"/>
          </a:xfrm>
          <a:prstGeom prst="rect">
            <a:avLst/>
          </a:prstGeom>
        </p:spPr>
      </p:pic>
      <p:pic>
        <p:nvPicPr>
          <p:cNvPr id="423" name="Grafik 422"/>
          <p:cNvPicPr>
            <a:picLocks noChangeAspect="1"/>
          </p:cNvPicPr>
          <p:nvPr userDrawn="1"/>
        </p:nvPicPr>
        <p:blipFill>
          <a:blip r:embed="rId5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429" y="199834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2/3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 userDrawn="1"/>
        </p:nvSpPr>
        <p:spPr>
          <a:xfrm>
            <a:off x="-1601788" y="515938"/>
            <a:ext cx="1198563" cy="1784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solidFill>
                  <a:schemeClr val="bg1"/>
                </a:solidFill>
                <a:latin typeface="+mn-lt"/>
                <a:ea typeface="+mn-ea"/>
              </a:rPr>
              <a:t>Bild zuschneiden unter: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Format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Zuschneiden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 err="1">
                <a:solidFill>
                  <a:schemeClr val="bg1"/>
                </a:solidFill>
                <a:latin typeface="+mn-lt"/>
                <a:ea typeface="+mn-ea"/>
              </a:rPr>
              <a:t>Zuschneidewerkzeug</a:t>
            </a:r>
            <a:r>
              <a:rPr lang="de-DE" sz="1000" dirty="0">
                <a:solidFill>
                  <a:schemeClr val="bg1"/>
                </a:solidFill>
                <a:latin typeface="+mn-lt"/>
                <a:ea typeface="+mn-ea"/>
              </a:rPr>
              <a:t> horizontal bis zur ersten oder zweiten Linie ziehen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84000" y="473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84000" y="5230801"/>
            <a:ext cx="1148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3" name="Rechteck 2"/>
          <p:cNvSpPr/>
          <p:nvPr userDrawn="1"/>
        </p:nvSpPr>
        <p:spPr>
          <a:xfrm>
            <a:off x="0" y="0"/>
            <a:ext cx="12801600" cy="4493342"/>
          </a:xfrm>
          <a:prstGeom prst="rect">
            <a:avLst/>
          </a:prstGeom>
          <a:solidFill>
            <a:srgbClr val="0054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004" y="781050"/>
            <a:ext cx="22479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4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Gerader Verbinder 4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556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3"/>
          <p:cNvCxnSpPr/>
          <p:nvPr/>
        </p:nvCxnSpPr>
        <p:spPr>
          <a:xfrm>
            <a:off x="392113" y="30368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7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_mittig, horizontale Li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679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684800"/>
            <a:ext cx="11484000" cy="3193200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933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000" y="1152000"/>
            <a:ext cx="11484000" cy="252000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000" b="1" i="0"/>
            </a:lvl1pPr>
            <a:lvl2pPr marL="216000" indent="180000">
              <a:buClr>
                <a:schemeClr val="tx2"/>
              </a:buClr>
              <a:defRPr sz="1800"/>
            </a:lvl2pPr>
            <a:lvl3pPr marL="432000" indent="180000">
              <a:buClr>
                <a:schemeClr val="tx2"/>
              </a:buClr>
              <a:buFont typeface="Symbol" panose="05050102010706020507" pitchFamily="18" charset="2"/>
              <a:buChar char="-"/>
              <a:defRPr sz="1600"/>
            </a:lvl3pPr>
            <a:lvl4pPr marL="648000" indent="180000"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864000" indent="180000">
              <a:buClr>
                <a:schemeClr val="tx2"/>
              </a:buClr>
              <a:buFont typeface="Arial" panose="020B0604020202020204" pitchFamily="34" charset="0"/>
              <a:buChar char="-"/>
              <a:defRPr sz="1600"/>
            </a:lvl5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/>
          </p:nvPr>
        </p:nvSpPr>
        <p:spPr>
          <a:xfrm>
            <a:off x="383117" y="1684801"/>
            <a:ext cx="11484000" cy="37512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2601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Grafik 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925" y="6043613"/>
            <a:ext cx="1779588" cy="81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Bachelor </a:t>
            </a:r>
            <a:r>
              <a:rPr lang="de-DE" altLang="de-DE" sz="900" dirty="0" err="1">
                <a:solidFill>
                  <a:schemeClr val="tx2"/>
                </a:solidFill>
              </a:rPr>
              <a:t>Thesis:Thermodynamic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Uncertainty</a:t>
            </a:r>
            <a:r>
              <a:rPr lang="de-DE" altLang="de-DE" sz="900" dirty="0">
                <a:solidFill>
                  <a:schemeClr val="tx2"/>
                </a:solidFill>
              </a:rPr>
              <a:t> Relation in </a:t>
            </a:r>
            <a:r>
              <a:rPr lang="de-DE" altLang="de-DE" sz="900" dirty="0" err="1">
                <a:solidFill>
                  <a:schemeClr val="tx2"/>
                </a:solidFill>
              </a:rPr>
              <a:t>Superconducting</a:t>
            </a:r>
            <a:r>
              <a:rPr lang="de-DE" altLang="de-DE" sz="900" dirty="0">
                <a:solidFill>
                  <a:schemeClr val="tx2"/>
                </a:solidFill>
              </a:rPr>
              <a:t> </a:t>
            </a:r>
            <a:r>
              <a:rPr lang="de-DE" altLang="de-DE" sz="900" dirty="0" err="1">
                <a:solidFill>
                  <a:schemeClr val="tx2"/>
                </a:solidFill>
              </a:rPr>
              <a:t>Circuits</a:t>
            </a:r>
            <a:endParaRPr lang="de-DE" altLang="de-DE" sz="900" baseline="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r>
              <a:rPr lang="de-DE" altLang="de-DE" sz="900" baseline="0" dirty="0">
                <a:solidFill>
                  <a:schemeClr val="tx2"/>
                </a:solidFill>
              </a:rPr>
              <a:t>Institute </a:t>
            </a:r>
            <a:r>
              <a:rPr lang="de-DE" altLang="de-DE" sz="900" baseline="0" dirty="0" err="1">
                <a:solidFill>
                  <a:schemeClr val="tx2"/>
                </a:solidFill>
              </a:rPr>
              <a:t>for</a:t>
            </a:r>
            <a:r>
              <a:rPr lang="de-DE" altLang="de-DE" sz="900" baseline="0" dirty="0">
                <a:solidFill>
                  <a:schemeClr val="tx2"/>
                </a:solidFill>
              </a:rPr>
              <a:t> Quantum Information I  Aristid Großmann I  August 2025</a:t>
            </a:r>
            <a:endParaRPr lang="de-DE" altLang="de-DE" sz="900" dirty="0">
              <a:solidFill>
                <a:schemeClr val="tx2"/>
              </a:solidFill>
            </a:endParaRPr>
          </a:p>
          <a:p>
            <a:pPr eaLnBrk="1" hangingPunct="1">
              <a:defRPr/>
            </a:pP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60363" y="81438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60363" y="6040438"/>
            <a:ext cx="114839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feld 6"/>
          <p:cNvSpPr txBox="1">
            <a:spLocks noChangeArrowheads="1"/>
          </p:cNvSpPr>
          <p:nvPr/>
        </p:nvSpPr>
        <p:spPr bwMode="auto">
          <a:xfrm>
            <a:off x="-1898650" y="5224463"/>
            <a:ext cx="172878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1000" b="1"/>
              <a:t>Fußzeile anpassen:</a:t>
            </a:r>
            <a:endParaRPr lang="de-DE" altLang="de-DE" sz="1000"/>
          </a:p>
          <a:p>
            <a:pPr eaLnBrk="1" hangingPunct="1">
              <a:defRPr/>
            </a:pPr>
            <a:r>
              <a:rPr lang="de-DE" altLang="de-DE" sz="1000"/>
              <a:t>Zum Anpassen der Fußzeile unter Karteireiter Ansicht &gt; auf Folienmaster klicken. Links in der Übersicht auf die oberste Folie scrollen und dort in die Fußzeile klicken. So wird der Text automatisch auf allen Seiten angepasst.</a:t>
            </a:r>
            <a:endParaRPr lang="de-DE" altLang="de-DE" sz="1000" b="1"/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F93E05B-4F25-41CE-AAEA-99D7F24FD381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8" r:id="rId4"/>
    <p:sldLayoutId id="2147483882" r:id="rId5"/>
    <p:sldLayoutId id="2147483883" r:id="rId6"/>
    <p:sldLayoutId id="2147483887" r:id="rId7"/>
    <p:sldLayoutId id="2147483876" r:id="rId8"/>
    <p:sldLayoutId id="2147483877" r:id="rId9"/>
    <p:sldLayoutId id="2147483884" r:id="rId10"/>
    <p:sldLayoutId id="2147483885" r:id="rId11"/>
    <p:sldLayoutId id="2147483878" r:id="rId12"/>
    <p:sldLayoutId id="2147483886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sv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7.png"/><Relationship Id="rId5" Type="http://schemas.openxmlformats.org/officeDocument/2006/relationships/image" Target="../media/image87.sv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sv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4.sv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60.png"/><Relationship Id="rId10" Type="http://schemas.openxmlformats.org/officeDocument/2006/relationships/image" Target="../media/image58.png"/><Relationship Id="rId4" Type="http://schemas.openxmlformats.org/officeDocument/2006/relationships/image" Target="../media/image57.svg"/><Relationship Id="rId9" Type="http://schemas.openxmlformats.org/officeDocument/2006/relationships/image" Target="../media/image62.png"/><Relationship Id="rId14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3.png"/><Relationship Id="rId4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6.png"/><Relationship Id="rId5" Type="http://schemas.openxmlformats.org/officeDocument/2006/relationships/image" Target="../media/image700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sv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18AE03-55B9-AE19-E9B6-D934863D7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 Thesis: </a:t>
            </a:r>
            <a:br>
              <a:rPr lang="de-DE" dirty="0"/>
            </a:br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4075E5-F9F6-BE13-C4F4-3C483173D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00" y="4203545"/>
            <a:ext cx="11484000" cy="165576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243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B360-EC52-4315-E462-603CCD296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96B858E8-8615-865C-CF6E-A1E13250320A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 err="1"/>
                  <a:t>Describes</a:t>
                </a:r>
                <a:r>
                  <a:rPr lang="de-DE" dirty="0"/>
                  <a:t> </a:t>
                </a:r>
                <a:r>
                  <a:rPr lang="de-DE" dirty="0" err="1"/>
                  <a:t>diode</a:t>
                </a:r>
                <a:r>
                  <a:rPr lang="de-DE" dirty="0"/>
                  <a:t>-like </a:t>
                </a:r>
                <a:r>
                  <a:rPr lang="de-DE" dirty="0" err="1"/>
                  <a:t>behavior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Finite </a:t>
                </a:r>
                <a:r>
                  <a:rPr lang="de-DE" dirty="0" err="1"/>
                  <a:t>critical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Symmetric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endParaRPr lang="de-DE" dirty="0"/>
              </a:p>
              <a:p>
                <a:pPr lvl="1"/>
                <a:r>
                  <a:rPr lang="de-DE" dirty="0" err="1"/>
                  <a:t>Antisymmetric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/>
                  <a:t>Infinite </a:t>
                </a:r>
                <a:r>
                  <a:rPr lang="de-DE" dirty="0" err="1"/>
                  <a:t>critical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antisymmetric</a:t>
                </a:r>
                <a:r>
                  <a:rPr lang="de-DE" dirty="0"/>
                  <a:t> </a:t>
                </a:r>
                <a:r>
                  <a:rPr lang="de-DE" dirty="0" err="1"/>
                  <a:t>case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de-DE" dirty="0"/>
              </a:p>
              <a:p>
                <a:pPr marL="0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>
                    <a:sym typeface="Wingdings" panose="05000000000000000000" pitchFamily="2" charset="2"/>
                  </a:rPr>
                  <a:t>local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minima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never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disappear</a:t>
                </a:r>
                <a:endParaRPr lang="de-DE" dirty="0"/>
              </a:p>
              <a:p>
                <a:pPr marL="0" indent="0">
                  <a:buNone/>
                </a:pPr>
                <a:r>
                  <a:rPr lang="de-DE" dirty="0"/>
                  <a:t>	</a:t>
                </a:r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96B858E8-8615-865C-CF6E-A1E132503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1115" t="-2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890EA265-6751-EE74-7AC4-59FC7152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543A416-249A-4908-8F10-CC17CE01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F564A3-2F18-ADFD-61BC-24A3B0E1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32" y="1026000"/>
            <a:ext cx="5054914" cy="326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01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41535-1224-9E79-34E6-9EBC58E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814A833F-7292-BB25-42E8-A1953063F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19053" y="904940"/>
            <a:ext cx="5388947" cy="359263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74BF62A3-7718-5880-8626-7252EAC92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Same </a:t>
            </a:r>
            <a:r>
              <a:rPr lang="de-DE" dirty="0" err="1"/>
              <a:t>ovservations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Josephson Junction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Conjecture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(</a:t>
            </a:r>
            <a:r>
              <a:rPr lang="de-DE" dirty="0" err="1"/>
              <a:t>expected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EPR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symmetric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F6CDBA9-352A-9B4B-A522-267FB5CD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7EA46A-7656-C9E5-90BD-02AAE9D3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407D938-4BFC-0DBC-6E0F-91FB7E7E85DA}"/>
                  </a:ext>
                </a:extLst>
              </p:cNvPr>
              <p:cNvSpPr txBox="1"/>
              <p:nvPr/>
            </p:nvSpPr>
            <p:spPr>
              <a:xfrm>
                <a:off x="10414210" y="4105518"/>
                <a:ext cx="139379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Solid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Dotted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7407D938-4BFC-0DBC-6E0F-91FB7E7E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210" y="4105518"/>
                <a:ext cx="1393790" cy="532453"/>
              </a:xfrm>
              <a:prstGeom prst="rect">
                <a:avLst/>
              </a:prstGeom>
              <a:blipFill>
                <a:blip r:embed="rId4"/>
                <a:stretch>
                  <a:fillRect l="-1310" t="-2273" r="-7860" b="-1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3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F652D-21D7-1440-65A1-F03337BE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5A90979-7849-FC94-9974-2E956F316518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TUR </a:t>
                </a:r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equilibrium</a:t>
                </a:r>
                <a:r>
                  <a:rPr lang="de-DE" dirty="0"/>
                  <a:t> (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 (large </a:t>
                </a:r>
                <a:r>
                  <a:rPr lang="de-DE" dirty="0" err="1"/>
                  <a:t>currents</a:t>
                </a:r>
                <a:r>
                  <a:rPr lang="de-DE" dirty="0"/>
                  <a:t>), </a:t>
                </a:r>
                <a:r>
                  <a:rPr lang="de-DE" dirty="0" err="1"/>
                  <a:t>however</a:t>
                </a:r>
                <a:r>
                  <a:rPr lang="de-DE" dirty="0"/>
                  <a:t> </a:t>
                </a:r>
                <a:r>
                  <a:rPr lang="de-DE" dirty="0" err="1"/>
                  <a:t>much</a:t>
                </a:r>
                <a:r>
                  <a:rPr lang="de-DE" dirty="0"/>
                  <a:t> </a:t>
                </a:r>
                <a:r>
                  <a:rPr lang="de-DE" dirty="0" err="1"/>
                  <a:t>slower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 </a:t>
                </a:r>
              </a:p>
              <a:p>
                <a:pPr lvl="1"/>
                <a:r>
                  <a:rPr lang="de-DE" dirty="0"/>
                  <a:t>pure </a:t>
                </a:r>
                <a:r>
                  <a:rPr lang="de-DE" dirty="0" err="1"/>
                  <a:t>diffusion</a:t>
                </a:r>
                <a:r>
                  <a:rPr lang="de-DE" dirty="0"/>
                  <a:t> (large </a:t>
                </a:r>
                <a:r>
                  <a:rPr lang="de-DE" dirty="0" err="1"/>
                  <a:t>noise</a:t>
                </a:r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pPr marL="215900" lvl="1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Conjecture</a:t>
                </a:r>
                <a:r>
                  <a:rPr lang="de-DE" dirty="0"/>
                  <a:t> </a:t>
                </a:r>
                <a:r>
                  <a:rPr lang="de-DE" dirty="0" err="1"/>
                  <a:t>does</a:t>
                </a:r>
                <a:r>
                  <a:rPr lang="de-DE" dirty="0"/>
                  <a:t> not hold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broken</a:t>
                </a:r>
                <a:endParaRPr lang="de-DE" dirty="0"/>
              </a:p>
              <a:p>
                <a:pPr lvl="1"/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broken</a:t>
                </a:r>
                <a:endParaRPr lang="de-DE" dirty="0"/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5A90979-7849-FC94-9974-2E956F31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115" t="-2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67C16A2F-75F4-CB6E-50F5-5EFDBC59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3BAB7F-7F5A-796B-D3BA-74BDAF12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Antisymmetric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8EC2859-7771-5405-7EA1-EFCBF954FE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0771" y="838901"/>
            <a:ext cx="5147229" cy="51472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4C4958-A4B0-72AA-C663-D0BA26624FE7}"/>
                  </a:ext>
                </a:extLst>
              </p:cNvPr>
              <p:cNvSpPr txBox="1"/>
              <p:nvPr/>
            </p:nvSpPr>
            <p:spPr>
              <a:xfrm>
                <a:off x="8437228" y="5706000"/>
                <a:ext cx="3430772" cy="313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Solid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Dotted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0C4C4958-A4B0-72AA-C663-D0BA26624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228" y="5706000"/>
                <a:ext cx="3430772" cy="313099"/>
              </a:xfrm>
              <a:prstGeom prst="rect">
                <a:avLst/>
              </a:prstGeom>
              <a:blipFill>
                <a:blip r:embed="rId6"/>
                <a:stretch>
                  <a:fillRect l="-533" t="-3922" b="-215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56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95B90-840B-DFBA-C48D-475CC482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6880E0AC-2694-8837-F520-961A5E252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2196" y="862502"/>
            <a:ext cx="6154842" cy="513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32F19D40-41D9-52CF-F5C5-F6B8ECC35AE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 smtClean="0">
                        <a:latin typeface="Cambria Math" panose="02040503050406030204" pitchFamily="18" charset="0"/>
                      </a:rPr>
                      <m:t>=0: </m:t>
                    </m:r>
                  </m:oMath>
                </a14:m>
                <a:endParaRPr lang="de-DE" b="0" dirty="0"/>
              </a:p>
              <a:p>
                <a:pPr lvl="1"/>
                <a:r>
                  <a:rPr lang="de-DE" dirty="0"/>
                  <a:t>Critical </a:t>
                </a:r>
                <a:r>
                  <a:rPr lang="de-DE" dirty="0" err="1"/>
                  <a:t>current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infinite </a:t>
                </a:r>
              </a:p>
              <a:p>
                <a:pPr marL="215900" lvl="1" indent="0">
                  <a:buNone/>
                </a:pPr>
                <a:r>
                  <a:rPr lang="de-DE" dirty="0"/>
                  <a:t>	</a:t>
                </a:r>
                <a:r>
                  <a:rPr lang="de-DE" dirty="0">
                    <a:sym typeface="Wingdings" panose="05000000000000000000" pitchFamily="2" charset="2"/>
                  </a:rPr>
                  <a:t> </a:t>
                </a:r>
                <a:r>
                  <a:rPr lang="de-DE" dirty="0" err="1"/>
                  <a:t>Local</a:t>
                </a:r>
                <a:r>
                  <a:rPr lang="de-DE" dirty="0"/>
                  <a:t> </a:t>
                </a:r>
                <a:r>
                  <a:rPr lang="de-DE" dirty="0" err="1"/>
                  <a:t>minima</a:t>
                </a:r>
                <a:r>
                  <a:rPr lang="de-DE" dirty="0"/>
                  <a:t> </a:t>
                </a:r>
                <a:r>
                  <a:rPr lang="de-DE" dirty="0" err="1"/>
                  <a:t>trap</a:t>
                </a:r>
                <a:r>
                  <a:rPr lang="de-DE" dirty="0"/>
                  <a:t> „</a:t>
                </a:r>
                <a:r>
                  <a:rPr lang="de-DE" dirty="0" err="1"/>
                  <a:t>phase</a:t>
                </a:r>
                <a:r>
                  <a:rPr lang="de-DE" dirty="0"/>
                  <a:t> </a:t>
                </a:r>
                <a:r>
                  <a:rPr lang="de-DE" dirty="0" err="1"/>
                  <a:t>particle</a:t>
                </a:r>
                <a:r>
                  <a:rPr lang="de-DE" dirty="0"/>
                  <a:t>“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arbitrary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dirty="0"/>
              </a:p>
              <a:p>
                <a:pPr lvl="1"/>
                <a:r>
                  <a:rPr lang="de-DE" dirty="0" err="1"/>
                  <a:t>Discrepancy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PDFs </a:t>
                </a:r>
                <a:r>
                  <a:rPr lang="de-DE" dirty="0" err="1"/>
                  <a:t>is</a:t>
                </a:r>
                <a:r>
                  <a:rPr lang="de-DE" dirty="0"/>
                  <a:t> large</a:t>
                </a:r>
              </a:p>
              <a:p>
                <a:pPr lvl="2">
                  <a:buFont typeface="Wingdings" panose="05000000000000000000" pitchFamily="2" charset="2"/>
                  <a:buChar char="à"/>
                </a:pPr>
                <a:r>
                  <a:rPr lang="de-DE" dirty="0">
                    <a:sym typeface="Wingdings" panose="05000000000000000000" pitchFamily="2" charset="2"/>
                  </a:rPr>
                  <a:t>Strong </a:t>
                </a:r>
                <a:r>
                  <a:rPr lang="de-DE" dirty="0" err="1">
                    <a:sym typeface="Wingdings" panose="05000000000000000000" pitchFamily="2" charset="2"/>
                  </a:rPr>
                  <a:t>breaking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of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saturation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à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:pPr lvl="2">
                  <a:buFont typeface="Wingdings" panose="05000000000000000000" pitchFamily="2" charset="2"/>
                  <a:buChar char="à"/>
                </a:pPr>
                <a:endParaRPr lang="de-DE" dirty="0">
                  <a:sym typeface="Wingdings" panose="05000000000000000000" pitchFamily="2" charset="2"/>
                </a:endParaRPr>
              </a:p>
              <a:p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de-DE" dirty="0"/>
              </a:p>
              <a:p>
                <a:pPr lvl="1"/>
                <a:r>
                  <a:rPr lang="de-DE" dirty="0" err="1">
                    <a:sym typeface="Wingdings" panose="05000000000000000000" pitchFamily="2" charset="2"/>
                  </a:rPr>
                  <a:t>local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minima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disappear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above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/>
                  <a:t>critical</a:t>
                </a:r>
                <a:r>
                  <a:rPr lang="de-DE" dirty="0"/>
                  <a:t> </a:t>
                </a:r>
                <a:r>
                  <a:rPr lang="de-DE" dirty="0" err="1"/>
                  <a:t>current</a:t>
                </a:r>
                <a:endParaRPr lang="de-DE" dirty="0"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linear </a:t>
                </a:r>
                <a:r>
                  <a:rPr lang="de-DE" dirty="0" err="1"/>
                  <a:t>almost</a:t>
                </a:r>
                <a:r>
                  <a:rPr lang="de-DE" dirty="0"/>
                  <a:t> </a:t>
                </a:r>
                <a:r>
                  <a:rPr lang="de-DE" dirty="0" err="1"/>
                  <a:t>everywhere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 err="1">
                    <a:sym typeface="Wingdings" panose="05000000000000000000" pitchFamily="2" charset="2"/>
                  </a:rPr>
                  <a:t>Discrepancy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between</a:t>
                </a:r>
                <a:r>
                  <a:rPr lang="de-DE" dirty="0">
                    <a:sym typeface="Wingdings" panose="05000000000000000000" pitchFamily="2" charset="2"/>
                  </a:rPr>
                  <a:t> PDFs </a:t>
                </a:r>
                <a:r>
                  <a:rPr lang="de-DE" dirty="0" err="1">
                    <a:sym typeface="Wingdings" panose="05000000000000000000" pitchFamily="2" charset="2"/>
                  </a:rPr>
                  <a:t>is</a:t>
                </a:r>
                <a:r>
                  <a:rPr lang="de-DE" dirty="0">
                    <a:sym typeface="Wingdings" panose="05000000000000000000" pitchFamily="2" charset="2"/>
                  </a:rPr>
                  <a:t> minimal</a:t>
                </a:r>
              </a:p>
              <a:p>
                <a:pPr marL="215900" lvl="1" indent="0">
                  <a:buNone/>
                </a:pPr>
                <a:r>
                  <a:rPr lang="de-DE" dirty="0">
                    <a:sym typeface="Wingdings" panose="05000000000000000000" pitchFamily="2" charset="2"/>
                  </a:rPr>
                  <a:t>	 </a:t>
                </a:r>
                <a:r>
                  <a:rPr lang="de-DE" dirty="0" err="1">
                    <a:sym typeface="Wingdings" panose="05000000000000000000" pitchFamily="2" charset="2"/>
                  </a:rPr>
                  <a:t>Almost</a:t>
                </a:r>
                <a:r>
                  <a:rPr lang="de-DE" dirty="0">
                    <a:sym typeface="Wingdings" panose="05000000000000000000" pitchFamily="2" charset="2"/>
                  </a:rPr>
                  <a:t> </a:t>
                </a:r>
                <a:r>
                  <a:rPr lang="de-DE" dirty="0" err="1">
                    <a:sym typeface="Wingdings" panose="05000000000000000000" pitchFamily="2" charset="2"/>
                  </a:rPr>
                  <a:t>saturation</a:t>
                </a:r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32F19D40-41D9-52CF-F5C5-F6B8ECC35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4"/>
                <a:stretch>
                  <a:fillRect l="-1115" t="-17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EEE000D4-10A5-3BE5-5B21-FBBF3032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851D3A-DFFA-D705-2CEC-05C49AC6B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Antisymmetric</a:t>
            </a:r>
            <a:r>
              <a:rPr lang="de-DE" dirty="0"/>
              <a:t> </a:t>
            </a:r>
            <a:r>
              <a:rPr lang="de-DE" dirty="0" err="1"/>
              <a:t>Sawtooth</a:t>
            </a:r>
            <a:r>
              <a:rPr lang="de-DE" dirty="0"/>
              <a:t> Potential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376E7D-BE49-E2CF-40E1-F1D295C7BD77}"/>
              </a:ext>
            </a:extLst>
          </p:cNvPr>
          <p:cNvSpPr txBox="1"/>
          <p:nvPr/>
        </p:nvSpPr>
        <p:spPr>
          <a:xfrm>
            <a:off x="6426396" y="5761775"/>
            <a:ext cx="615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Solid </a:t>
            </a:r>
            <a:r>
              <a:rPr lang="de-DE" sz="1400" dirty="0" err="1"/>
              <a:t>lines</a:t>
            </a:r>
            <a:r>
              <a:rPr lang="de-DE" sz="1400" dirty="0"/>
              <a:t>: </a:t>
            </a:r>
            <a:r>
              <a:rPr lang="de-DE" sz="1400" dirty="0" err="1"/>
              <a:t>forward</a:t>
            </a:r>
            <a:r>
              <a:rPr lang="de-DE" sz="1400" dirty="0"/>
              <a:t> </a:t>
            </a:r>
            <a:r>
              <a:rPr lang="de-DE" sz="1400" dirty="0" err="1"/>
              <a:t>process</a:t>
            </a:r>
            <a:r>
              <a:rPr lang="de-DE" sz="1400" dirty="0"/>
              <a:t>, </a:t>
            </a:r>
            <a:r>
              <a:rPr lang="de-DE" sz="1400" dirty="0" err="1"/>
              <a:t>Dotted</a:t>
            </a:r>
            <a:r>
              <a:rPr lang="de-DE" sz="1400" dirty="0"/>
              <a:t> </a:t>
            </a:r>
            <a:r>
              <a:rPr lang="de-DE" sz="1400" dirty="0" err="1"/>
              <a:t>lines</a:t>
            </a:r>
            <a:r>
              <a:rPr lang="de-DE" sz="1400" dirty="0"/>
              <a:t>: drift-</a:t>
            </a:r>
            <a:r>
              <a:rPr lang="de-DE" sz="1400" dirty="0" err="1"/>
              <a:t>reversed</a:t>
            </a:r>
            <a:r>
              <a:rPr lang="de-DE" sz="1400" dirty="0"/>
              <a:t> </a:t>
            </a:r>
            <a:r>
              <a:rPr lang="de-DE" sz="1400" dirty="0" err="1"/>
              <a:t>process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5FFAB2F-51B0-E098-5A10-C2491CDDB6AB}"/>
                  </a:ext>
                </a:extLst>
              </p:cNvPr>
              <p:cNvSpPr txBox="1"/>
              <p:nvPr/>
            </p:nvSpPr>
            <p:spPr>
              <a:xfrm>
                <a:off x="8040141" y="862502"/>
                <a:ext cx="1463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=6,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5FFAB2F-51B0-E098-5A10-C2491CDD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141" y="862502"/>
                <a:ext cx="1463676" cy="215444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09611BB-BD71-C609-0BEA-718EF379488B}"/>
                  </a:ext>
                </a:extLst>
              </p:cNvPr>
              <p:cNvSpPr txBox="1"/>
              <p:nvPr/>
            </p:nvSpPr>
            <p:spPr>
              <a:xfrm>
                <a:off x="9386858" y="862502"/>
                <a:ext cx="146367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09611BB-BD71-C609-0BEA-718EF3794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858" y="862502"/>
                <a:ext cx="1463676" cy="215444"/>
              </a:xfrm>
              <a:prstGeom prst="rect">
                <a:avLst/>
              </a:prstGeom>
              <a:blipFill>
                <a:blip r:embed="rId6"/>
                <a:stretch>
                  <a:fillRect l="-4167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65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FB02326-63CB-F7B8-8C2C-C9F7EEDD25C6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4386391"/>
              </a:xfrm>
            </p:spPr>
            <p:txBody>
              <a:bodyPr/>
              <a:lstStyle/>
              <a:p>
                <a:r>
                  <a:rPr lang="de-DE" dirty="0"/>
                  <a:t>TUR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equivalent</a:t>
                </a:r>
                <a:r>
                  <a:rPr lang="de-DE" dirty="0"/>
                  <a:t> to Cauchy-Schwarz </a:t>
                </a:r>
                <a:r>
                  <a:rPr lang="de-DE" dirty="0" err="1"/>
                  <a:t>inequality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/>
                  <a:t>Saturation </a:t>
                </a:r>
                <a:r>
                  <a:rPr lang="de-DE" dirty="0" err="1"/>
                  <a:t>corresponds</a:t>
                </a:r>
                <a:r>
                  <a:rPr lang="de-DE" dirty="0"/>
                  <a:t> to PDF </a:t>
                </a:r>
                <a:r>
                  <a:rPr lang="de-DE" dirty="0" err="1"/>
                  <a:t>invariance</a:t>
                </a:r>
                <a:r>
                  <a:rPr lang="de-DE" dirty="0"/>
                  <a:t> </a:t>
                </a:r>
                <a:r>
                  <a:rPr lang="de-DE" dirty="0" err="1"/>
                  <a:t>under</a:t>
                </a:r>
                <a:r>
                  <a:rPr lang="de-DE" dirty="0"/>
                  <a:t> </a:t>
                </a:r>
                <a:r>
                  <a:rPr lang="de-DE" dirty="0" err="1"/>
                  <a:t>drift</a:t>
                </a:r>
                <a:r>
                  <a:rPr lang="de-DE" dirty="0"/>
                  <a:t> </a:t>
                </a:r>
                <a:r>
                  <a:rPr lang="de-DE" dirty="0" err="1"/>
                  <a:t>reversal</a:t>
                </a:r>
                <a:r>
                  <a:rPr lang="de-DE" dirty="0"/>
                  <a:t> (</a:t>
                </a:r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satisfied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circuits</a:t>
                </a:r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TUR </a:t>
                </a:r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 in </a:t>
                </a:r>
                <a:r>
                  <a:rPr lang="de-DE" dirty="0" err="1"/>
                  <a:t>three</a:t>
                </a:r>
                <a:r>
                  <a:rPr lang="de-DE" dirty="0"/>
                  <a:t> </a:t>
                </a:r>
                <a:r>
                  <a:rPr lang="de-DE" dirty="0" err="1"/>
                  <a:t>limits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equilibrium</a:t>
                </a:r>
                <a:r>
                  <a:rPr lang="de-DE" dirty="0"/>
                  <a:t> (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 (large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Torwards</a:t>
                </a:r>
                <a:r>
                  <a:rPr lang="de-DE" dirty="0"/>
                  <a:t> pure </a:t>
                </a:r>
                <a:r>
                  <a:rPr lang="de-DE" dirty="0" err="1"/>
                  <a:t>diffusion</a:t>
                </a:r>
                <a:r>
                  <a:rPr lang="de-DE" dirty="0"/>
                  <a:t> (large </a:t>
                </a:r>
                <a:r>
                  <a:rPr lang="de-DE" dirty="0" err="1"/>
                  <a:t>noise</a:t>
                </a:r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r>
                  <a:rPr lang="de-DE" dirty="0" err="1"/>
                  <a:t>Discrepancy</a:t>
                </a:r>
                <a:r>
                  <a:rPr lang="de-DE" dirty="0"/>
                  <a:t> </a:t>
                </a:r>
                <a:r>
                  <a:rPr lang="de-DE" dirty="0" err="1"/>
                  <a:t>between</a:t>
                </a:r>
                <a:r>
                  <a:rPr lang="de-DE" dirty="0"/>
                  <a:t> PDF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forward</a:t>
                </a:r>
                <a:r>
                  <a:rPr lang="de-DE" dirty="0"/>
                  <a:t>- and drift-</a:t>
                </a:r>
                <a:r>
                  <a:rPr lang="de-DE" dirty="0" err="1"/>
                  <a:t>reversed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</a:t>
                </a:r>
                <a:r>
                  <a:rPr lang="de-DE" dirty="0" err="1"/>
                  <a:t>correlates</a:t>
                </a:r>
                <a:r>
                  <a:rPr lang="de-DE" dirty="0"/>
                  <a:t> with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product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Conjectured</a:t>
                </a:r>
                <a:r>
                  <a:rPr lang="de-DE" dirty="0"/>
                  <a:t> intermediate </a:t>
                </a:r>
                <a:r>
                  <a:rPr lang="de-DE" dirty="0" err="1"/>
                  <a:t>bound</a:t>
                </a:r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quantities</a:t>
                </a:r>
                <a:r>
                  <a:rPr lang="de-DE" dirty="0"/>
                  <a:t> </a:t>
                </a:r>
                <a:r>
                  <a:rPr lang="de-DE" dirty="0" err="1"/>
                  <a:t>obtained</a:t>
                </a:r>
                <a:r>
                  <a:rPr lang="de-DE" dirty="0"/>
                  <a:t> from I-V </a:t>
                </a:r>
                <a:r>
                  <a:rPr lang="de-DE" dirty="0" err="1"/>
                  <a:t>curve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ties</a:t>
                </a:r>
                <a:r>
                  <a:rPr lang="de-DE" dirty="0"/>
                  <a:t> </a:t>
                </a:r>
                <a:r>
                  <a:rPr lang="de-DE" dirty="0" err="1"/>
                  <a:t>uncertainty</a:t>
                </a:r>
                <a:r>
                  <a:rPr lang="de-DE" dirty="0"/>
                  <a:t> </a:t>
                </a:r>
                <a:r>
                  <a:rPr lang="de-DE" dirty="0" err="1"/>
                  <a:t>product</a:t>
                </a:r>
                <a:r>
                  <a:rPr lang="de-DE" dirty="0"/>
                  <a:t> to </a:t>
                </a:r>
                <a:r>
                  <a:rPr lang="de-DE" dirty="0" err="1"/>
                  <a:t>nonlinearity</a:t>
                </a:r>
                <a:endParaRPr lang="de-DE" dirty="0"/>
              </a:p>
              <a:p>
                <a:pPr lvl="1"/>
                <a:r>
                  <a:rPr lang="de-DE" dirty="0" err="1"/>
                  <a:t>holds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symmetric</a:t>
                </a:r>
                <a:r>
                  <a:rPr lang="de-DE" dirty="0"/>
                  <a:t> EPRs</a:t>
                </a:r>
              </a:p>
              <a:p>
                <a:pPr lvl="1"/>
                <a:r>
                  <a:rPr lang="de-DE" dirty="0" err="1"/>
                  <a:t>breaks</a:t>
                </a:r>
                <a:r>
                  <a:rPr lang="de-DE" dirty="0"/>
                  <a:t> down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antisymmetric</a:t>
                </a:r>
                <a:r>
                  <a:rPr lang="de-DE" dirty="0"/>
                  <a:t> EPRs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6FB02326-63CB-F7B8-8C2C-C9F7EEDD25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799"/>
                <a:ext cx="11484000" cy="4386391"/>
              </a:xfrm>
              <a:blipFill>
                <a:blip r:embed="rId3"/>
                <a:stretch>
                  <a:fillRect l="-1115" t="-180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50DE35EF-0626-BECB-E05E-FEA1F889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Summary and Outlook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6212F0-FC75-8864-8B4C-3DB8AA0B4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21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28073B1-67BC-388C-30B9-E83197FF6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This </a:t>
            </a:r>
            <a:r>
              <a:rPr lang="de-DE" dirty="0" err="1"/>
              <a:t>thesis</a:t>
            </a:r>
            <a:r>
              <a:rPr lang="de-DE" dirty="0"/>
              <a:t> </a:t>
            </a:r>
            <a:r>
              <a:rPr lang="de-DE" dirty="0" err="1"/>
              <a:t>focused</a:t>
            </a:r>
            <a:r>
              <a:rPr lang="de-DE" dirty="0"/>
              <a:t> on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  <a:p>
            <a:endParaRPr lang="de-DE" dirty="0"/>
          </a:p>
          <a:p>
            <a:r>
              <a:rPr lang="de-DE" dirty="0"/>
              <a:t>Josephson </a:t>
            </a:r>
            <a:r>
              <a:rPr lang="de-DE" dirty="0" err="1"/>
              <a:t>junction</a:t>
            </a:r>
            <a:r>
              <a:rPr lang="de-DE" dirty="0"/>
              <a:t> (JJ)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overdamped</a:t>
            </a:r>
            <a:r>
              <a:rPr lang="de-DE" dirty="0"/>
              <a:t> </a:t>
            </a:r>
            <a:r>
              <a:rPr lang="de-DE" dirty="0" err="1"/>
              <a:t>limit</a:t>
            </a:r>
            <a:r>
              <a:rPr lang="de-DE" dirty="0"/>
              <a:t>: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voltage-frequency</a:t>
            </a:r>
            <a:r>
              <a:rPr lang="de-DE" dirty="0"/>
              <a:t> </a:t>
            </a:r>
            <a:r>
              <a:rPr lang="de-DE" dirty="0" err="1"/>
              <a:t>locking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/>
              <a:t>applications</a:t>
            </a:r>
            <a:r>
              <a:rPr lang="de-DE" dirty="0"/>
              <a:t> in </a:t>
            </a:r>
            <a:r>
              <a:rPr lang="de-DE" dirty="0" err="1"/>
              <a:t>metrology</a:t>
            </a:r>
            <a:r>
              <a:rPr lang="de-DE" dirty="0"/>
              <a:t>, e.g.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standards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Maintaining</a:t>
            </a:r>
            <a:r>
              <a:rPr lang="de-DE" dirty="0"/>
              <a:t> </a:t>
            </a:r>
            <a:r>
              <a:rPr lang="de-DE" dirty="0" err="1"/>
              <a:t>precision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and </a:t>
            </a:r>
            <a:r>
              <a:rPr lang="de-DE" dirty="0" err="1"/>
              <a:t>voltage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thermal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central</a:t>
            </a:r>
            <a:r>
              <a:rPr lang="de-DE" dirty="0"/>
              <a:t> </a:t>
            </a:r>
            <a:r>
              <a:rPr lang="de-DE" dirty="0" err="1"/>
              <a:t>importance</a:t>
            </a:r>
            <a:endParaRPr lang="de-DE" dirty="0"/>
          </a:p>
          <a:p>
            <a:endParaRPr lang="de-DE" dirty="0"/>
          </a:p>
          <a:p>
            <a:r>
              <a:rPr lang="de-DE" dirty="0"/>
              <a:t>Precision </a:t>
            </a:r>
            <a:r>
              <a:rPr lang="de-DE" dirty="0" err="1"/>
              <a:t>is</a:t>
            </a:r>
            <a:r>
              <a:rPr lang="de-DE" dirty="0"/>
              <a:t> limited </a:t>
            </a:r>
            <a:r>
              <a:rPr lang="de-DE" dirty="0" err="1"/>
              <a:t>by</a:t>
            </a:r>
            <a:r>
              <a:rPr lang="de-DE" dirty="0"/>
              <a:t> thermal </a:t>
            </a:r>
            <a:r>
              <a:rPr lang="de-DE" dirty="0" err="1"/>
              <a:t>noise</a:t>
            </a:r>
            <a:r>
              <a:rPr lang="de-DE" dirty="0"/>
              <a:t>: </a:t>
            </a:r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</a:t>
            </a:r>
            <a:r>
              <a:rPr lang="de-DE" dirty="0" err="1"/>
              <a:t>relation</a:t>
            </a:r>
            <a:r>
              <a:rPr lang="de-DE" dirty="0"/>
              <a:t> (TUR) </a:t>
            </a:r>
            <a:r>
              <a:rPr lang="de-DE" dirty="0" err="1"/>
              <a:t>places</a:t>
            </a:r>
            <a:r>
              <a:rPr lang="de-DE" dirty="0"/>
              <a:t> a universal </a:t>
            </a:r>
            <a:r>
              <a:rPr lang="de-DE" dirty="0" err="1"/>
              <a:t>bound</a:t>
            </a:r>
            <a:r>
              <a:rPr lang="de-DE" dirty="0"/>
              <a:t> on </a:t>
            </a:r>
            <a:r>
              <a:rPr lang="de-DE" dirty="0" err="1"/>
              <a:t>precision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entropy</a:t>
            </a:r>
            <a:r>
              <a:rPr lang="de-DE" dirty="0"/>
              <a:t> </a:t>
            </a:r>
            <a:r>
              <a:rPr lang="de-DE" dirty="0" err="1"/>
              <a:t>production</a:t>
            </a:r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B5DD43A-0AE8-46C2-6DCA-18649A8D1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13A0BBDB-C94F-4E39-423B-665FE612C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42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7C5862-D08C-9FC6-DE67-F45AC25C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Struture</a:t>
            </a:r>
            <a:endParaRPr lang="de-DE" dirty="0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66DC701-4476-3B6B-E7A8-F001493A7973}"/>
              </a:ext>
            </a:extLst>
          </p:cNvPr>
          <p:cNvSpPr/>
          <p:nvPr/>
        </p:nvSpPr>
        <p:spPr>
          <a:xfrm>
            <a:off x="3845441" y="2894837"/>
            <a:ext cx="4501117" cy="543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bg1"/>
                </a:solidFill>
              </a:rPr>
              <a:t>Thermodynamic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Uncertainty</a:t>
            </a:r>
            <a:r>
              <a:rPr lang="de-DE" dirty="0">
                <a:solidFill>
                  <a:schemeClr val="bg1"/>
                </a:solidFill>
              </a:rPr>
              <a:t> Relation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20C9B7B-785C-0743-D8A5-BA68DC45608B}"/>
              </a:ext>
            </a:extLst>
          </p:cNvPr>
          <p:cNvSpPr/>
          <p:nvPr/>
        </p:nvSpPr>
        <p:spPr>
          <a:xfrm>
            <a:off x="2429328" y="1858878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Josephson Junction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F7BFF6CE-2A1D-D3E1-124F-293CD5D4506B}"/>
              </a:ext>
            </a:extLst>
          </p:cNvPr>
          <p:cNvSpPr/>
          <p:nvPr/>
        </p:nvSpPr>
        <p:spPr>
          <a:xfrm>
            <a:off x="3845443" y="1174728"/>
            <a:ext cx="4501115" cy="5436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Noise in </a:t>
            </a:r>
            <a:r>
              <a:rPr lang="de-DE" dirty="0" err="1">
                <a:solidFill>
                  <a:schemeClr val="bg1"/>
                </a:solidFill>
              </a:rPr>
              <a:t>Superconducting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Circuits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2E63B2A-F65F-FB52-5AC0-51FF8C4ADC96}"/>
              </a:ext>
            </a:extLst>
          </p:cNvPr>
          <p:cNvSpPr/>
          <p:nvPr/>
        </p:nvSpPr>
        <p:spPr>
          <a:xfrm>
            <a:off x="3875441" y="4611295"/>
            <a:ext cx="4501117" cy="55517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Impact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err="1">
                <a:solidFill>
                  <a:schemeClr val="bg1"/>
                </a:solidFill>
              </a:rPr>
              <a:t>special</a:t>
            </a:r>
            <a:r>
              <a:rPr lang="de-DE" dirty="0">
                <a:solidFill>
                  <a:schemeClr val="bg1"/>
                </a:solidFill>
              </a:rPr>
              <a:t> Energy-Phase Relations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AE018163-D02A-FC1A-9BDA-FCDC57F7E166}"/>
              </a:ext>
            </a:extLst>
          </p:cNvPr>
          <p:cNvSpPr/>
          <p:nvPr/>
        </p:nvSpPr>
        <p:spPr>
          <a:xfrm>
            <a:off x="6228836" y="1863545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General Circuit Description</a:t>
            </a: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A77C8A12-2572-A4F2-32CE-A3C8D847091B}"/>
              </a:ext>
            </a:extLst>
          </p:cNvPr>
          <p:cNvSpPr/>
          <p:nvPr/>
        </p:nvSpPr>
        <p:spPr>
          <a:xfrm>
            <a:off x="6228836" y="3536204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Analytical </a:t>
            </a:r>
            <a:r>
              <a:rPr lang="de-DE" dirty="0" err="1">
                <a:solidFill>
                  <a:schemeClr val="tx1"/>
                </a:solidFill>
              </a:rPr>
              <a:t>Results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this</a:t>
            </a:r>
            <a:r>
              <a:rPr lang="de-DE" dirty="0">
                <a:solidFill>
                  <a:schemeClr val="tx1"/>
                </a:solidFill>
              </a:rPr>
              <a:t> Thesis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902DFE69-E3CB-AB51-B85A-54C286D683CE}"/>
              </a:ext>
            </a:extLst>
          </p:cNvPr>
          <p:cNvSpPr/>
          <p:nvPr/>
        </p:nvSpPr>
        <p:spPr>
          <a:xfrm>
            <a:off x="2429328" y="3536204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Constraints on Precision</a:t>
            </a: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7D8B1A43-57A5-54C3-7CC4-01E26D23B745}"/>
              </a:ext>
            </a:extLst>
          </p:cNvPr>
          <p:cNvSpPr/>
          <p:nvPr/>
        </p:nvSpPr>
        <p:spPr>
          <a:xfrm>
            <a:off x="2429328" y="5280289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Josepson</a:t>
            </a:r>
            <a:r>
              <a:rPr lang="de-DE" dirty="0">
                <a:solidFill>
                  <a:schemeClr val="tx1"/>
                </a:solidFill>
              </a:rPr>
              <a:t> Junction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566CA3A4-5BCC-8CF6-3917-B4D7BFCC5DD8}"/>
              </a:ext>
            </a:extLst>
          </p:cNvPr>
          <p:cNvSpPr/>
          <p:nvPr/>
        </p:nvSpPr>
        <p:spPr>
          <a:xfrm>
            <a:off x="6228836" y="5301054"/>
            <a:ext cx="3462810" cy="54360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Sawtooth</a:t>
            </a:r>
            <a:r>
              <a:rPr lang="de-DE" dirty="0">
                <a:solidFill>
                  <a:schemeClr val="tx1"/>
                </a:solidFill>
              </a:rPr>
              <a:t> Potential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D4E861D1-2DD2-96B8-EA8C-C72D39A34D7E}"/>
              </a:ext>
            </a:extLst>
          </p:cNvPr>
          <p:cNvSpPr/>
          <p:nvPr/>
        </p:nvSpPr>
        <p:spPr>
          <a:xfrm>
            <a:off x="2254101" y="1068982"/>
            <a:ext cx="7676707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D4956A6F-834C-029E-6224-C08ABF2F8822}"/>
              </a:ext>
            </a:extLst>
          </p:cNvPr>
          <p:cNvSpPr/>
          <p:nvPr/>
        </p:nvSpPr>
        <p:spPr>
          <a:xfrm>
            <a:off x="2254101" y="2795961"/>
            <a:ext cx="7676707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395C7E5-D626-6C5C-F8E1-583A2179A5CC}"/>
              </a:ext>
            </a:extLst>
          </p:cNvPr>
          <p:cNvSpPr/>
          <p:nvPr/>
        </p:nvSpPr>
        <p:spPr>
          <a:xfrm>
            <a:off x="2254101" y="4522624"/>
            <a:ext cx="7676707" cy="1426119"/>
          </a:xfrm>
          <a:prstGeom prst="roundRect">
            <a:avLst/>
          </a:prstGeom>
          <a:noFill/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58BE97C5-2A60-84FE-B645-57B59B21F9C5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2455" y="2495101"/>
            <a:ext cx="0" cy="30086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C70063C7-2333-AF86-97C0-94789E34008A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6092455" y="4222080"/>
            <a:ext cx="0" cy="3005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77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6855-FD2C-A6E0-6C03-B87C6785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CF9DC9C-80F5-E4EC-F1E7-BEFC5E031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0683" y="984300"/>
            <a:ext cx="4546355" cy="3030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47AD3E20-E123-27F8-CBB0-AE654FDA05AD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667874"/>
              </a:xfrm>
            </p:spPr>
            <p:txBody>
              <a:bodyPr/>
              <a:lstStyle/>
              <a:p>
                <a:r>
                  <a:rPr lang="de-DE" dirty="0"/>
                  <a:t>Circuit </a:t>
                </a:r>
                <a:r>
                  <a:rPr lang="de-DE" dirty="0" err="1"/>
                  <a:t>description</a:t>
                </a:r>
                <a:r>
                  <a:rPr lang="de-DE" dirty="0"/>
                  <a:t> (</a:t>
                </a:r>
                <a:r>
                  <a:rPr lang="de-DE" dirty="0" err="1"/>
                  <a:t>overdamped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): 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Deterministic</a:t>
                </a:r>
                <a:r>
                  <a:rPr lang="de-DE" dirty="0"/>
                  <a:t> </a:t>
                </a:r>
                <a:r>
                  <a:rPr lang="de-DE" dirty="0" err="1"/>
                  <a:t>description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inconsistent</a:t>
                </a:r>
                <a:r>
                  <a:rPr lang="de-DE" dirty="0"/>
                  <a:t> with </a:t>
                </a:r>
                <a:r>
                  <a:rPr lang="de-DE" dirty="0" err="1"/>
                  <a:t>statistical</a:t>
                </a:r>
                <a:r>
                  <a:rPr lang="de-DE" dirty="0"/>
                  <a:t> </a:t>
                </a:r>
                <a:r>
                  <a:rPr lang="de-DE" dirty="0" err="1"/>
                  <a:t>physics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Thermal </a:t>
                </a:r>
                <a:r>
                  <a:rPr lang="de-DE" dirty="0" err="1"/>
                  <a:t>fluctuations</a:t>
                </a:r>
                <a:r>
                  <a:rPr lang="de-DE" dirty="0"/>
                  <a:t> </a:t>
                </a:r>
                <a:r>
                  <a:rPr lang="de-DE" dirty="0" err="1"/>
                  <a:t>arise</a:t>
                </a:r>
                <a:r>
                  <a:rPr lang="de-DE" dirty="0"/>
                  <a:t> due to </a:t>
                </a:r>
                <a:r>
                  <a:rPr lang="de-DE" dirty="0" err="1"/>
                  <a:t>resistance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Equipartition</a:t>
                </a:r>
                <a:r>
                  <a:rPr lang="de-DE" dirty="0"/>
                  <a:t> </a:t>
                </a:r>
                <a:r>
                  <a:rPr lang="de-DE" dirty="0" err="1"/>
                  <a:t>theorem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47AD3E20-E123-27F8-CBB0-AE654FDA0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373038" y="1684800"/>
                <a:ext cx="11484000" cy="4667874"/>
              </a:xfrm>
              <a:blipFill>
                <a:blip r:embed="rId5"/>
                <a:stretch>
                  <a:fillRect l="-1115" t="-16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CF56DB60-9AA9-94F3-361B-132F215E5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1941CD-F374-6CE7-F7C1-542E7272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Josephson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C9108E7-60DB-315B-F9C4-11BE8B9FC61C}"/>
                  </a:ext>
                </a:extLst>
              </p:cNvPr>
              <p:cNvSpPr txBox="1"/>
              <p:nvPr/>
            </p:nvSpPr>
            <p:spPr>
              <a:xfrm>
                <a:off x="2963281" y="5139018"/>
                <a:ext cx="1133452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7C9108E7-60DB-315B-F9C4-11BE8B9F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1" y="5139018"/>
                <a:ext cx="1133452" cy="524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1C82DBE-2355-6920-0CCA-51566F123809}"/>
                  </a:ext>
                </a:extLst>
              </p:cNvPr>
              <p:cNvSpPr txBox="1"/>
              <p:nvPr/>
            </p:nvSpPr>
            <p:spPr>
              <a:xfrm>
                <a:off x="4253890" y="5188246"/>
                <a:ext cx="2983953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de-DE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e>
                    </m:ra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01C82DBE-2355-6920-0CCA-51566F123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90" y="5188246"/>
                <a:ext cx="2983953" cy="427746"/>
              </a:xfrm>
              <a:prstGeom prst="rect">
                <a:avLst/>
              </a:prstGeom>
              <a:blipFill>
                <a:blip r:embed="rId7"/>
                <a:stretch>
                  <a:fillRect l="-1840" b="-1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E2F9DFBD-EF96-7634-2727-CBE614D4A8BF}"/>
              </a:ext>
            </a:extLst>
          </p:cNvPr>
          <p:cNvSpPr txBox="1"/>
          <p:nvPr/>
        </p:nvSpPr>
        <p:spPr>
          <a:xfrm>
            <a:off x="2762656" y="3667780"/>
            <a:ext cx="21584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Gaussian</a:t>
            </a:r>
            <a:r>
              <a:rPr lang="de-DE" sz="1400" dirty="0"/>
              <a:t> </a:t>
            </a:r>
            <a:r>
              <a:rPr lang="de-DE" sz="1400" dirty="0" err="1"/>
              <a:t>white</a:t>
            </a:r>
            <a:r>
              <a:rPr lang="de-DE" sz="1400" dirty="0"/>
              <a:t> </a:t>
            </a:r>
            <a:r>
              <a:rPr lang="de-DE" sz="1400" dirty="0" err="1"/>
              <a:t>noise</a:t>
            </a:r>
            <a:endParaRPr lang="de-D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0454AF0-BE27-C8F2-2005-ED35F4122B54}"/>
                  </a:ext>
                </a:extLst>
              </p:cNvPr>
              <p:cNvSpPr txBox="1"/>
              <p:nvPr/>
            </p:nvSpPr>
            <p:spPr>
              <a:xfrm>
                <a:off x="384226" y="3152641"/>
                <a:ext cx="7050013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     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20454AF0-BE27-C8F2-2005-ED35F4122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6" y="3152641"/>
                <a:ext cx="7050013" cy="6651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4C3CC1-5F43-2C4F-A67F-B35C99A6CE57}"/>
                  </a:ext>
                </a:extLst>
              </p:cNvPr>
              <p:cNvSpPr txBox="1"/>
              <p:nvPr/>
            </p:nvSpPr>
            <p:spPr>
              <a:xfrm>
                <a:off x="904191" y="2076291"/>
                <a:ext cx="3994908" cy="6182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groupChr>
                        <m:groupChrPr>
                          <m:chr m:val="⏟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groupChr>
                    </m:oMath>
                  </m:oMathPara>
                </a14:m>
                <a:endParaRPr lang="de-D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54C3CC1-5F43-2C4F-A67F-B35C99A6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91" y="2076291"/>
                <a:ext cx="3994908" cy="6182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E1FA4EA-2668-61CE-188D-7C2F47FA5B98}"/>
                  </a:ext>
                </a:extLst>
              </p:cNvPr>
              <p:cNvSpPr txBox="1"/>
              <p:nvPr/>
            </p:nvSpPr>
            <p:spPr>
              <a:xfrm>
                <a:off x="4744606" y="2183876"/>
                <a:ext cx="2295017" cy="5181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⏟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groupCh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BE1FA4EA-2668-61CE-188D-7C2F47FA5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606" y="2183876"/>
                <a:ext cx="2295017" cy="518155"/>
              </a:xfrm>
              <a:prstGeom prst="rect">
                <a:avLst/>
              </a:prstGeom>
              <a:blipFill>
                <a:blip r:embed="rId10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3F1DA1C-0033-8EF7-0DDB-9592533FC03C}"/>
                  </a:ext>
                </a:extLst>
              </p:cNvPr>
              <p:cNvSpPr txBox="1"/>
              <p:nvPr/>
            </p:nvSpPr>
            <p:spPr>
              <a:xfrm>
                <a:off x="2762656" y="3274113"/>
                <a:ext cx="1249326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groupChr>
                        <m:groupChrPr>
                          <m:chr m:val="⏟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groupCh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D3F1DA1C-0033-8EF7-0DDB-9592533FC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656" y="3274113"/>
                <a:ext cx="1249326" cy="451470"/>
              </a:xfrm>
              <a:prstGeom prst="rect">
                <a:avLst/>
              </a:prstGeom>
              <a:blipFill>
                <a:blip r:embed="rId11"/>
                <a:stretch>
                  <a:fillRect r="-47805" b="-459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feld 25">
            <a:extLst>
              <a:ext uri="{FF2B5EF4-FFF2-40B4-BE49-F238E27FC236}">
                <a16:creationId xmlns:a16="http://schemas.microsoft.com/office/drawing/2014/main" id="{32BFD737-3B35-8DC4-B78E-BB088C6900CF}"/>
              </a:ext>
            </a:extLst>
          </p:cNvPr>
          <p:cNvSpPr txBox="1"/>
          <p:nvPr/>
        </p:nvSpPr>
        <p:spPr>
          <a:xfrm>
            <a:off x="3045273" y="2572922"/>
            <a:ext cx="21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Current</a:t>
            </a:r>
            <a:r>
              <a:rPr lang="de-DE" sz="1400" dirty="0"/>
              <a:t>-Phase Relation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0718F822-3710-78A1-538B-4615BD92021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4239" y="3707867"/>
            <a:ext cx="4422799" cy="29485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95477BF-3149-7F7F-EFCF-B14D23E91726}"/>
                  </a:ext>
                </a:extLst>
              </p:cNvPr>
              <p:cNvSpPr txBox="1"/>
              <p:nvPr/>
            </p:nvSpPr>
            <p:spPr>
              <a:xfrm>
                <a:off x="5540072" y="2666765"/>
                <a:ext cx="41158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95477BF-3149-7F7F-EFCF-B14D23E91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072" y="2666765"/>
                <a:ext cx="411587" cy="215444"/>
              </a:xfrm>
              <a:prstGeom prst="rect">
                <a:avLst/>
              </a:prstGeom>
              <a:blipFill>
                <a:blip r:embed="rId14"/>
                <a:stretch>
                  <a:fillRect l="-8955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4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474FC-82CB-87C2-B052-C44C32AA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B3F18687-D026-C016-C3D1-DB7DB27C47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51618" y="4578110"/>
            <a:ext cx="4038819" cy="1741643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18B5007-6947-711D-EEAF-441567597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Noise in </a:t>
            </a:r>
            <a:r>
              <a:rPr lang="de-DE" dirty="0" err="1"/>
              <a:t>Superconducting</a:t>
            </a:r>
            <a:r>
              <a:rPr lang="de-DE" dirty="0"/>
              <a:t> </a:t>
            </a:r>
            <a:r>
              <a:rPr lang="de-DE" dirty="0" err="1"/>
              <a:t>Circuits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2EDF4-A871-2C03-DAB7-73C2EDD2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General Circuit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0E514A-74D5-A580-5996-A49D3F973117}"/>
                  </a:ext>
                </a:extLst>
              </p:cNvPr>
              <p:cNvSpPr txBox="1"/>
              <p:nvPr/>
            </p:nvSpPr>
            <p:spPr>
              <a:xfrm>
                <a:off x="3453964" y="3590332"/>
                <a:ext cx="3831810" cy="665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ad>
                        <m:radPr>
                          <m:deg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</m:ra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0E514A-74D5-A580-5996-A49D3F973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964" y="3590332"/>
                <a:ext cx="3831810" cy="665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AF9D86-E14D-9ECF-DC19-DE1BF1CFDE6C}"/>
                  </a:ext>
                </a:extLst>
              </p:cNvPr>
              <p:cNvSpPr txBox="1"/>
              <p:nvPr/>
            </p:nvSpPr>
            <p:spPr>
              <a:xfrm>
                <a:off x="3316052" y="1842697"/>
                <a:ext cx="6628173" cy="942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𝑅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de-DE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cos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CAF9D86-E14D-9ECF-DC19-DE1BF1CFD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52" y="1842697"/>
                <a:ext cx="6628173" cy="942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AB0B322-0E24-7A08-D8F9-DD170FEDABDA}"/>
                  </a:ext>
                </a:extLst>
              </p:cNvPr>
              <p:cNvSpPr/>
              <p:nvPr/>
            </p:nvSpPr>
            <p:spPr>
              <a:xfrm>
                <a:off x="3316052" y="1672292"/>
                <a:ext cx="4107634" cy="9985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𝑑𝑈</m:t>
                          </m:r>
                        </m:num>
                        <m:den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de-DE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sSubSup>
                                <m:sSub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ra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𝜉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4AB0B322-0E24-7A08-D8F9-DD170FEDA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052" y="1672292"/>
                <a:ext cx="4107634" cy="9985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0B6A189-3294-CA95-78EB-6670CA9A8ACD}"/>
              </a:ext>
            </a:extLst>
          </p:cNvPr>
          <p:cNvCxnSpPr>
            <a:cxnSpLocks/>
          </p:cNvCxnSpPr>
          <p:nvPr/>
        </p:nvCxnSpPr>
        <p:spPr>
          <a:xfrm>
            <a:off x="5191472" y="2784814"/>
            <a:ext cx="0" cy="67608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870938-B8B7-4EE3-A8B2-A910FF23F813}"/>
                  </a:ext>
                </a:extLst>
              </p:cNvPr>
              <p:cNvSpPr txBox="1"/>
              <p:nvPr/>
            </p:nvSpPr>
            <p:spPr>
              <a:xfrm>
                <a:off x="5692553" y="3738225"/>
                <a:ext cx="6499447" cy="448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⏟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</m:groupCh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870938-B8B7-4EE3-A8B2-A910FF23F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553" y="3738225"/>
                <a:ext cx="6499447" cy="4485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5C53EFE-C22F-083A-094E-F148FC492C76}"/>
                  </a:ext>
                </a:extLst>
              </p:cNvPr>
              <p:cNvSpPr txBox="1"/>
              <p:nvPr/>
            </p:nvSpPr>
            <p:spPr>
              <a:xfrm>
                <a:off x="5369869" y="2958776"/>
                <a:ext cx="6453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85C53EFE-C22F-083A-094E-F148FC492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9869" y="2958776"/>
                <a:ext cx="645369" cy="276999"/>
              </a:xfrm>
              <a:prstGeom prst="rect">
                <a:avLst/>
              </a:prstGeom>
              <a:blipFill>
                <a:blip r:embed="rId7"/>
                <a:stretch>
                  <a:fillRect l="-6604" b="-652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feld 19">
            <a:extLst>
              <a:ext uri="{FF2B5EF4-FFF2-40B4-BE49-F238E27FC236}">
                <a16:creationId xmlns:a16="http://schemas.microsoft.com/office/drawing/2014/main" id="{6EF36123-9DE5-E6D5-C276-F7BF46C8E528}"/>
              </a:ext>
            </a:extLst>
          </p:cNvPr>
          <p:cNvSpPr txBox="1"/>
          <p:nvPr/>
        </p:nvSpPr>
        <p:spPr>
          <a:xfrm>
            <a:off x="7637129" y="4186746"/>
            <a:ext cx="2610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Energy-Phase Relation (EPR)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50380E6-F394-F585-EF96-3DABB288109C}"/>
              </a:ext>
            </a:extLst>
          </p:cNvPr>
          <p:cNvSpPr txBox="1"/>
          <p:nvPr/>
        </p:nvSpPr>
        <p:spPr>
          <a:xfrm>
            <a:off x="669851" y="1984750"/>
            <a:ext cx="29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Josephson </a:t>
            </a:r>
            <a:r>
              <a:rPr lang="de-DE" dirty="0" err="1"/>
              <a:t>junction</a:t>
            </a:r>
            <a:r>
              <a:rPr lang="de-DE" dirty="0"/>
              <a:t>: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411204-8B68-AF32-E341-5178CDD35F8B}"/>
              </a:ext>
            </a:extLst>
          </p:cNvPr>
          <p:cNvSpPr txBox="1"/>
          <p:nvPr/>
        </p:nvSpPr>
        <p:spPr>
          <a:xfrm>
            <a:off x="669851" y="3712162"/>
            <a:ext cx="294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General </a:t>
            </a:r>
            <a:r>
              <a:rPr lang="de-DE" dirty="0" err="1"/>
              <a:t>circuit</a:t>
            </a:r>
            <a:r>
              <a:rPr lang="de-DE" dirty="0"/>
              <a:t> </a:t>
            </a:r>
            <a:r>
              <a:rPr lang="de-DE" dirty="0" err="1"/>
              <a:t>description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801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/>
      <p:bldP spid="20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16291AA-166C-F089-FD65-001F5A0AE779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Precision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measured</a:t>
                </a:r>
                <a:r>
                  <a:rPr lang="de-DE" dirty="0"/>
                  <a:t> </a:t>
                </a:r>
                <a:r>
                  <a:rPr lang="de-DE" dirty="0" err="1"/>
                  <a:t>by</a:t>
                </a:r>
                <a:r>
                  <a:rPr lang="de-DE" dirty="0"/>
                  <a:t>									(</a:t>
                </a:r>
                <a:r>
                  <a:rPr lang="de-DE" dirty="0" err="1"/>
                  <a:t>desired</a:t>
                </a:r>
                <a:r>
                  <a:rPr lang="de-DE" dirty="0"/>
                  <a:t> to </a:t>
                </a:r>
                <a:r>
                  <a:rPr lang="de-DE" dirty="0" err="1"/>
                  <a:t>be</a:t>
                </a:r>
                <a:r>
                  <a:rPr lang="de-DE" dirty="0"/>
                  <a:t> </a:t>
                </a:r>
                <a:r>
                  <a:rPr lang="de-DE" dirty="0" err="1"/>
                  <a:t>minimized</a:t>
                </a:r>
                <a:r>
                  <a:rPr lang="de-DE" dirty="0"/>
                  <a:t>)</a:t>
                </a:r>
              </a:p>
              <a:p>
                <a:endParaRPr lang="de-DE" dirty="0"/>
              </a:p>
              <a:p>
                <a:r>
                  <a:rPr lang="de-DE" dirty="0"/>
                  <a:t>TUR </a:t>
                </a:r>
                <a:r>
                  <a:rPr lang="de-DE" dirty="0" err="1"/>
                  <a:t>states</a:t>
                </a:r>
                <a:r>
                  <a:rPr lang="de-DE" dirty="0"/>
                  <a:t>: </a:t>
                </a:r>
                <a:r>
                  <a:rPr lang="de-DE" dirty="0" err="1"/>
                  <a:t>precision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limited </a:t>
                </a:r>
                <a:r>
                  <a:rPr lang="de-DE" dirty="0" err="1"/>
                  <a:t>by</a:t>
                </a:r>
                <a:r>
                  <a:rPr lang="de-DE" dirty="0"/>
                  <a:t> </a:t>
                </a:r>
                <a:r>
                  <a:rPr lang="de-DE" dirty="0" err="1"/>
                  <a:t>entropy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endParaRPr lang="de-DE" dirty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de-DE" dirty="0"/>
                  <a:t> Precision </a:t>
                </a:r>
                <a:r>
                  <a:rPr lang="de-DE" dirty="0" err="1"/>
                  <a:t>comes</a:t>
                </a:r>
                <a:r>
                  <a:rPr lang="de-DE" dirty="0"/>
                  <a:t> at a </a:t>
                </a:r>
                <a:r>
                  <a:rPr lang="de-DE" dirty="0" err="1"/>
                  <a:t>thermodynamic</a:t>
                </a:r>
                <a:r>
                  <a:rPr lang="de-DE" dirty="0"/>
                  <a:t> </a:t>
                </a:r>
                <a:r>
                  <a:rPr lang="de-DE" dirty="0" err="1"/>
                  <a:t>cost</a:t>
                </a:r>
                <a:r>
                  <a:rPr lang="de-DE" dirty="0"/>
                  <a:t>!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endParaRPr lang="de-DE" dirty="0"/>
              </a:p>
              <a:p>
                <a:r>
                  <a:rPr lang="de-DE" dirty="0"/>
                  <a:t>Optimal trade-off </a:t>
                </a:r>
                <a:r>
                  <a:rPr lang="de-DE" dirty="0" err="1"/>
                  <a:t>between</a:t>
                </a:r>
                <a:r>
                  <a:rPr lang="de-DE" dirty="0"/>
                  <a:t> </a:t>
                </a:r>
                <a:r>
                  <a:rPr lang="de-DE" dirty="0" err="1"/>
                  <a:t>precision</a:t>
                </a:r>
                <a:r>
                  <a:rPr lang="de-DE" dirty="0"/>
                  <a:t> and </a:t>
                </a:r>
                <a:r>
                  <a:rPr lang="de-DE" dirty="0" err="1"/>
                  <a:t>entropy</a:t>
                </a:r>
                <a:r>
                  <a:rPr lang="de-DE" dirty="0"/>
                  <a:t> </a:t>
                </a:r>
                <a:r>
                  <a:rPr lang="de-DE" dirty="0" err="1"/>
                  <a:t>production</a:t>
                </a:r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reached</a:t>
                </a:r>
                <a:r>
                  <a:rPr lang="de-DE" dirty="0"/>
                  <a:t> </a:t>
                </a:r>
                <a:r>
                  <a:rPr lang="de-DE" dirty="0" err="1"/>
                  <a:t>when</a:t>
                </a:r>
                <a:r>
                  <a:rPr lang="de-DE" dirty="0"/>
                  <a:t> TUR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saturated</a:t>
                </a:r>
                <a:r>
                  <a:rPr lang="de-DE" dirty="0"/>
                  <a:t> </a:t>
                </a:r>
                <a:r>
                  <a:rPr lang="de-DE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</m:acc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de-DE" dirty="0"/>
                  <a:t>)</a:t>
                </a:r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B16291AA-166C-F089-FD65-001F5A0AE7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115" t="-2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7A66DB6F-E830-1215-5A20-F7529977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C429DF-EB4B-872B-3E27-981F019F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Constraints on </a:t>
            </a:r>
            <a:r>
              <a:rPr lang="de-DE" dirty="0" err="1"/>
              <a:t>precision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03A6223-E466-475C-CCBD-2B4EA6A8361C}"/>
                  </a:ext>
                </a:extLst>
              </p:cNvPr>
              <p:cNvSpPr txBox="1"/>
              <p:nvPr/>
            </p:nvSpPr>
            <p:spPr>
              <a:xfrm>
                <a:off x="3327990" y="1509275"/>
                <a:ext cx="1446935" cy="602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𝐶</m:t>
                      </m:r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⟨⟨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⟩⟩</m:t>
                          </m:r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403A6223-E466-475C-CCBD-2B4EA6A83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990" y="1509275"/>
                <a:ext cx="1446935" cy="602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BC23F1D-D2C7-1E3E-926F-E63155832F19}"/>
                  </a:ext>
                </a:extLst>
              </p:cNvPr>
              <p:cNvSpPr txBox="1"/>
              <p:nvPr/>
            </p:nvSpPr>
            <p:spPr>
              <a:xfrm>
                <a:off x="1680137" y="2740574"/>
                <a:ext cx="2610293" cy="694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⟨⟨</m:t>
                          </m:r>
                          <m:sSup>
                            <m:sSup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⟩⟩</m:t>
                          </m:r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num>
                        <m:den>
                          <m:sSup>
                            <m:sSup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p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BC23F1D-D2C7-1E3E-926F-E63155832F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7" y="2740574"/>
                <a:ext cx="2610293" cy="694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347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B6DFC-37DA-4689-EBD6-2AE87CE70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2EC6B60-DEF6-B7B0-7184-1D7EC664AF6B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TUR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equivalent</a:t>
                </a:r>
                <a:r>
                  <a:rPr lang="de-DE" dirty="0"/>
                  <a:t> to Cauchy-Schwarz </a:t>
                </a:r>
                <a:r>
                  <a:rPr lang="de-DE" dirty="0" err="1"/>
                  <a:t>inequality</a:t>
                </a:r>
                <a:endParaRPr lang="de-DE" dirty="0"/>
              </a:p>
              <a:p>
                <a:endParaRPr lang="de-DE" dirty="0"/>
              </a:p>
              <a:p>
                <a:r>
                  <a:rPr lang="de-DE" dirty="0" err="1"/>
                  <a:t>Condition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: PDF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process</a:t>
                </a:r>
                <a:r>
                  <a:rPr lang="de-DE" dirty="0"/>
                  <a:t>  </a:t>
                </a:r>
                <a14:m>
                  <m:oMath xmlns:m="http://schemas.openxmlformats.org/officeDocument/2006/math"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de-DE" dirty="0"/>
                  <a:t>  is invariant </a:t>
                </a:r>
                <a:r>
                  <a:rPr lang="de-DE" dirty="0" err="1"/>
                  <a:t>under</a:t>
                </a:r>
                <a:r>
                  <a:rPr lang="de-DE" dirty="0"/>
                  <a:t> </a:t>
                </a:r>
                <a:r>
                  <a:rPr lang="de-DE" dirty="0" err="1"/>
                  <a:t>drift</a:t>
                </a:r>
                <a:r>
                  <a:rPr lang="de-DE" dirty="0"/>
                  <a:t> </a:t>
                </a:r>
                <a:r>
                  <a:rPr lang="de-DE" dirty="0" err="1"/>
                  <a:t>reversion</a:t>
                </a:r>
                <a:r>
                  <a:rPr lang="de-DE" dirty="0"/>
                  <a:t> 	</a:t>
                </a:r>
              </a:p>
              <a:p>
                <a:pPr marL="0" indent="0">
                  <a:buNone/>
                </a:pPr>
                <a:r>
                  <a:rPr lang="de-DE" dirty="0"/>
                  <a:t>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b="0" dirty="0">
                    <a:ea typeface="Cambria Math" panose="02040503050406030204" pitchFamily="18" charset="0"/>
                  </a:rPr>
                  <a:t>everywhere)</a:t>
                </a:r>
              </a:p>
              <a:p>
                <a:pPr lvl="1"/>
                <a:r>
                  <a:rPr lang="de-DE" dirty="0" err="1"/>
                  <a:t>Only</a:t>
                </a:r>
                <a:r>
                  <a:rPr lang="de-DE" dirty="0"/>
                  <a:t> </a:t>
                </a:r>
                <a:r>
                  <a:rPr lang="de-DE" dirty="0" err="1"/>
                  <a:t>satisfied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(linear)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systems</a:t>
                </a:r>
                <a:r>
                  <a:rPr lang="de-DE" dirty="0"/>
                  <a:t> (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de-DE" dirty="0"/>
                  <a:t>)</a:t>
                </a:r>
              </a:p>
              <a:p>
                <a:pPr marL="215900" lvl="1" indent="0">
                  <a:buNone/>
                </a:pPr>
                <a:endParaRPr lang="de-DE" dirty="0"/>
              </a:p>
              <a:p>
                <a:r>
                  <a:rPr lang="de-DE" dirty="0"/>
                  <a:t>TUR </a:t>
                </a:r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 in </a:t>
                </a:r>
                <a:r>
                  <a:rPr lang="de-DE" dirty="0" err="1"/>
                  <a:t>three</a:t>
                </a:r>
                <a:r>
                  <a:rPr lang="de-DE" dirty="0"/>
                  <a:t> </a:t>
                </a:r>
                <a:r>
                  <a:rPr lang="de-DE" dirty="0" err="1"/>
                  <a:t>limits</a:t>
                </a:r>
                <a:r>
                  <a:rPr lang="de-DE" dirty="0"/>
                  <a:t>: </a:t>
                </a:r>
              </a:p>
              <a:p>
                <a:pPr lvl="1"/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equilibrium</a:t>
                </a:r>
                <a:r>
                  <a:rPr lang="de-DE" dirty="0"/>
                  <a:t> (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Towards</a:t>
                </a:r>
                <a:r>
                  <a:rPr lang="de-DE" dirty="0"/>
                  <a:t> </a:t>
                </a:r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 (large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Torwards</a:t>
                </a:r>
                <a:r>
                  <a:rPr lang="de-DE" dirty="0"/>
                  <a:t> pure </a:t>
                </a:r>
                <a:r>
                  <a:rPr lang="de-DE" dirty="0" err="1"/>
                  <a:t>diffusion</a:t>
                </a:r>
                <a:r>
                  <a:rPr lang="de-DE" dirty="0"/>
                  <a:t> (large </a:t>
                </a:r>
                <a:r>
                  <a:rPr lang="de-DE" dirty="0" err="1"/>
                  <a:t>noise</a:t>
                </a:r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directly</a:t>
                </a:r>
                <a:r>
                  <a:rPr lang="de-DE" dirty="0"/>
                  <a:t> </a:t>
                </a:r>
                <a:r>
                  <a:rPr lang="de-DE" dirty="0" err="1"/>
                  <a:t>linked</a:t>
                </a:r>
                <a:r>
                  <a:rPr lang="de-DE" dirty="0"/>
                  <a:t> to differential </a:t>
                </a:r>
                <a:r>
                  <a:rPr lang="de-DE" dirty="0" err="1"/>
                  <a:t>resistance</a:t>
                </a:r>
                <a:endParaRPr lang="de-DE" dirty="0"/>
              </a:p>
              <a:p>
                <a:pPr lvl="1"/>
                <a:endParaRPr lang="de-DE" dirty="0"/>
              </a:p>
              <a:p>
                <a:pPr lvl="1"/>
                <a:endParaRPr lang="de-DE" dirty="0"/>
              </a:p>
              <a:p>
                <a:r>
                  <a:rPr lang="de-DE" dirty="0" err="1"/>
                  <a:t>Conjecture</a:t>
                </a:r>
                <a:r>
                  <a:rPr lang="de-DE" dirty="0"/>
                  <a:t>: 									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symmetric</a:t>
                </a:r>
                <a:r>
                  <a:rPr lang="de-DE" dirty="0"/>
                  <a:t> EPRs	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/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F2EC6B60-DEF6-B7B0-7184-1D7EC664A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3"/>
                <a:stretch>
                  <a:fillRect l="-1115" t="-2481" b="-2614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49B046B0-FCF8-8BEC-C7D7-89B9A6AC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Thermodynamic</a:t>
            </a:r>
            <a:r>
              <a:rPr lang="de-DE" dirty="0"/>
              <a:t> </a:t>
            </a:r>
            <a:r>
              <a:rPr lang="de-DE" dirty="0" err="1"/>
              <a:t>Uncertainty</a:t>
            </a:r>
            <a:r>
              <a:rPr lang="de-DE" dirty="0"/>
              <a:t> Relation (TUR)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A34643-9DC2-7D2C-E3D1-0E151CB00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Analytical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thesis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EBB0C04-A004-C2D0-AAE4-C9856B80D913}"/>
                  </a:ext>
                </a:extLst>
              </p:cNvPr>
              <p:cNvSpPr txBox="1"/>
              <p:nvPr/>
            </p:nvSpPr>
            <p:spPr>
              <a:xfrm>
                <a:off x="4989454" y="4374545"/>
                <a:ext cx="1900392" cy="57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de-D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de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AEBB0C04-A004-C2D0-AAE4-C9856B80D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54" y="4374545"/>
                <a:ext cx="1900392" cy="5729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0DD8032-F7AF-8051-3E1A-70BFF3411384}"/>
                  </a:ext>
                </a:extLst>
              </p:cNvPr>
              <p:cNvSpPr txBox="1"/>
              <p:nvPr/>
            </p:nvSpPr>
            <p:spPr>
              <a:xfrm>
                <a:off x="1889753" y="5158800"/>
                <a:ext cx="1562286" cy="758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</m:t>
                      </m:r>
                      <m:limLow>
                        <m:limLow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f>
                                <m:f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groupChr>
                        </m:e>
                        <m:lim>
                          <m:acc>
                            <m:accPr>
                              <m:chr m:val="̃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acc>
                        </m:lim>
                      </m:limLow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B0DD8032-F7AF-8051-3E1A-70BFF3411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53" y="5158800"/>
                <a:ext cx="1562286" cy="7583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8B5BBB3-C3B0-8086-4D65-45525C117443}"/>
                  </a:ext>
                </a:extLst>
              </p:cNvPr>
              <p:cNvSpPr txBox="1"/>
              <p:nvPr/>
            </p:nvSpPr>
            <p:spPr>
              <a:xfrm>
                <a:off x="9115939" y="2017807"/>
                <a:ext cx="275206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𝑑𝑈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⟶ +</m:t>
                          </m:r>
                          <m:f>
                            <m:f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𝑑𝑈</m:t>
                              </m:r>
                            </m:num>
                            <m:den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den>
                          </m:f>
                          <m:r>
                            <m:rPr>
                              <m:nor/>
                            </m:rPr>
                            <a:rPr lang="de-DE" dirty="0"/>
                            <m:t> </m:t>
                          </m: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38B5BBB3-C3B0-8086-4D65-45525C11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9" y="2017807"/>
                <a:ext cx="2752061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5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244D313-A4B3-1FE2-C670-130B0730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1620" y="874627"/>
            <a:ext cx="5206380" cy="34709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2B1F4628-FD1F-2FA2-4DEA-ACCF2DFD7554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r>
                  <a:rPr lang="de-DE" dirty="0"/>
                  <a:t>TUR </a:t>
                </a:r>
                <a:r>
                  <a:rPr lang="de-DE" dirty="0" err="1"/>
                  <a:t>approaches</a:t>
                </a:r>
                <a:r>
                  <a:rPr lang="de-DE" dirty="0"/>
                  <a:t> </a:t>
                </a:r>
                <a:r>
                  <a:rPr lang="de-DE" dirty="0" err="1"/>
                  <a:t>saturation</a:t>
                </a:r>
                <a:r>
                  <a:rPr lang="de-DE" dirty="0"/>
                  <a:t> </a:t>
                </a:r>
                <a:r>
                  <a:rPr lang="de-DE" dirty="0" err="1"/>
                  <a:t>towards</a:t>
                </a:r>
                <a:r>
                  <a:rPr lang="de-DE" dirty="0"/>
                  <a:t>:</a:t>
                </a:r>
              </a:p>
              <a:p>
                <a:pPr lvl="1"/>
                <a:r>
                  <a:rPr lang="de-DE" dirty="0" err="1"/>
                  <a:t>equilibrium</a:t>
                </a:r>
                <a:r>
                  <a:rPr lang="de-DE" dirty="0"/>
                  <a:t> (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 err="1"/>
                  <a:t>Ohmic</a:t>
                </a:r>
                <a:r>
                  <a:rPr lang="de-DE" dirty="0"/>
                  <a:t> </a:t>
                </a:r>
                <a:r>
                  <a:rPr lang="de-DE" dirty="0" err="1"/>
                  <a:t>limit</a:t>
                </a:r>
                <a:r>
                  <a:rPr lang="de-DE" dirty="0"/>
                  <a:t> (large </a:t>
                </a:r>
                <a:r>
                  <a:rPr lang="de-DE" dirty="0" err="1"/>
                  <a:t>currents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pure </a:t>
                </a:r>
                <a:r>
                  <a:rPr lang="de-DE" dirty="0" err="1"/>
                  <a:t>diffusion</a:t>
                </a:r>
                <a:r>
                  <a:rPr lang="de-DE" dirty="0"/>
                  <a:t> (large </a:t>
                </a:r>
                <a:r>
                  <a:rPr lang="de-DE" dirty="0" err="1"/>
                  <a:t>noise</a:t>
                </a:r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r>
                  <a:rPr lang="de-DE" dirty="0" err="1"/>
                  <a:t>Conjecture</a:t>
                </a:r>
                <a:r>
                  <a:rPr lang="de-DE" dirty="0"/>
                  <a:t> </a:t>
                </a:r>
                <a:r>
                  <a:rPr lang="de-DE" dirty="0" err="1"/>
                  <a:t>holds</a:t>
                </a:r>
                <a:r>
                  <a:rPr lang="de-DE" dirty="0"/>
                  <a:t> (</a:t>
                </a:r>
                <a:r>
                  <a:rPr lang="de-DE" dirty="0" err="1"/>
                  <a:t>expected</a:t>
                </a:r>
                <a:r>
                  <a:rPr lang="de-DE" dirty="0"/>
                  <a:t>, </a:t>
                </a:r>
                <a:r>
                  <a:rPr lang="de-DE" dirty="0" err="1"/>
                  <a:t>since</a:t>
                </a:r>
                <a:r>
                  <a:rPr lang="de-DE" dirty="0"/>
                  <a:t> EPR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symmetric</a:t>
                </a:r>
                <a:r>
                  <a:rPr lang="de-DE" dirty="0"/>
                  <a:t>)</a:t>
                </a:r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Further </a:t>
                </a:r>
                <a:r>
                  <a:rPr lang="de-DE" dirty="0" err="1"/>
                  <a:t>away</a:t>
                </a:r>
                <a:r>
                  <a:rPr lang="de-DE" dirty="0"/>
                  <a:t> from TUR </a:t>
                </a:r>
                <a:r>
                  <a:rPr lang="de-DE" dirty="0" err="1"/>
                  <a:t>saturation</a:t>
                </a:r>
                <a:r>
                  <a:rPr lang="de-DE" dirty="0"/>
                  <a:t> at </a:t>
                </a:r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 </a:t>
                </a:r>
              </a:p>
              <a:p>
                <a:pPr lvl="1"/>
                <a:r>
                  <a:rPr lang="de-DE" dirty="0" err="1"/>
                  <a:t>small</a:t>
                </a:r>
                <a:r>
                  <a:rPr lang="de-DE" dirty="0"/>
                  <a:t> </a:t>
                </a:r>
                <a:r>
                  <a:rPr lang="de-DE" dirty="0" err="1"/>
                  <a:t>currents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r>
                      <m:rPr>
                        <m:sty m:val="p"/>
                      </m:rP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    (nonlinear EPR </a:t>
                </a:r>
                <a:r>
                  <a:rPr lang="de-DE" dirty="0" err="1"/>
                  <a:t>dominates</a:t>
                </a:r>
                <a:r>
                  <a:rPr lang="de-DE" dirty="0"/>
                  <a:t>)</a:t>
                </a:r>
              </a:p>
              <a:p>
                <a:pPr lvl="1"/>
                <a:r>
                  <a:rPr lang="de-DE" dirty="0"/>
                  <a:t>large </a:t>
                </a:r>
                <a:r>
                  <a:rPr lang="de-DE" dirty="0" err="1"/>
                  <a:t>currents</a:t>
                </a:r>
                <a:r>
                  <a:rPr lang="de-DE" dirty="0"/>
                  <a:t>: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a:rPr lang="de-DE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</m:oMath>
                </a14:m>
                <a:r>
                  <a:rPr lang="de-DE" dirty="0"/>
                  <a:t> (Ohmic </a:t>
                </a:r>
                <a:r>
                  <a:rPr lang="de-DE" dirty="0" err="1"/>
                  <a:t>component</a:t>
                </a:r>
                <a:r>
                  <a:rPr lang="de-DE" dirty="0"/>
                  <a:t> </a:t>
                </a:r>
                <a:r>
                  <a:rPr lang="de-DE" dirty="0" err="1"/>
                  <a:t>dominates</a:t>
                </a:r>
                <a:r>
                  <a:rPr lang="de-DE" dirty="0"/>
                  <a:t>)</a:t>
                </a:r>
              </a:p>
              <a:p>
                <a:pPr lvl="1"/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2" name="Textplatzhalter 1">
                <a:extLst>
                  <a:ext uri="{FF2B5EF4-FFF2-40B4-BE49-F238E27FC236}">
                    <a16:creationId xmlns:a16="http://schemas.microsoft.com/office/drawing/2014/main" id="{2B1F4628-FD1F-2FA2-4DEA-ACCF2DFD75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5"/>
                <a:stretch>
                  <a:fillRect l="-1115" t="-248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el 2">
            <a:extLst>
              <a:ext uri="{FF2B5EF4-FFF2-40B4-BE49-F238E27FC236}">
                <a16:creationId xmlns:a16="http://schemas.microsoft.com/office/drawing/2014/main" id="{F1ACD891-294D-98D7-F988-FD721405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6B44CD-E3AB-950C-648A-528043811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Josephson Junction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1168514-3E16-8001-E177-07C5EB97C4CF}"/>
                  </a:ext>
                </a:extLst>
              </p:cNvPr>
              <p:cNvSpPr txBox="1"/>
              <p:nvPr/>
            </p:nvSpPr>
            <p:spPr>
              <a:xfrm>
                <a:off x="10474210" y="4079320"/>
                <a:ext cx="1393790" cy="5324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400" dirty="0"/>
                  <a:t>Solid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  <a:r>
                  <a:rPr lang="de-DE" sz="1400" dirty="0" err="1"/>
                  <a:t>Dotted</a:t>
                </a:r>
                <a:r>
                  <a:rPr lang="de-DE" sz="1400" dirty="0"/>
                  <a:t> </a:t>
                </a:r>
                <a:r>
                  <a:rPr lang="de-DE" sz="1400" dirty="0" err="1"/>
                  <a:t>lines</a:t>
                </a:r>
                <a:r>
                  <a:rPr lang="de-DE" sz="1400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sz="1400" dirty="0"/>
                  <a:t> </a:t>
                </a:r>
              </a:p>
            </p:txBody>
          </p:sp>
        </mc:Choice>
        <mc:Fallback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71168514-3E16-8001-E177-07C5EB97C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210" y="4079320"/>
                <a:ext cx="1393790" cy="532453"/>
              </a:xfrm>
              <a:prstGeom prst="rect">
                <a:avLst/>
              </a:prstGeom>
              <a:blipFill>
                <a:blip r:embed="rId6"/>
                <a:stretch>
                  <a:fillRect l="-1310" t="-2273" r="-7860" b="-1136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316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1A918-DDD2-9DC1-F8E8-F1303A831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E98C384A-7508-F77A-53F7-AD04BCC43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9017" y="1111034"/>
            <a:ext cx="5398983" cy="4199209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6F74D27-895E-7742-18AC-02D5B0168A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PDF </a:t>
            </a:r>
            <a:r>
              <a:rPr lang="de-DE" dirty="0" err="1"/>
              <a:t>accumulates</a:t>
            </a:r>
            <a:r>
              <a:rPr lang="de-DE" dirty="0"/>
              <a:t> </a:t>
            </a:r>
            <a:r>
              <a:rPr lang="de-DE" dirty="0" err="1"/>
              <a:t>inside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minima</a:t>
            </a:r>
            <a:endParaRPr lang="de-DE" dirty="0"/>
          </a:p>
          <a:p>
            <a:endParaRPr lang="de-DE" dirty="0"/>
          </a:p>
          <a:p>
            <a:r>
              <a:rPr lang="de-DE" dirty="0"/>
              <a:t>Large </a:t>
            </a:r>
            <a:r>
              <a:rPr lang="de-DE" dirty="0" err="1"/>
              <a:t>discrepancy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PDF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forward</a:t>
            </a:r>
            <a:r>
              <a:rPr lang="de-DE" dirty="0"/>
              <a:t>- </a:t>
            </a:r>
          </a:p>
          <a:p>
            <a:pPr marL="0" indent="0">
              <a:buNone/>
            </a:pPr>
            <a:r>
              <a:rPr lang="de-DE" dirty="0"/>
              <a:t>	and drift-</a:t>
            </a:r>
            <a:r>
              <a:rPr lang="de-DE" dirty="0" err="1"/>
              <a:t>reversed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Strong </a:t>
            </a:r>
            <a:r>
              <a:rPr lang="de-DE" dirty="0" err="1">
                <a:sym typeface="Wingdings" panose="05000000000000000000" pitchFamily="2" charset="2"/>
              </a:rPr>
              <a:t>breaking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saturation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19A59B5-D349-923D-3762-A092909E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Impact </a:t>
            </a:r>
            <a:r>
              <a:rPr lang="de-DE" dirty="0" err="1"/>
              <a:t>of</a:t>
            </a:r>
            <a:r>
              <a:rPr lang="de-DE" dirty="0"/>
              <a:t> Special Energy-Phase Relations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007CF4-6B03-536D-422A-3F4A24827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Josephson Junction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D89D99E-2B54-17B6-DFF9-48914E2EA8BB}"/>
                  </a:ext>
                </a:extLst>
              </p:cNvPr>
              <p:cNvSpPr txBox="1"/>
              <p:nvPr/>
            </p:nvSpPr>
            <p:spPr>
              <a:xfrm>
                <a:off x="8934967" y="1003312"/>
                <a:ext cx="88165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=0.8</m:t>
                      </m:r>
                    </m:oMath>
                  </m:oMathPara>
                </a14:m>
                <a:endParaRPr lang="de-DE" sz="1400" dirty="0"/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2D89D99E-2B54-17B6-DFF9-48914E2EA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967" y="1003312"/>
                <a:ext cx="881652" cy="215444"/>
              </a:xfrm>
              <a:prstGeom prst="rect">
                <a:avLst/>
              </a:prstGeom>
              <a:blipFill>
                <a:blip r:embed="rId4"/>
                <a:stretch>
                  <a:fillRect l="-3472" r="-4167" b="-3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A4EEE779-A396-8E3A-CB02-4926C3408D92}"/>
              </a:ext>
            </a:extLst>
          </p:cNvPr>
          <p:cNvSpPr txBox="1"/>
          <p:nvPr/>
        </p:nvSpPr>
        <p:spPr>
          <a:xfrm>
            <a:off x="6469017" y="5197320"/>
            <a:ext cx="61548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Solid </a:t>
            </a:r>
            <a:r>
              <a:rPr lang="de-DE" sz="1400" dirty="0" err="1"/>
              <a:t>lines</a:t>
            </a:r>
            <a:r>
              <a:rPr lang="de-DE" sz="1400" dirty="0"/>
              <a:t>: </a:t>
            </a:r>
            <a:r>
              <a:rPr lang="de-DE" sz="1400" dirty="0" err="1"/>
              <a:t>forward</a:t>
            </a:r>
            <a:r>
              <a:rPr lang="de-DE" sz="1400" dirty="0"/>
              <a:t> </a:t>
            </a:r>
            <a:r>
              <a:rPr lang="de-DE" sz="1400" dirty="0" err="1"/>
              <a:t>process</a:t>
            </a:r>
            <a:r>
              <a:rPr lang="de-DE" sz="1400" dirty="0"/>
              <a:t>, </a:t>
            </a:r>
            <a:r>
              <a:rPr lang="de-DE" sz="1400" dirty="0" err="1"/>
              <a:t>Dotted</a:t>
            </a:r>
            <a:r>
              <a:rPr lang="de-DE" sz="1400" dirty="0"/>
              <a:t> </a:t>
            </a:r>
            <a:r>
              <a:rPr lang="de-DE" sz="1400" dirty="0" err="1"/>
              <a:t>lines</a:t>
            </a:r>
            <a:r>
              <a:rPr lang="de-DE" sz="1400" dirty="0"/>
              <a:t>: drift-</a:t>
            </a:r>
            <a:r>
              <a:rPr lang="de-DE" sz="1400" dirty="0" err="1"/>
              <a:t>reversed</a:t>
            </a:r>
            <a:r>
              <a:rPr lang="de-DE" sz="1400" dirty="0"/>
              <a:t> </a:t>
            </a:r>
            <a:r>
              <a:rPr lang="de-DE" sz="1400" dirty="0" err="1"/>
              <a:t>process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0367857"/>
      </p:ext>
    </p:extLst>
  </p:cSld>
  <p:clrMapOvr>
    <a:masterClrMapping/>
  </p:clrMapOvr>
</p:sld>
</file>

<file path=ppt/theme/theme1.xml><?xml version="1.0" encoding="utf-8"?>
<a:theme xmlns:a="http://schemas.openxmlformats.org/drawingml/2006/main" name="Präsentation_Master_RWTH_Verwaltung_16zu9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Praesentation_Master_RWTH_Verwaltung_16zu9</Template>
  <TotalTime>0</TotalTime>
  <Words>1250</Words>
  <Application>Microsoft Office PowerPoint</Application>
  <PresentationFormat>Breitbild</PresentationFormat>
  <Paragraphs>228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Symbol</vt:lpstr>
      <vt:lpstr>Wingdings</vt:lpstr>
      <vt:lpstr>Präsentation_Master_RWTH_Verwaltung_16zu9</vt:lpstr>
      <vt:lpstr>Bachelor Thesis:  Thermodynamic Uncertainty Relation in Superconducting Circuits</vt:lpstr>
      <vt:lpstr>Motivation </vt:lpstr>
      <vt:lpstr>Struture</vt:lpstr>
      <vt:lpstr>Noise in Superconducting Circuits</vt:lpstr>
      <vt:lpstr>Noise in Superconducting Circuits</vt:lpstr>
      <vt:lpstr>Thermodynamic Uncertainty Relation (TUR) </vt:lpstr>
      <vt:lpstr>Thermodynamic Uncertainty Relation (TUR) </vt:lpstr>
      <vt:lpstr>Impact of Special Energy-Phase Relations</vt:lpstr>
      <vt:lpstr>Impact of Special Energy-Phase Relations</vt:lpstr>
      <vt:lpstr>Impact of Special Energy-Phase Relations</vt:lpstr>
      <vt:lpstr>Impact of Special Energy-Phase Relations</vt:lpstr>
      <vt:lpstr>Impact of Special Energy-Phase Relations</vt:lpstr>
      <vt:lpstr>Impact of Special Energy-Phase Relations</vt:lpstr>
      <vt:lpstr>Summary and Outlook</vt:lpstr>
    </vt:vector>
  </TitlesOfParts>
  <Company>ZHV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Paschert, Sandra</dc:creator>
  <cp:lastModifiedBy>Aristid Großmann</cp:lastModifiedBy>
  <cp:revision>410</cp:revision>
  <dcterms:created xsi:type="dcterms:W3CDTF">2022-05-12T06:41:21Z</dcterms:created>
  <dcterms:modified xsi:type="dcterms:W3CDTF">2025-08-12T12:21:59Z</dcterms:modified>
</cp:coreProperties>
</file>