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DFF"/>
    <a:srgbClr val="DAE3F3"/>
    <a:srgbClr val="0C23A7"/>
    <a:srgbClr val="000000"/>
    <a:srgbClr val="E6F1FD"/>
    <a:srgbClr val="2AE1E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4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7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7535A9-4691-E84B-816C-911E3BFCB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B8A6190-F62A-5D41-81BB-50EB83862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E21B28-FB10-854A-A84E-994E64F3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8/2/24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0D5DC7-FCBC-4F46-A8F1-340248AC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C81262-0F99-524F-9AD4-4D39F1FF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289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14DB71-4311-DF40-B59B-EDF4D1C7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92D385-AEB0-1847-B1B1-9128129F9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BF14CF-635D-7648-BA35-77E49912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8/2/24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CC01E4-7F15-1245-884B-38F93E45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FCEB35-F396-F04D-AD3E-8286F441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083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0F38DF9-3C05-A54B-A412-7C9DA46CB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29F37F3-1746-4142-9AE5-B406DB87D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937796-F95D-AC42-A740-F260D893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8/2/24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C92A1E-6ED3-FA4B-AFD8-000F49CB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E8B949-5F8D-8C40-A305-00603619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66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DEF8F8-0CD7-F647-B63D-AF9ECE44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528DD1-CB7D-5341-B399-E62E06B4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B28849-B7F5-284F-8B0C-6BEAA441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8/2/24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D71E8C-16AC-3745-B6BB-6CB21CEC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8F50CF-B0B6-F145-AE55-49EB7A0E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889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B1823B-7732-0042-9799-9C7158C4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CE1A07-5EB4-644A-9B23-E14F39C1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BFCDE3-A13F-6246-843F-97DCD86A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8/2/24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3EA1A7-85F5-804A-899E-FF248C55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E0F6DE-7EDB-9B47-81CD-B369E92F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498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92C5A5-7634-4B4A-A5A8-053FCE2A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11F2F4-34BF-8040-A0D7-6E6DCB4C5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05E7962-740A-704C-97A5-A2E5092F1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69EEB5F-5C48-3747-8C91-D831DB5F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8/2/24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F0741F9-7BB6-1C44-8622-DCB29A41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45ACCB-4FB4-2F4B-9F38-56B95D23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33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3BFA59-E43C-C942-A452-68AD098F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4BE049-F005-7147-918F-3BAAB88A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DEAFDC7-7C7A-5343-BA86-AE5FA4EC7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FF4632D-F449-8E42-87EA-14594EC9A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95611BA-9F34-B743-9EFF-0CC365274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1317A53-242E-F749-A047-9D572717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8/2/24</a:t>
            </a:fld>
            <a:endParaRPr lang="tr-TR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04A8AF-4AA3-D049-B8A4-83D867AE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263B9C4-0A86-9948-82BC-83015A2C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579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BDE70F-1741-0E44-B33C-A19FCAE2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4D250C2-E1D6-9244-8319-2B9CFB13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8/2/24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209FA40-44E3-4D42-976C-88516806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0931AF1-D756-7547-A961-F02A5CC1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174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B7A7756-879B-9944-87C7-5DDE6D31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8/2/24</a:t>
            </a:fld>
            <a:endParaRPr lang="tr-TR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E743DB7-BC38-2A4A-9811-058C436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EB251B4-DBFF-134B-8838-5401FA02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335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EB60C2-4985-8C4A-82F4-C9BC66B5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D7A41A-72A6-3546-BB0C-8C11C71A2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70E37F7-EEA6-C34B-BE80-42A340ABE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786BA1-C880-2848-A5B3-194FA308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8/2/24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EBDA27F-DD2B-654A-BCCE-71F45FFC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E8DEA4-1E63-DD4C-9726-74E10B96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280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28764B-AFB1-374D-8F18-325E5C63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18AC8DD-4033-E14F-B5F7-49D915015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9181788-CCC8-6642-804E-2D1720442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9183091-FFA8-2A49-91C7-4C4A6842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27E7-88B1-D547-A021-F86F6B047910}" type="datetimeFigureOut">
              <a:rPr lang="en-PT"/>
              <a:t>8/2/24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C34456-4C0B-1E46-BB9B-697E27B3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2AA7B65-243C-6B42-A9C5-A4CF64A2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248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7067C57-247F-8541-8FAF-7D3742BA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01E37B-895C-C04D-9495-CED5EAC5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D2CE59-90EB-7544-908F-7306651D4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27E7-88B1-D547-A021-F86F6B047910}" type="datetimeFigureOut">
              <a:rPr lang="en-PT"/>
              <a:t>8/2/24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856CF9-0134-B047-A8BA-A938C33B7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5971B2-9BAE-3C4A-A1C7-ADB4FC1AC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6406E-A6E2-564E-B844-E7579EF11B67}" type="slidenum">
              <a:r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383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logo with a lock and a keyhole&#10;&#10;Description automatically generated">
            <a:extLst>
              <a:ext uri="{FF2B5EF4-FFF2-40B4-BE49-F238E27FC236}">
                <a16:creationId xmlns:a16="http://schemas.microsoft.com/office/drawing/2014/main" id="{263AC910-812B-9762-ADEE-14F153728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7" t="17371" r="28102" b="10387"/>
          <a:stretch/>
        </p:blipFill>
        <p:spPr>
          <a:xfrm>
            <a:off x="9243240" y="20670"/>
            <a:ext cx="2535393" cy="1270478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8D87BDA-2E45-0789-CF07-A139A773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07107"/>
              </p:ext>
            </p:extLst>
          </p:nvPr>
        </p:nvGraphicFramePr>
        <p:xfrm>
          <a:off x="4654389" y="3859253"/>
          <a:ext cx="4003403" cy="106604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003403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106604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Core High-Level Threats &amp; Security Requirements</a:t>
                      </a:r>
                    </a:p>
                    <a:p>
                      <a:pPr algn="ctr"/>
                      <a:endParaRPr lang="en-US" sz="800" b="1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  <a:p>
                      <a:pPr algn="ctr"/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Identity &amp; Access Management </a:t>
                      </a:r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|</a:t>
                      </a: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 Data Security &amp; Privacy </a:t>
                      </a:r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|</a:t>
                      </a: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 Infrastructure Security</a:t>
                      </a:r>
                      <a:b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</a:b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Security Logging, Monitoring &amp; Response </a:t>
                      </a:r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|</a:t>
                      </a: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 IT Resilience</a:t>
                      </a:r>
                      <a:b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</a:b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Secure Development </a:t>
                      </a:r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|</a:t>
                      </a: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 Cloud Security </a:t>
                      </a:r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|</a:t>
                      </a: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 Attack Surface Management </a:t>
                      </a:r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|</a:t>
                      </a:r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 AI Security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E94D2B-EA32-CDCC-59CD-786CA578A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20350"/>
              </p:ext>
            </p:extLst>
          </p:nvPr>
        </p:nvGraphicFramePr>
        <p:xfrm>
          <a:off x="4654389" y="5106358"/>
          <a:ext cx="4003403" cy="106604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003403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106604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Detailed Threats &amp; Security Requirements</a:t>
                      </a:r>
                    </a:p>
                    <a:p>
                      <a:pPr algn="ctr"/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  <a:p>
                      <a:pPr algn="ctr"/>
                      <a:r>
                        <a:rPr lang="en-US" sz="800" b="0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Detailed threats and security requirements for the 9 areas. All detailed threats and countermeasures map to the high-level variants, as well as other frameworks.</a:t>
                      </a: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8B7E28-39AC-F787-CDC7-BB1B9D126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35080"/>
              </p:ext>
            </p:extLst>
          </p:nvPr>
        </p:nvGraphicFramePr>
        <p:xfrm>
          <a:off x="4654389" y="3193215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Platforms &amp; Infrastructure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2D2B4-FD6D-7D80-A6F1-09694F2A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07936"/>
              </p:ext>
            </p:extLst>
          </p:nvPr>
        </p:nvGraphicFramePr>
        <p:xfrm>
          <a:off x="5664924" y="3193214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Applications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72F48E-A090-11F6-CCCF-67CD2C1F0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23029"/>
              </p:ext>
            </p:extLst>
          </p:nvPr>
        </p:nvGraphicFramePr>
        <p:xfrm>
          <a:off x="6675459" y="3193213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SaaS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82720E-F4E5-91F8-DE6E-573734BF9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92391"/>
              </p:ext>
            </p:extLst>
          </p:nvPr>
        </p:nvGraphicFramePr>
        <p:xfrm>
          <a:off x="7685994" y="3193212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Artificial Intelligence (AI)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D1F0C9-526B-DA89-65BD-08172D001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83043"/>
              </p:ext>
            </p:extLst>
          </p:nvPr>
        </p:nvGraphicFramePr>
        <p:xfrm>
          <a:off x="4654389" y="1875076"/>
          <a:ext cx="1982332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82332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External Exposure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83F89A2-D363-3265-9352-929061281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19503"/>
              </p:ext>
            </p:extLst>
          </p:nvPr>
        </p:nvGraphicFramePr>
        <p:xfrm>
          <a:off x="6675459" y="1875076"/>
          <a:ext cx="1982333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82333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Internal Exposure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8755712-D2F3-1F6C-E582-3A85899B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84742"/>
              </p:ext>
            </p:extLst>
          </p:nvPr>
        </p:nvGraphicFramePr>
        <p:xfrm>
          <a:off x="4654389" y="709603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Regulatory Requirements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36D28A9-4446-5334-53AB-9E213D662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01432"/>
              </p:ext>
            </p:extLst>
          </p:nvPr>
        </p:nvGraphicFramePr>
        <p:xfrm>
          <a:off x="5664924" y="709602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Security Policies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D33865C-1A68-CB00-8328-5715EE433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21160"/>
              </p:ext>
            </p:extLst>
          </p:nvPr>
        </p:nvGraphicFramePr>
        <p:xfrm>
          <a:off x="6675459" y="709601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Threat Intelligence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7A9CB35-A6DB-08C3-0A04-1DA2D05DA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72022"/>
              </p:ext>
            </p:extLst>
          </p:nvPr>
        </p:nvGraphicFramePr>
        <p:xfrm>
          <a:off x="7685994" y="709600"/>
          <a:ext cx="971799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971799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Threat Actors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pic>
        <p:nvPicPr>
          <p:cNvPr id="21" name="Resim 72">
            <a:extLst>
              <a:ext uri="{FF2B5EF4-FFF2-40B4-BE49-F238E27FC236}">
                <a16:creationId xmlns:a16="http://schemas.microsoft.com/office/drawing/2014/main" id="{8271B609-4979-71EF-9A52-B37AB0D79B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 rot="5400000">
            <a:off x="4926671" y="1296740"/>
            <a:ext cx="415121" cy="468460"/>
          </a:xfrm>
          <a:prstGeom prst="rect">
            <a:avLst/>
          </a:prstGeom>
        </p:spPr>
      </p:pic>
      <p:pic>
        <p:nvPicPr>
          <p:cNvPr id="22" name="Resim 72">
            <a:extLst>
              <a:ext uri="{FF2B5EF4-FFF2-40B4-BE49-F238E27FC236}">
                <a16:creationId xmlns:a16="http://schemas.microsoft.com/office/drawing/2014/main" id="{E12388F3-6F91-C99D-4937-A85669ABB2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 rot="5400000">
            <a:off x="5943262" y="1291516"/>
            <a:ext cx="415121" cy="468460"/>
          </a:xfrm>
          <a:prstGeom prst="rect">
            <a:avLst/>
          </a:prstGeom>
        </p:spPr>
      </p:pic>
      <p:pic>
        <p:nvPicPr>
          <p:cNvPr id="23" name="Resim 72">
            <a:extLst>
              <a:ext uri="{FF2B5EF4-FFF2-40B4-BE49-F238E27FC236}">
                <a16:creationId xmlns:a16="http://schemas.microsoft.com/office/drawing/2014/main" id="{14224C29-A7EC-9D90-145C-4DFD30D9A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 rot="5400000">
            <a:off x="6953798" y="1300596"/>
            <a:ext cx="415121" cy="468460"/>
          </a:xfrm>
          <a:prstGeom prst="rect">
            <a:avLst/>
          </a:prstGeom>
        </p:spPr>
      </p:pic>
      <p:pic>
        <p:nvPicPr>
          <p:cNvPr id="24" name="Resim 72">
            <a:extLst>
              <a:ext uri="{FF2B5EF4-FFF2-40B4-BE49-F238E27FC236}">
                <a16:creationId xmlns:a16="http://schemas.microsoft.com/office/drawing/2014/main" id="{868BEE77-3525-4B02-03A1-29859BA446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 rot="5400000">
            <a:off x="7964333" y="1291516"/>
            <a:ext cx="415121" cy="468460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0C652E-1650-8D0B-6091-74CB6266F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40284"/>
              </p:ext>
            </p:extLst>
          </p:nvPr>
        </p:nvGraphicFramePr>
        <p:xfrm>
          <a:off x="4659808" y="2527171"/>
          <a:ext cx="3997984" cy="48497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997984">
                  <a:extLst>
                    <a:ext uri="{9D8B030D-6E8A-4147-A177-3AD203B41FA5}">
                      <a16:colId xmlns:a16="http://schemas.microsoft.com/office/drawing/2014/main" val="2246626455"/>
                    </a:ext>
                  </a:extLst>
                </a:gridCol>
              </a:tblGrid>
              <a:tr h="4849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056DFF"/>
                          </a:solidFill>
                          <a:latin typeface="Raleway" pitchFamily="2" charset="77"/>
                        </a:rPr>
                        <a:t>Features, Use Cases &amp; Abuse Cases</a:t>
                      </a:r>
                      <a:endParaRPr lang="en-US" sz="800" b="0" dirty="0">
                        <a:solidFill>
                          <a:srgbClr val="056DFF"/>
                        </a:solidFill>
                        <a:latin typeface="Raleway" pitchFamily="2" charset="77"/>
                      </a:endParaRPr>
                    </a:p>
                  </a:txBody>
                  <a:tcPr anchor="ctr">
                    <a:solidFill>
                      <a:srgbClr val="DAE3F3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50742"/>
                  </a:ext>
                </a:extLst>
              </a:tr>
            </a:tbl>
          </a:graphicData>
        </a:graphic>
      </p:graphicFrame>
      <p:pic>
        <p:nvPicPr>
          <p:cNvPr id="78" name="Resim 66">
            <a:extLst>
              <a:ext uri="{FF2B5EF4-FFF2-40B4-BE49-F238E27FC236}">
                <a16:creationId xmlns:a16="http://schemas.microsoft.com/office/drawing/2014/main" id="{0D31F75E-9E18-65EE-0BA4-A31796C6D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078"/>
          <a:stretch/>
        </p:blipFill>
        <p:spPr>
          <a:xfrm>
            <a:off x="0" y="0"/>
            <a:ext cx="3891878" cy="6858000"/>
          </a:xfrm>
          <a:prstGeom prst="rect">
            <a:avLst/>
          </a:prstGeom>
        </p:spPr>
      </p:pic>
      <p:grpSp>
        <p:nvGrpSpPr>
          <p:cNvPr id="79" name="Grup 68">
            <a:extLst>
              <a:ext uri="{FF2B5EF4-FFF2-40B4-BE49-F238E27FC236}">
                <a16:creationId xmlns:a16="http://schemas.microsoft.com/office/drawing/2014/main" id="{ACDE96D1-9DFB-6BC5-0A3C-477C546EA75A}"/>
              </a:ext>
            </a:extLst>
          </p:cNvPr>
          <p:cNvGrpSpPr/>
          <p:nvPr/>
        </p:nvGrpSpPr>
        <p:grpSpPr>
          <a:xfrm>
            <a:off x="284236" y="1265624"/>
            <a:ext cx="3733335" cy="954107"/>
            <a:chOff x="534927" y="1414385"/>
            <a:chExt cx="3733335" cy="954107"/>
          </a:xfrm>
        </p:grpSpPr>
        <p:sp>
          <p:nvSpPr>
            <p:cNvPr id="80" name="Dikdörtgen 69">
              <a:extLst>
                <a:ext uri="{FF2B5EF4-FFF2-40B4-BE49-F238E27FC236}">
                  <a16:creationId xmlns:a16="http://schemas.microsoft.com/office/drawing/2014/main" id="{D76BCFFA-A338-541E-8A60-5922FC766D9F}"/>
                </a:ext>
              </a:extLst>
            </p:cNvPr>
            <p:cNvSpPr/>
            <p:nvPr/>
          </p:nvSpPr>
          <p:spPr>
            <a:xfrm>
              <a:off x="571371" y="2113612"/>
              <a:ext cx="2071646" cy="254880"/>
            </a:xfrm>
            <a:prstGeom prst="rect">
              <a:avLst/>
            </a:prstGeom>
            <a:solidFill>
              <a:srgbClr val="056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C23A7"/>
                </a:solidFill>
              </a:endParaRPr>
            </a:p>
          </p:txBody>
        </p:sp>
        <p:sp>
          <p:nvSpPr>
            <p:cNvPr id="81" name="TextBox 372">
              <a:extLst>
                <a:ext uri="{FF2B5EF4-FFF2-40B4-BE49-F238E27FC236}">
                  <a16:creationId xmlns:a16="http://schemas.microsoft.com/office/drawing/2014/main" id="{EB27E62A-7295-1DDC-04C6-05BBC2DC915D}"/>
                </a:ext>
              </a:extLst>
            </p:cNvPr>
            <p:cNvSpPr txBox="1"/>
            <p:nvPr/>
          </p:nvSpPr>
          <p:spPr>
            <a:xfrm>
              <a:off x="534927" y="1414385"/>
              <a:ext cx="37333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Raleway" pitchFamily="2" charset="0"/>
                </a:rPr>
                <a:t>Threat Modeling Framework</a:t>
              </a:r>
            </a:p>
          </p:txBody>
        </p:sp>
      </p:grpSp>
      <p:sp>
        <p:nvSpPr>
          <p:cNvPr id="82" name="TextBox 372">
            <a:extLst>
              <a:ext uri="{FF2B5EF4-FFF2-40B4-BE49-F238E27FC236}">
                <a16:creationId xmlns:a16="http://schemas.microsoft.com/office/drawing/2014/main" id="{76811127-DD88-0FD5-7277-AC15349AF52C}"/>
              </a:ext>
            </a:extLst>
          </p:cNvPr>
          <p:cNvSpPr txBox="1"/>
          <p:nvPr/>
        </p:nvSpPr>
        <p:spPr>
          <a:xfrm>
            <a:off x="257519" y="2321954"/>
            <a:ext cx="34316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Raleway" pitchFamily="2" charset="0"/>
              </a:rPr>
              <a:t>Nick Kirtley &amp; Tejvir Singh</a:t>
            </a:r>
          </a:p>
          <a:p>
            <a:r>
              <a:rPr lang="en-US" sz="1000" b="1" dirty="0">
                <a:solidFill>
                  <a:schemeClr val="bg1"/>
                </a:solidFill>
                <a:latin typeface="Raleway" pitchFamily="2" charset="0"/>
              </a:rPr>
              <a:t>27 Jul 2024 | v1.0</a:t>
            </a:r>
          </a:p>
          <a:p>
            <a:r>
              <a:rPr lang="en-US" sz="1000" b="1" dirty="0" err="1">
                <a:solidFill>
                  <a:schemeClr val="bg1"/>
                </a:solidFill>
                <a:latin typeface="Raleway" pitchFamily="2" charset="0"/>
              </a:rPr>
              <a:t>Aristiun.com</a:t>
            </a:r>
            <a:r>
              <a:rPr lang="en-US" sz="1000" b="1" dirty="0">
                <a:solidFill>
                  <a:schemeClr val="bg1"/>
                </a:solidFill>
                <a:latin typeface="Raleway" pitchFamily="2" charset="0"/>
              </a:rPr>
              <a:t> | Threat-Modeling.com</a:t>
            </a:r>
          </a:p>
          <a:p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Raleway" pitchFamily="2" charset="0"/>
              </a:rPr>
              <a:t>Threat Modeling Framework</a:t>
            </a:r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 describes activities &amp; components needed to perform threat modeling in a structured and systematic manner, from external factors influencing a threat model to the core threats and security requirements.</a:t>
            </a:r>
          </a:p>
          <a:p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The Threat Modeling Framework strives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Structured step-by-step approach.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Ease of use within an enterprise environment.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Align &amp; integrate with existing architecture, development, and security processes that an enterprise environment already has.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Raleway" pitchFamily="2" charset="0"/>
              </a:rPr>
              <a:t>Usage within any stage of the development lifecycle.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9F9220-6E17-581F-4EFD-095C108AF1D3}"/>
              </a:ext>
            </a:extLst>
          </p:cNvPr>
          <p:cNvSpPr txBox="1"/>
          <p:nvPr/>
        </p:nvSpPr>
        <p:spPr>
          <a:xfrm>
            <a:off x="9294610" y="1291148"/>
            <a:ext cx="253539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Inputs into the Framework</a:t>
            </a:r>
          </a:p>
          <a:p>
            <a:r>
              <a:rPr lang="en-US" sz="1000" dirty="0">
                <a:solidFill>
                  <a:srgbClr val="0C24A7"/>
                </a:solidFill>
                <a:latin typeface="Raleway" pitchFamily="2" charset="0"/>
              </a:rPr>
              <a:t>Regulatory requirements, security policies, threat intelligence, and threat actors are input into the threat modeling framework. These can vary depending on the industry, geography, and business.</a:t>
            </a:r>
          </a:p>
          <a:p>
            <a:endParaRPr lang="en-US" sz="1000" dirty="0">
              <a:solidFill>
                <a:srgbClr val="0C24A7"/>
              </a:solidFill>
              <a:latin typeface="Raleway" pitchFamily="2" charset="0"/>
            </a:endParaRPr>
          </a:p>
          <a:p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Exposure</a:t>
            </a:r>
          </a:p>
          <a:p>
            <a:r>
              <a:rPr lang="en-US" sz="1000" dirty="0">
                <a:solidFill>
                  <a:srgbClr val="0C24A7"/>
                </a:solidFill>
                <a:latin typeface="Raleway" pitchFamily="2" charset="0"/>
              </a:rPr>
              <a:t>The application (in the scope of threat modeling) will have external and internal exposure. This exposure should be identified.</a:t>
            </a:r>
          </a:p>
          <a:p>
            <a:endParaRPr lang="en-US" sz="1000" dirty="0">
              <a:solidFill>
                <a:srgbClr val="0C24A7"/>
              </a:solidFill>
              <a:latin typeface="Raleway" pitchFamily="2" charset="0"/>
            </a:endParaRPr>
          </a:p>
          <a:p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Features</a:t>
            </a:r>
          </a:p>
          <a:p>
            <a:r>
              <a:rPr lang="en-US" sz="1000" dirty="0">
                <a:solidFill>
                  <a:srgbClr val="0C24A7"/>
                </a:solidFill>
                <a:latin typeface="Raleway" pitchFamily="2" charset="0"/>
              </a:rPr>
              <a:t>The features and use cases of the application will impact threats (which can be identified via abuse cases).</a:t>
            </a:r>
          </a:p>
          <a:p>
            <a:endParaRPr lang="en-US" sz="1000" dirty="0">
              <a:solidFill>
                <a:srgbClr val="0C24A7"/>
              </a:solidFill>
              <a:latin typeface="Raleway" pitchFamily="2" charset="0"/>
            </a:endParaRPr>
          </a:p>
          <a:p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Applications, Platforms &amp; Infrastructure</a:t>
            </a:r>
          </a:p>
          <a:p>
            <a:r>
              <a:rPr lang="en-US" sz="1000" dirty="0">
                <a:solidFill>
                  <a:srgbClr val="0C24A7"/>
                </a:solidFill>
                <a:latin typeface="Raleway" pitchFamily="2" charset="0"/>
              </a:rPr>
              <a:t>The type of application, the underlying platform(s), and the infrastructure will impact the threats and security requirements.</a:t>
            </a:r>
          </a:p>
          <a:p>
            <a:endParaRPr lang="en-US" sz="1000" dirty="0">
              <a:solidFill>
                <a:srgbClr val="0C24A7"/>
              </a:solidFill>
              <a:latin typeface="Raleway" pitchFamily="2" charset="0"/>
            </a:endParaRPr>
          </a:p>
          <a:p>
            <a:r>
              <a:rPr lang="en-US" sz="1000" b="1" dirty="0">
                <a:solidFill>
                  <a:srgbClr val="056DFF"/>
                </a:solidFill>
                <a:latin typeface="Raleway" pitchFamily="2" charset="0"/>
              </a:rPr>
              <a:t>Threats and Security Requirements</a:t>
            </a:r>
          </a:p>
          <a:p>
            <a:r>
              <a:rPr lang="en-US" sz="1000" dirty="0">
                <a:solidFill>
                  <a:srgbClr val="0C24A7"/>
                </a:solidFill>
                <a:latin typeface="Raleway" pitchFamily="2" charset="0"/>
              </a:rPr>
              <a:t>The threats and security requirements are the main ingredient of the threat model, and thus the threat modeling framework.</a:t>
            </a:r>
          </a:p>
        </p:txBody>
      </p:sp>
    </p:spTree>
    <p:extLst>
      <p:ext uri="{BB962C8B-B14F-4D97-AF65-F5344CB8AC3E}">
        <p14:creationId xmlns:p14="http://schemas.microsoft.com/office/powerpoint/2010/main" val="186349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116445</TotalTime>
  <Words>338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Office Teması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kaankysn</dc:creator>
  <cp:lastModifiedBy>Tej Singh</cp:lastModifiedBy>
  <cp:revision>150</cp:revision>
  <dcterms:created xsi:type="dcterms:W3CDTF">2022-04-07T10:57:08Z</dcterms:created>
  <dcterms:modified xsi:type="dcterms:W3CDTF">2024-08-02T16:18:08Z</dcterms:modified>
</cp:coreProperties>
</file>