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6" r:id="rId2"/>
    <p:sldId id="295" r:id="rId3"/>
    <p:sldId id="297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DFF"/>
    <a:srgbClr val="DAE3F3"/>
    <a:srgbClr val="0C23A7"/>
    <a:srgbClr val="000000"/>
    <a:srgbClr val="E6F1FD"/>
    <a:srgbClr val="2AE1E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91"/>
    <p:restoredTop sz="96327"/>
  </p:normalViewPr>
  <p:slideViewPr>
    <p:cSldViewPr snapToGrid="0" snapToObjects="1">
      <p:cViewPr varScale="1">
        <p:scale>
          <a:sx n="105" d="100"/>
          <a:sy n="105" d="100"/>
        </p:scale>
        <p:origin x="120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7535A9-4691-E84B-816C-911E3BFCB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B8A6190-F62A-5D41-81BB-50EB83862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AE21B28-FB10-854A-A84E-994E64F3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27E7-88B1-D547-A021-F86F6B047910}" type="datetimeFigureOut">
              <a:rPr lang="en-PT"/>
              <a:t>8/20/24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30D5DC7-FCBC-4F46-A8F1-340248AC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BC81262-0F99-524F-9AD4-4D39F1FF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406E-A6E2-564E-B844-E7579EF11B67}" type="slidenum">
              <a:r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289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14DB71-4311-DF40-B59B-EDF4D1C7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A92D385-AEB0-1847-B1B1-9128129F9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BF14CF-635D-7648-BA35-77E49912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27E7-88B1-D547-A021-F86F6B047910}" type="datetimeFigureOut">
              <a:rPr lang="en-PT"/>
              <a:t>8/20/24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ECC01E4-7F15-1245-884B-38F93E45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EFCEB35-F396-F04D-AD3E-8286F441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406E-A6E2-564E-B844-E7579EF11B67}" type="slidenum">
              <a:r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083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0F38DF9-3C05-A54B-A412-7C9DA46CB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29F37F3-1746-4142-9AE5-B406DB87D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B937796-F95D-AC42-A740-F260D893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27E7-88B1-D547-A021-F86F6B047910}" type="datetimeFigureOut">
              <a:rPr lang="en-PT"/>
              <a:t>8/20/24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5C92A1E-6ED3-FA4B-AFD8-000F49CB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3E8B949-5F8D-8C40-A305-00603619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406E-A6E2-564E-B844-E7579EF11B67}" type="slidenum">
              <a:r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662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DEF8F8-0CD7-F647-B63D-AF9ECE44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528DD1-CB7D-5341-B399-E62E06B41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2B28849-B7F5-284F-8B0C-6BEAA441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27E7-88B1-D547-A021-F86F6B047910}" type="datetimeFigureOut">
              <a:rPr lang="en-PT"/>
              <a:t>8/20/24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1D71E8C-16AC-3745-B6BB-6CB21CEC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B8F50CF-B0B6-F145-AE55-49EB7A0E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406E-A6E2-564E-B844-E7579EF11B67}" type="slidenum">
              <a:r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889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B1823B-7732-0042-9799-9C7158C4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4CE1A07-5EB4-644A-9B23-E14F39C1A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0BFCDE3-A13F-6246-843F-97DCD86A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27E7-88B1-D547-A021-F86F6B047910}" type="datetimeFigureOut">
              <a:rPr lang="en-PT"/>
              <a:t>8/20/24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43EA1A7-85F5-804A-899E-FF248C55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2E0F6DE-7EDB-9B47-81CD-B369E92F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406E-A6E2-564E-B844-E7579EF11B67}" type="slidenum">
              <a:r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498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92C5A5-7634-4B4A-A5A8-053FCE2A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11F2F4-34BF-8040-A0D7-6E6DCB4C5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05E7962-740A-704C-97A5-A2E5092F1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69EEB5F-5C48-3747-8C91-D831DB5F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27E7-88B1-D547-A021-F86F6B047910}" type="datetimeFigureOut">
              <a:rPr lang="en-PT"/>
              <a:t>8/20/24</a:t>
            </a:fld>
            <a:endParaRPr lang="tr-TR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F0741F9-7BB6-1C44-8622-DCB29A41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D45ACCB-4FB4-2F4B-9F38-56B95D23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406E-A6E2-564E-B844-E7579EF11B67}" type="slidenum">
              <a:r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6336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3BFA59-E43C-C942-A452-68AD098F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4BE049-F005-7147-918F-3BAAB88A1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DEAFDC7-7C7A-5343-BA86-AE5FA4EC7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FF4632D-F449-8E42-87EA-14594EC9A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95611BA-9F34-B743-9EFF-0CC365274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1317A53-242E-F749-A047-9D572717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27E7-88B1-D547-A021-F86F6B047910}" type="datetimeFigureOut">
              <a:rPr lang="en-PT"/>
              <a:t>8/20/24</a:t>
            </a:fld>
            <a:endParaRPr lang="tr-TR" dirty="0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B04A8AF-4AA3-D049-B8A4-83D867AE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263B9C4-0A86-9948-82BC-83015A2C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406E-A6E2-564E-B844-E7579EF11B67}" type="slidenum">
              <a:r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2579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BDE70F-1741-0E44-B33C-A19FCAE2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4D250C2-E1D6-9244-8319-2B9CFB13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27E7-88B1-D547-A021-F86F6B047910}" type="datetimeFigureOut">
              <a:rPr lang="en-PT"/>
              <a:t>8/20/24</a:t>
            </a:fld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209FA40-44E3-4D42-976C-88516806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0931AF1-D756-7547-A961-F02A5CC1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406E-A6E2-564E-B844-E7579EF11B67}" type="slidenum">
              <a:r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174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B7A7756-879B-9944-87C7-5DDE6D313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27E7-88B1-D547-A021-F86F6B047910}" type="datetimeFigureOut">
              <a:rPr lang="en-PT"/>
              <a:t>8/20/24</a:t>
            </a:fld>
            <a:endParaRPr lang="tr-TR" dirty="0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E743DB7-BC38-2A4A-9811-058C436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EB251B4-DBFF-134B-8838-5401FA02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406E-A6E2-564E-B844-E7579EF11B67}" type="slidenum">
              <a:r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335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EB60C2-4985-8C4A-82F4-C9BC66B5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D7A41A-72A6-3546-BB0C-8C11C71A2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70E37F7-EEA6-C34B-BE80-42A340ABE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4786BA1-C880-2848-A5B3-194FA308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27E7-88B1-D547-A021-F86F6B047910}" type="datetimeFigureOut">
              <a:rPr lang="en-PT"/>
              <a:t>8/20/24</a:t>
            </a:fld>
            <a:endParaRPr lang="tr-TR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EBDA27F-DD2B-654A-BCCE-71F45FFC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8E8DEA4-1E63-DD4C-9726-74E10B96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406E-A6E2-564E-B844-E7579EF11B67}" type="slidenum">
              <a:r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5280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28764B-AFB1-374D-8F18-325E5C63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18AC8DD-4033-E14F-B5F7-49D915015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9181788-CCC8-6642-804E-2D1720442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9183091-FFA8-2A49-91C7-4C4A6842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27E7-88B1-D547-A021-F86F6B047910}" type="datetimeFigureOut">
              <a:rPr lang="en-PT"/>
              <a:t>8/20/24</a:t>
            </a:fld>
            <a:endParaRPr lang="tr-TR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AC34456-4C0B-1E46-BB9B-697E27B3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2AA7B65-243C-6B42-A9C5-A4CF64A2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406E-A6E2-564E-B844-E7579EF11B67}" type="slidenum">
              <a:r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8248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7067C57-247F-8541-8FAF-7D3742BA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A01E37B-895C-C04D-9495-CED5EAC5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D2CE59-90EB-7544-908F-7306651D4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27E7-88B1-D547-A021-F86F6B047910}" type="datetimeFigureOut">
              <a:rPr lang="en-PT"/>
              <a:t>8/20/24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0856CF9-0134-B047-A8BA-A938C33B7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5971B2-9BAE-3C4A-A1C7-ADB4FC1AC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6406E-A6E2-564E-B844-E7579EF11B67}" type="slidenum">
              <a:r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383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8D87BDA-2E45-0789-CF07-A139A7738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407107"/>
              </p:ext>
            </p:extLst>
          </p:nvPr>
        </p:nvGraphicFramePr>
        <p:xfrm>
          <a:off x="4654389" y="3859253"/>
          <a:ext cx="4003403" cy="106604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003403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</a:tblGrid>
              <a:tr h="1066042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Core High-Level Threats &amp; Security Requirements</a:t>
                      </a:r>
                    </a:p>
                    <a:p>
                      <a:pPr algn="ctr"/>
                      <a:endParaRPr lang="en-US" sz="800" b="1" dirty="0">
                        <a:solidFill>
                          <a:srgbClr val="056DFF"/>
                        </a:solidFill>
                        <a:latin typeface="Raleway" pitchFamily="2" charset="77"/>
                      </a:endParaRPr>
                    </a:p>
                    <a:p>
                      <a:pPr algn="ctr"/>
                      <a:r>
                        <a:rPr lang="en-US" sz="800" b="0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Identity &amp; Access Management </a:t>
                      </a:r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|</a:t>
                      </a:r>
                      <a:r>
                        <a:rPr lang="en-US" sz="800" b="0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 Data Security &amp; Privacy </a:t>
                      </a:r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|</a:t>
                      </a:r>
                      <a:r>
                        <a:rPr lang="en-US" sz="800" b="0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 Infrastructure Security</a:t>
                      </a:r>
                      <a:br>
                        <a:rPr lang="en-US" sz="800" b="0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</a:br>
                      <a:r>
                        <a:rPr lang="en-US" sz="800" b="0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Security Logging, Monitoring &amp; Response </a:t>
                      </a:r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|</a:t>
                      </a:r>
                      <a:r>
                        <a:rPr lang="en-US" sz="800" b="0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 IT Resilience</a:t>
                      </a:r>
                      <a:br>
                        <a:rPr lang="en-US" sz="800" b="0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</a:br>
                      <a:r>
                        <a:rPr lang="en-US" sz="800" b="0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Secure Development </a:t>
                      </a:r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|</a:t>
                      </a:r>
                      <a:r>
                        <a:rPr lang="en-US" sz="800" b="0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 Cloud Security </a:t>
                      </a:r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|</a:t>
                      </a:r>
                      <a:r>
                        <a:rPr lang="en-US" sz="800" b="0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 Attack Surface Management </a:t>
                      </a:r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|</a:t>
                      </a:r>
                      <a:r>
                        <a:rPr lang="en-US" sz="800" b="0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 AI Security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5074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E94D2B-EA32-CDCC-59CD-786CA578A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20350"/>
              </p:ext>
            </p:extLst>
          </p:nvPr>
        </p:nvGraphicFramePr>
        <p:xfrm>
          <a:off x="4654389" y="5106358"/>
          <a:ext cx="4003403" cy="106604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003403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</a:tblGrid>
              <a:tr h="1066042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Detailed Threats &amp; Security Requirements</a:t>
                      </a:r>
                    </a:p>
                    <a:p>
                      <a:pPr algn="ctr"/>
                      <a:endParaRPr lang="en-US" sz="800" b="0" dirty="0">
                        <a:solidFill>
                          <a:srgbClr val="056DFF"/>
                        </a:solidFill>
                        <a:latin typeface="Raleway" pitchFamily="2" charset="77"/>
                      </a:endParaRPr>
                    </a:p>
                    <a:p>
                      <a:pPr algn="ctr"/>
                      <a:r>
                        <a:rPr lang="en-US" sz="800" b="0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Detailed threats and security requirements for the 9 areas. All detailed threats and countermeasures map to the high-level variants, as well as other frameworks.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5074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8B7E28-39AC-F787-CDC7-BB1B9D126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35080"/>
              </p:ext>
            </p:extLst>
          </p:nvPr>
        </p:nvGraphicFramePr>
        <p:xfrm>
          <a:off x="4654389" y="3193215"/>
          <a:ext cx="971799" cy="48497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971799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</a:tblGrid>
              <a:tr h="48497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Platforms &amp; Infrastructure</a:t>
                      </a:r>
                      <a:endParaRPr lang="en-US" sz="800" b="0" dirty="0">
                        <a:solidFill>
                          <a:srgbClr val="056DFF"/>
                        </a:solidFill>
                        <a:latin typeface="Raleway" pitchFamily="2" charset="77"/>
                      </a:endParaRP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5074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92D2B4-FD6D-7D80-A6F1-09694F2A4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207936"/>
              </p:ext>
            </p:extLst>
          </p:nvPr>
        </p:nvGraphicFramePr>
        <p:xfrm>
          <a:off x="5664924" y="3193214"/>
          <a:ext cx="971799" cy="48497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971799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</a:tblGrid>
              <a:tr h="48497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Applications</a:t>
                      </a:r>
                      <a:endParaRPr lang="en-US" sz="800" b="0" dirty="0">
                        <a:solidFill>
                          <a:srgbClr val="056DFF"/>
                        </a:solidFill>
                        <a:latin typeface="Raleway" pitchFamily="2" charset="77"/>
                      </a:endParaRP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507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72F48E-A090-11F6-CCCF-67CD2C1F0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523029"/>
              </p:ext>
            </p:extLst>
          </p:nvPr>
        </p:nvGraphicFramePr>
        <p:xfrm>
          <a:off x="6675459" y="3193213"/>
          <a:ext cx="971799" cy="48497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971799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</a:tblGrid>
              <a:tr h="48497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SaaS</a:t>
                      </a:r>
                      <a:endParaRPr lang="en-US" sz="800" b="0" dirty="0">
                        <a:solidFill>
                          <a:srgbClr val="056DFF"/>
                        </a:solidFill>
                        <a:latin typeface="Raleway" pitchFamily="2" charset="77"/>
                      </a:endParaRP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507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82720E-F4E5-91F8-DE6E-573734BF9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192391"/>
              </p:ext>
            </p:extLst>
          </p:nvPr>
        </p:nvGraphicFramePr>
        <p:xfrm>
          <a:off x="7685994" y="3193212"/>
          <a:ext cx="971799" cy="48497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971799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</a:tblGrid>
              <a:tr h="48497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Artificial Intelligence (AI)</a:t>
                      </a:r>
                      <a:endParaRPr lang="en-US" sz="800" b="0" dirty="0">
                        <a:solidFill>
                          <a:srgbClr val="056DFF"/>
                        </a:solidFill>
                        <a:latin typeface="Raleway" pitchFamily="2" charset="77"/>
                      </a:endParaRP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5074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D1F0C9-526B-DA89-65BD-08172D001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83043"/>
              </p:ext>
            </p:extLst>
          </p:nvPr>
        </p:nvGraphicFramePr>
        <p:xfrm>
          <a:off x="4654389" y="1875076"/>
          <a:ext cx="1982332" cy="48497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982332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</a:tblGrid>
              <a:tr h="48497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External Exposure</a:t>
                      </a:r>
                      <a:endParaRPr lang="en-US" sz="800" b="0" dirty="0">
                        <a:solidFill>
                          <a:srgbClr val="056DFF"/>
                        </a:solidFill>
                        <a:latin typeface="Raleway" pitchFamily="2" charset="77"/>
                      </a:endParaRP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5074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83F89A2-D363-3265-9352-929061281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419503"/>
              </p:ext>
            </p:extLst>
          </p:nvPr>
        </p:nvGraphicFramePr>
        <p:xfrm>
          <a:off x="6675459" y="1875076"/>
          <a:ext cx="1982333" cy="48497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982333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</a:tblGrid>
              <a:tr h="48497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Internal Exposure</a:t>
                      </a:r>
                      <a:endParaRPr lang="en-US" sz="800" b="0" dirty="0">
                        <a:solidFill>
                          <a:srgbClr val="056DFF"/>
                        </a:solidFill>
                        <a:latin typeface="Raleway" pitchFamily="2" charset="77"/>
                      </a:endParaRP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5074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8755712-D2F3-1F6C-E582-3A85899B4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784742"/>
              </p:ext>
            </p:extLst>
          </p:nvPr>
        </p:nvGraphicFramePr>
        <p:xfrm>
          <a:off x="4654389" y="709603"/>
          <a:ext cx="971799" cy="48497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971799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</a:tblGrid>
              <a:tr h="48497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Regulatory Requirements</a:t>
                      </a:r>
                      <a:endParaRPr lang="en-US" sz="800" b="0" dirty="0">
                        <a:solidFill>
                          <a:srgbClr val="056DFF"/>
                        </a:solidFill>
                        <a:latin typeface="Raleway" pitchFamily="2" charset="77"/>
                      </a:endParaRP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5074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36D28A9-4446-5334-53AB-9E213D662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401432"/>
              </p:ext>
            </p:extLst>
          </p:nvPr>
        </p:nvGraphicFramePr>
        <p:xfrm>
          <a:off x="5664924" y="709602"/>
          <a:ext cx="971799" cy="48497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971799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</a:tblGrid>
              <a:tr h="48497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Security Policies</a:t>
                      </a:r>
                      <a:endParaRPr lang="en-US" sz="800" b="0" dirty="0">
                        <a:solidFill>
                          <a:srgbClr val="056DFF"/>
                        </a:solidFill>
                        <a:latin typeface="Raleway" pitchFamily="2" charset="77"/>
                      </a:endParaRP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5074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D33865C-1A68-CB00-8328-5715EE433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421160"/>
              </p:ext>
            </p:extLst>
          </p:nvPr>
        </p:nvGraphicFramePr>
        <p:xfrm>
          <a:off x="6675459" y="709601"/>
          <a:ext cx="971799" cy="48497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971799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</a:tblGrid>
              <a:tr h="48497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Threat Intelligence</a:t>
                      </a:r>
                      <a:endParaRPr lang="en-US" sz="800" b="0" dirty="0">
                        <a:solidFill>
                          <a:srgbClr val="056DFF"/>
                        </a:solidFill>
                        <a:latin typeface="Raleway" pitchFamily="2" charset="77"/>
                      </a:endParaRP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5074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7A9CB35-A6DB-08C3-0A04-1DA2D05DA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72022"/>
              </p:ext>
            </p:extLst>
          </p:nvPr>
        </p:nvGraphicFramePr>
        <p:xfrm>
          <a:off x="7685994" y="709600"/>
          <a:ext cx="971799" cy="48497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971799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</a:tblGrid>
              <a:tr h="48497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Threat Actors</a:t>
                      </a:r>
                      <a:endParaRPr lang="en-US" sz="800" b="0" dirty="0">
                        <a:solidFill>
                          <a:srgbClr val="056DFF"/>
                        </a:solidFill>
                        <a:latin typeface="Raleway" pitchFamily="2" charset="77"/>
                      </a:endParaRP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50742"/>
                  </a:ext>
                </a:extLst>
              </a:tr>
            </a:tbl>
          </a:graphicData>
        </a:graphic>
      </p:graphicFrame>
      <p:pic>
        <p:nvPicPr>
          <p:cNvPr id="21" name="Resim 72">
            <a:extLst>
              <a:ext uri="{FF2B5EF4-FFF2-40B4-BE49-F238E27FC236}">
                <a16:creationId xmlns:a16="http://schemas.microsoft.com/office/drawing/2014/main" id="{8271B609-4979-71EF-9A52-B37AB0D79B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rot="5400000">
            <a:off x="4926671" y="1296740"/>
            <a:ext cx="415121" cy="468460"/>
          </a:xfrm>
          <a:prstGeom prst="rect">
            <a:avLst/>
          </a:prstGeom>
        </p:spPr>
      </p:pic>
      <p:pic>
        <p:nvPicPr>
          <p:cNvPr id="22" name="Resim 72">
            <a:extLst>
              <a:ext uri="{FF2B5EF4-FFF2-40B4-BE49-F238E27FC236}">
                <a16:creationId xmlns:a16="http://schemas.microsoft.com/office/drawing/2014/main" id="{E12388F3-6F91-C99D-4937-A85669ABB2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rot="5400000">
            <a:off x="5943262" y="1291516"/>
            <a:ext cx="415121" cy="468460"/>
          </a:xfrm>
          <a:prstGeom prst="rect">
            <a:avLst/>
          </a:prstGeom>
        </p:spPr>
      </p:pic>
      <p:pic>
        <p:nvPicPr>
          <p:cNvPr id="23" name="Resim 72">
            <a:extLst>
              <a:ext uri="{FF2B5EF4-FFF2-40B4-BE49-F238E27FC236}">
                <a16:creationId xmlns:a16="http://schemas.microsoft.com/office/drawing/2014/main" id="{14224C29-A7EC-9D90-145C-4DFD30D9A8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rot="5400000">
            <a:off x="6953798" y="1300596"/>
            <a:ext cx="415121" cy="468460"/>
          </a:xfrm>
          <a:prstGeom prst="rect">
            <a:avLst/>
          </a:prstGeom>
        </p:spPr>
      </p:pic>
      <p:pic>
        <p:nvPicPr>
          <p:cNvPr id="24" name="Resim 72">
            <a:extLst>
              <a:ext uri="{FF2B5EF4-FFF2-40B4-BE49-F238E27FC236}">
                <a16:creationId xmlns:a16="http://schemas.microsoft.com/office/drawing/2014/main" id="{868BEE77-3525-4B02-03A1-29859BA446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rot="5400000">
            <a:off x="7964333" y="1291516"/>
            <a:ext cx="415121" cy="468460"/>
          </a:xfrm>
          <a:prstGeom prst="rect">
            <a:avLst/>
          </a:prstGeom>
        </p:spPr>
      </p:pic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0C652E-1650-8D0B-6091-74CB6266F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040284"/>
              </p:ext>
            </p:extLst>
          </p:nvPr>
        </p:nvGraphicFramePr>
        <p:xfrm>
          <a:off x="4659808" y="2527171"/>
          <a:ext cx="3997984" cy="48497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997984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</a:tblGrid>
              <a:tr h="48497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Features, Use Cases &amp; Abuse Cases</a:t>
                      </a:r>
                      <a:endParaRPr lang="en-US" sz="800" b="0" dirty="0">
                        <a:solidFill>
                          <a:srgbClr val="056DFF"/>
                        </a:solidFill>
                        <a:latin typeface="Raleway" pitchFamily="2" charset="77"/>
                      </a:endParaRP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50742"/>
                  </a:ext>
                </a:extLst>
              </a:tr>
            </a:tbl>
          </a:graphicData>
        </a:graphic>
      </p:graphicFrame>
      <p:pic>
        <p:nvPicPr>
          <p:cNvPr id="78" name="Resim 66">
            <a:extLst>
              <a:ext uri="{FF2B5EF4-FFF2-40B4-BE49-F238E27FC236}">
                <a16:creationId xmlns:a16="http://schemas.microsoft.com/office/drawing/2014/main" id="{0D31F75E-9E18-65EE-0BA4-A31796C6D9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078"/>
          <a:stretch/>
        </p:blipFill>
        <p:spPr>
          <a:xfrm>
            <a:off x="0" y="0"/>
            <a:ext cx="3891878" cy="6858000"/>
          </a:xfrm>
          <a:prstGeom prst="rect">
            <a:avLst/>
          </a:prstGeom>
        </p:spPr>
      </p:pic>
      <p:grpSp>
        <p:nvGrpSpPr>
          <p:cNvPr id="79" name="Grup 68">
            <a:extLst>
              <a:ext uri="{FF2B5EF4-FFF2-40B4-BE49-F238E27FC236}">
                <a16:creationId xmlns:a16="http://schemas.microsoft.com/office/drawing/2014/main" id="{ACDE96D1-9DFB-6BC5-0A3C-477C546EA75A}"/>
              </a:ext>
            </a:extLst>
          </p:cNvPr>
          <p:cNvGrpSpPr/>
          <p:nvPr/>
        </p:nvGrpSpPr>
        <p:grpSpPr>
          <a:xfrm>
            <a:off x="284236" y="1265624"/>
            <a:ext cx="3733335" cy="954107"/>
            <a:chOff x="534927" y="1414385"/>
            <a:chExt cx="3733335" cy="954107"/>
          </a:xfrm>
        </p:grpSpPr>
        <p:sp>
          <p:nvSpPr>
            <p:cNvPr id="80" name="Dikdörtgen 69">
              <a:extLst>
                <a:ext uri="{FF2B5EF4-FFF2-40B4-BE49-F238E27FC236}">
                  <a16:creationId xmlns:a16="http://schemas.microsoft.com/office/drawing/2014/main" id="{D76BCFFA-A338-541E-8A60-5922FC766D9F}"/>
                </a:ext>
              </a:extLst>
            </p:cNvPr>
            <p:cNvSpPr/>
            <p:nvPr/>
          </p:nvSpPr>
          <p:spPr>
            <a:xfrm>
              <a:off x="571371" y="2113612"/>
              <a:ext cx="2071646" cy="254880"/>
            </a:xfrm>
            <a:prstGeom prst="rect">
              <a:avLst/>
            </a:prstGeom>
            <a:solidFill>
              <a:srgbClr val="056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C23A7"/>
                </a:solidFill>
              </a:endParaRPr>
            </a:p>
          </p:txBody>
        </p:sp>
        <p:sp>
          <p:nvSpPr>
            <p:cNvPr id="81" name="TextBox 372">
              <a:extLst>
                <a:ext uri="{FF2B5EF4-FFF2-40B4-BE49-F238E27FC236}">
                  <a16:creationId xmlns:a16="http://schemas.microsoft.com/office/drawing/2014/main" id="{EB27E62A-7295-1DDC-04C6-05BBC2DC915D}"/>
                </a:ext>
              </a:extLst>
            </p:cNvPr>
            <p:cNvSpPr txBox="1"/>
            <p:nvPr/>
          </p:nvSpPr>
          <p:spPr>
            <a:xfrm>
              <a:off x="534927" y="1414385"/>
              <a:ext cx="37333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Raleway" pitchFamily="2" charset="0"/>
                </a:rPr>
                <a:t>Threat Modeling Framework</a:t>
              </a:r>
            </a:p>
          </p:txBody>
        </p:sp>
      </p:grpSp>
      <p:sp>
        <p:nvSpPr>
          <p:cNvPr id="82" name="TextBox 372">
            <a:extLst>
              <a:ext uri="{FF2B5EF4-FFF2-40B4-BE49-F238E27FC236}">
                <a16:creationId xmlns:a16="http://schemas.microsoft.com/office/drawing/2014/main" id="{76811127-DD88-0FD5-7277-AC15349AF52C}"/>
              </a:ext>
            </a:extLst>
          </p:cNvPr>
          <p:cNvSpPr txBox="1"/>
          <p:nvPr/>
        </p:nvSpPr>
        <p:spPr>
          <a:xfrm>
            <a:off x="257519" y="2321954"/>
            <a:ext cx="343166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Raleway" pitchFamily="2" charset="0"/>
              </a:rPr>
              <a:t>Nick Kirtley &amp; Tejvir Singh</a:t>
            </a:r>
          </a:p>
          <a:p>
            <a:r>
              <a:rPr lang="en-US" sz="1000" b="1" dirty="0">
                <a:solidFill>
                  <a:schemeClr val="bg1"/>
                </a:solidFill>
                <a:latin typeface="Raleway" pitchFamily="2" charset="0"/>
              </a:rPr>
              <a:t>27 Jul 2024 | v1.0</a:t>
            </a:r>
          </a:p>
          <a:p>
            <a:r>
              <a:rPr lang="en-US" sz="1000" b="1" dirty="0" err="1">
                <a:solidFill>
                  <a:schemeClr val="bg1"/>
                </a:solidFill>
                <a:latin typeface="Raleway" pitchFamily="2" charset="0"/>
              </a:rPr>
              <a:t>Aristiun.com</a:t>
            </a:r>
            <a:r>
              <a:rPr lang="en-US" sz="1000" b="1" dirty="0">
                <a:solidFill>
                  <a:schemeClr val="bg1"/>
                </a:solidFill>
                <a:latin typeface="Raleway" pitchFamily="2" charset="0"/>
              </a:rPr>
              <a:t> | Threat-Modeling.com</a:t>
            </a:r>
          </a:p>
          <a:p>
            <a:endParaRPr lang="en-US" sz="1000" dirty="0">
              <a:solidFill>
                <a:schemeClr val="bg1"/>
              </a:solidFill>
              <a:latin typeface="Raleway" pitchFamily="2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Raleway" pitchFamily="2" charset="0"/>
              </a:rPr>
              <a:t>The </a:t>
            </a:r>
            <a:r>
              <a:rPr lang="en-US" sz="1000" b="1" dirty="0">
                <a:solidFill>
                  <a:schemeClr val="bg1"/>
                </a:solidFill>
                <a:latin typeface="Raleway" pitchFamily="2" charset="0"/>
              </a:rPr>
              <a:t>Threat Modeling Framework</a:t>
            </a:r>
            <a:r>
              <a:rPr lang="en-US" sz="1000" dirty="0">
                <a:solidFill>
                  <a:schemeClr val="bg1"/>
                </a:solidFill>
                <a:latin typeface="Raleway" pitchFamily="2" charset="0"/>
              </a:rPr>
              <a:t> describes activities &amp; components needed to perform threat modeling in a structured and systematic manner, from external factors influencing a threat model to the core threats and security requirements.</a:t>
            </a:r>
          </a:p>
          <a:p>
            <a:endParaRPr lang="en-US" sz="1000" dirty="0">
              <a:solidFill>
                <a:schemeClr val="bg1"/>
              </a:solidFill>
              <a:latin typeface="Raleway" pitchFamily="2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Raleway" pitchFamily="2" charset="0"/>
              </a:rPr>
              <a:t>The Threat Modeling Framework strives for: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  <a:latin typeface="Raleway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Raleway" pitchFamily="2" charset="0"/>
              </a:rPr>
              <a:t>Structured step-by-step approach.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  <a:latin typeface="Raleway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Raleway" pitchFamily="2" charset="0"/>
              </a:rPr>
              <a:t>Ease of use within an enterprise environment.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  <a:latin typeface="Raleway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Raleway" pitchFamily="2" charset="0"/>
              </a:rPr>
              <a:t>Align &amp; integrate with existing architecture, development, and security processes that an enterprise environment already has.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  <a:latin typeface="Raleway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Raleway" pitchFamily="2" charset="0"/>
              </a:rPr>
              <a:t>Usage within any stage of the development lifecycle.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  <a:latin typeface="Raleway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C9F9220-6E17-581F-4EFD-095C108AF1D3}"/>
              </a:ext>
            </a:extLst>
          </p:cNvPr>
          <p:cNvSpPr txBox="1"/>
          <p:nvPr/>
        </p:nvSpPr>
        <p:spPr>
          <a:xfrm>
            <a:off x="9294612" y="1092374"/>
            <a:ext cx="253539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56DFF"/>
                </a:solidFill>
                <a:latin typeface="Raleway" pitchFamily="2" charset="0"/>
              </a:rPr>
              <a:t>Inputs into the Framework</a:t>
            </a:r>
          </a:p>
          <a:p>
            <a:r>
              <a:rPr lang="en-US" sz="1000" dirty="0">
                <a:solidFill>
                  <a:srgbClr val="0C24A7"/>
                </a:solidFill>
                <a:latin typeface="Raleway" pitchFamily="2" charset="0"/>
              </a:rPr>
              <a:t>Regulatory requirements, security policies, threat intelligence, and threat actors are input into the threat modeling framework. These can vary depending on the industry, geography, and business.</a:t>
            </a:r>
          </a:p>
          <a:p>
            <a:endParaRPr lang="en-US" sz="1000" dirty="0">
              <a:solidFill>
                <a:srgbClr val="0C24A7"/>
              </a:solidFill>
              <a:latin typeface="Raleway" pitchFamily="2" charset="0"/>
            </a:endParaRPr>
          </a:p>
          <a:p>
            <a:r>
              <a:rPr lang="en-US" sz="1000" b="1" dirty="0">
                <a:solidFill>
                  <a:srgbClr val="056DFF"/>
                </a:solidFill>
                <a:latin typeface="Raleway" pitchFamily="2" charset="0"/>
              </a:rPr>
              <a:t>Exposure</a:t>
            </a:r>
          </a:p>
          <a:p>
            <a:r>
              <a:rPr lang="en-US" sz="1000" dirty="0">
                <a:solidFill>
                  <a:srgbClr val="0C24A7"/>
                </a:solidFill>
                <a:latin typeface="Raleway" pitchFamily="2" charset="0"/>
              </a:rPr>
              <a:t>The application (in the scope of threat modeling) will have external and internal exposure. This exposure should be identified.</a:t>
            </a:r>
          </a:p>
          <a:p>
            <a:endParaRPr lang="en-US" sz="1000" dirty="0">
              <a:solidFill>
                <a:srgbClr val="0C24A7"/>
              </a:solidFill>
              <a:latin typeface="Raleway" pitchFamily="2" charset="0"/>
            </a:endParaRPr>
          </a:p>
          <a:p>
            <a:r>
              <a:rPr lang="en-US" sz="1000" b="1" dirty="0">
                <a:solidFill>
                  <a:srgbClr val="056DFF"/>
                </a:solidFill>
                <a:latin typeface="Raleway" pitchFamily="2" charset="0"/>
              </a:rPr>
              <a:t>Features</a:t>
            </a:r>
          </a:p>
          <a:p>
            <a:r>
              <a:rPr lang="en-US" sz="1000" dirty="0">
                <a:solidFill>
                  <a:srgbClr val="0C24A7"/>
                </a:solidFill>
                <a:latin typeface="Raleway" pitchFamily="2" charset="0"/>
              </a:rPr>
              <a:t>The features and use cases of the application will impact threats (which can be identified via abuse cases).</a:t>
            </a:r>
          </a:p>
          <a:p>
            <a:endParaRPr lang="en-US" sz="1000" dirty="0">
              <a:solidFill>
                <a:srgbClr val="0C24A7"/>
              </a:solidFill>
              <a:latin typeface="Raleway" pitchFamily="2" charset="0"/>
            </a:endParaRPr>
          </a:p>
          <a:p>
            <a:r>
              <a:rPr lang="en-US" sz="1000" b="1" dirty="0">
                <a:solidFill>
                  <a:srgbClr val="056DFF"/>
                </a:solidFill>
                <a:latin typeface="Raleway" pitchFamily="2" charset="0"/>
              </a:rPr>
              <a:t>Applications, Platforms &amp; Infrastructure</a:t>
            </a:r>
          </a:p>
          <a:p>
            <a:r>
              <a:rPr lang="en-US" sz="1000" dirty="0">
                <a:solidFill>
                  <a:srgbClr val="0C24A7"/>
                </a:solidFill>
                <a:latin typeface="Raleway" pitchFamily="2" charset="0"/>
              </a:rPr>
              <a:t>The type of application, the underlying platform(s), and the infrastructure will impact the threats and security requirements.</a:t>
            </a:r>
          </a:p>
          <a:p>
            <a:endParaRPr lang="en-US" sz="1000" dirty="0">
              <a:solidFill>
                <a:srgbClr val="0C24A7"/>
              </a:solidFill>
              <a:latin typeface="Raleway" pitchFamily="2" charset="0"/>
            </a:endParaRPr>
          </a:p>
          <a:p>
            <a:r>
              <a:rPr lang="en-US" sz="1000" b="1" dirty="0">
                <a:solidFill>
                  <a:srgbClr val="056DFF"/>
                </a:solidFill>
                <a:latin typeface="Raleway" pitchFamily="2" charset="0"/>
              </a:rPr>
              <a:t>Threats and Security Requirements</a:t>
            </a:r>
          </a:p>
          <a:p>
            <a:r>
              <a:rPr lang="en-US" sz="1000" dirty="0">
                <a:solidFill>
                  <a:srgbClr val="0C24A7"/>
                </a:solidFill>
                <a:latin typeface="Raleway" pitchFamily="2" charset="0"/>
              </a:rPr>
              <a:t>The threats and security requirements are the main ingredient of the threat model, and thus the threat modeling framework.</a:t>
            </a:r>
          </a:p>
        </p:txBody>
      </p:sp>
    </p:spTree>
    <p:extLst>
      <p:ext uri="{BB962C8B-B14F-4D97-AF65-F5344CB8AC3E}">
        <p14:creationId xmlns:p14="http://schemas.microsoft.com/office/powerpoint/2010/main" val="186349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Resim 28">
            <a:extLst>
              <a:ext uri="{FF2B5EF4-FFF2-40B4-BE49-F238E27FC236}">
                <a16:creationId xmlns:a16="http://schemas.microsoft.com/office/drawing/2014/main" id="{1037F084-B44C-5ABF-14FE-40E8DD9148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4372" r="5235" b="12568"/>
          <a:stretch/>
        </p:blipFill>
        <p:spPr>
          <a:xfrm rot="10800000">
            <a:off x="-240458" y="72655"/>
            <a:ext cx="4809442" cy="7375713"/>
          </a:xfrm>
          <a:prstGeom prst="rect">
            <a:avLst/>
          </a:prstGeom>
        </p:spPr>
      </p:pic>
      <p:sp>
        <p:nvSpPr>
          <p:cNvPr id="97" name="TextBox 372">
            <a:extLst>
              <a:ext uri="{FF2B5EF4-FFF2-40B4-BE49-F238E27FC236}">
                <a16:creationId xmlns:a16="http://schemas.microsoft.com/office/drawing/2014/main" id="{FBDD803B-F91B-0902-8B9B-25D449C9B29F}"/>
              </a:ext>
            </a:extLst>
          </p:cNvPr>
          <p:cNvSpPr txBox="1"/>
          <p:nvPr/>
        </p:nvSpPr>
        <p:spPr>
          <a:xfrm>
            <a:off x="8485976" y="5308952"/>
            <a:ext cx="3448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C23A7"/>
                </a:solidFill>
                <a:latin typeface="Raleway" pitchFamily="2" charset="0"/>
              </a:rPr>
              <a:t>Threat Modeling</a:t>
            </a:r>
          </a:p>
          <a:p>
            <a:pPr algn="r"/>
            <a:r>
              <a:rPr lang="en-US" sz="2800" b="1" dirty="0">
                <a:solidFill>
                  <a:srgbClr val="056DFF"/>
                </a:solidFill>
                <a:latin typeface="Raleway" pitchFamily="2" charset="0"/>
              </a:rPr>
              <a:t>Framework</a:t>
            </a:r>
          </a:p>
        </p:txBody>
      </p:sp>
      <p:sp>
        <p:nvSpPr>
          <p:cNvPr id="98" name="TextBox 372">
            <a:extLst>
              <a:ext uri="{FF2B5EF4-FFF2-40B4-BE49-F238E27FC236}">
                <a16:creationId xmlns:a16="http://schemas.microsoft.com/office/drawing/2014/main" id="{026AAAD6-626A-B387-75FE-C8BE4361286E}"/>
              </a:ext>
            </a:extLst>
          </p:cNvPr>
          <p:cNvSpPr txBox="1"/>
          <p:nvPr/>
        </p:nvSpPr>
        <p:spPr>
          <a:xfrm>
            <a:off x="8636665" y="6239728"/>
            <a:ext cx="3291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solidFill>
                  <a:srgbClr val="056DFF"/>
                </a:solidFill>
                <a:latin typeface="Raleway" pitchFamily="2" charset="0"/>
              </a:rPr>
              <a:t>Nick Kirtley &amp; Tejvir Singh </a:t>
            </a:r>
            <a:r>
              <a:rPr lang="en-US" sz="1000" b="1" dirty="0">
                <a:solidFill>
                  <a:srgbClr val="0C23A7"/>
                </a:solidFill>
                <a:latin typeface="Raleway" pitchFamily="2" charset="0"/>
              </a:rPr>
              <a:t>| </a:t>
            </a:r>
            <a:r>
              <a:rPr lang="en-US" sz="1000" b="1" dirty="0">
                <a:solidFill>
                  <a:srgbClr val="056DFF"/>
                </a:solidFill>
                <a:latin typeface="Raleway" pitchFamily="2" charset="0"/>
              </a:rPr>
              <a:t>27 Jul 2024 </a:t>
            </a:r>
            <a:r>
              <a:rPr lang="en-US" sz="1000" b="1" dirty="0">
                <a:solidFill>
                  <a:srgbClr val="0C23A7"/>
                </a:solidFill>
                <a:latin typeface="Raleway" pitchFamily="2" charset="0"/>
              </a:rPr>
              <a:t>|</a:t>
            </a:r>
            <a:r>
              <a:rPr lang="en-US" sz="1000" b="1" dirty="0">
                <a:solidFill>
                  <a:srgbClr val="056DFF"/>
                </a:solidFill>
                <a:latin typeface="Raleway" pitchFamily="2" charset="0"/>
              </a:rPr>
              <a:t> v1.0</a:t>
            </a:r>
          </a:p>
          <a:p>
            <a:pPr algn="r"/>
            <a:r>
              <a:rPr lang="en-US" sz="1000" b="1" dirty="0">
                <a:solidFill>
                  <a:srgbClr val="056DFF"/>
                </a:solidFill>
                <a:latin typeface="Raleway" pitchFamily="2" charset="0"/>
              </a:rPr>
              <a:t>Aristiun.com </a:t>
            </a:r>
            <a:r>
              <a:rPr lang="en-US" sz="1000" b="1" dirty="0">
                <a:solidFill>
                  <a:srgbClr val="0C23A7"/>
                </a:solidFill>
                <a:latin typeface="Raleway" pitchFamily="2" charset="0"/>
              </a:rPr>
              <a:t>|</a:t>
            </a:r>
            <a:r>
              <a:rPr lang="en-US" sz="1000" b="1" dirty="0">
                <a:solidFill>
                  <a:srgbClr val="056DFF"/>
                </a:solidFill>
                <a:latin typeface="Raleway" pitchFamily="2" charset="0"/>
              </a:rPr>
              <a:t> Threat-Modeling.com</a:t>
            </a:r>
          </a:p>
        </p:txBody>
      </p:sp>
      <p:sp>
        <p:nvSpPr>
          <p:cNvPr id="100" name="Dikdörtgen 77">
            <a:extLst>
              <a:ext uri="{FF2B5EF4-FFF2-40B4-BE49-F238E27FC236}">
                <a16:creationId xmlns:a16="http://schemas.microsoft.com/office/drawing/2014/main" id="{F25CD7B0-89A4-F005-C344-3D4D2A6BC163}"/>
              </a:ext>
            </a:extLst>
          </p:cNvPr>
          <p:cNvSpPr/>
          <p:nvPr/>
        </p:nvSpPr>
        <p:spPr>
          <a:xfrm>
            <a:off x="9879840" y="6005049"/>
            <a:ext cx="1991584" cy="234679"/>
          </a:xfrm>
          <a:prstGeom prst="rect">
            <a:avLst/>
          </a:prstGeom>
          <a:solidFill>
            <a:srgbClr val="056D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EB607A6-AF77-628E-629E-3A7C3D2BC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862177"/>
              </p:ext>
            </p:extLst>
          </p:nvPr>
        </p:nvGraphicFramePr>
        <p:xfrm>
          <a:off x="356028" y="110145"/>
          <a:ext cx="3711472" cy="401035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855736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  <a:gridCol w="1855736">
                  <a:extLst>
                    <a:ext uri="{9D8B030D-6E8A-4147-A177-3AD203B41FA5}">
                      <a16:colId xmlns:a16="http://schemas.microsoft.com/office/drawing/2014/main" val="965936897"/>
                    </a:ext>
                  </a:extLst>
                </a:gridCol>
              </a:tblGrid>
              <a:tr h="230833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0"/>
                        </a:rPr>
                        <a:t>IDENTITY &amp; ACCESS MANAGEMENT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rgbClr val="0C24A7"/>
                          </a:solidFill>
                          <a:latin typeface="Raleway" pitchFamily="2" charset="0"/>
                        </a:rPr>
                        <a:t>Threats related to gaining unauthorized access to system(s) or data, or performing unauthorized actions</a:t>
                      </a:r>
                      <a:endParaRPr lang="en-US" sz="800" b="1" dirty="0">
                        <a:solidFill>
                          <a:srgbClr val="0C23A7"/>
                        </a:solidFill>
                        <a:latin typeface="Raleway" pitchFamily="2" charset="77"/>
                      </a:endParaRPr>
                    </a:p>
                  </a:txBody>
                  <a:tcPr>
                    <a:solidFill>
                      <a:srgbClr val="DAE3F3">
                        <a:alpha val="2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0C23A7"/>
                        </a:solidFill>
                        <a:latin typeface="Raleway" pitchFamily="2" charset="77"/>
                      </a:endParaRPr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060552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Threats</a:t>
                      </a:r>
                    </a:p>
                  </a:txBody>
                  <a:tcPr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Security Requirements</a:t>
                      </a:r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05095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rgbClr val="0C24A7"/>
                          </a:solidFill>
                          <a:latin typeface="Raleway" pitchFamily="2" charset="77"/>
                        </a:rPr>
                        <a:t>Unauthorized access is gained from a compromised password</a:t>
                      </a:r>
                      <a:endParaRPr lang="en-US" sz="800" kern="1200" dirty="0">
                        <a:solidFill>
                          <a:srgbClr val="0C24A7"/>
                        </a:solidFill>
                        <a:latin typeface="Raleway" pitchFamily="2" charset="77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rgbClr val="0C24A7"/>
                          </a:solidFill>
                          <a:latin typeface="Raleway" pitchFamily="2" charset="77"/>
                        </a:rPr>
                        <a:t>Use Multi-Factor Authentication </a:t>
                      </a:r>
                      <a:r>
                        <a:rPr lang="en-US" sz="800" dirty="0">
                          <a:latin typeface="Raleway" pitchFamily="2" charset="77"/>
                        </a:rPr>
                        <a:t>(</a:t>
                      </a:r>
                      <a:r>
                        <a:rPr lang="en-US" sz="800" kern="1200" dirty="0">
                          <a:solidFill>
                            <a:srgbClr val="0C24A7"/>
                          </a:solidFill>
                          <a:latin typeface="Raleway" pitchFamily="2" charset="77"/>
                        </a:rPr>
                        <a:t>MFA) when accessing all parts of the system</a:t>
                      </a:r>
                      <a:endParaRPr lang="en-US" sz="800" kern="1200" dirty="0">
                        <a:solidFill>
                          <a:srgbClr val="0C24A7"/>
                        </a:solidFill>
                        <a:latin typeface="Raleway" pitchFamily="2" charset="77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140726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rgbClr val="0C24A7"/>
                          </a:solidFill>
                          <a:latin typeface="Raleway" pitchFamily="2" charset="77"/>
                        </a:rPr>
                        <a:t>Unauthorized access is gained from compromised </a:t>
                      </a:r>
                      <a:r>
                        <a:rPr lang="en-US" sz="800" kern="12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credentials</a:t>
                      </a:r>
                      <a:endParaRPr lang="en-US" sz="800" kern="1200" dirty="0">
                        <a:solidFill>
                          <a:srgbClr val="0C23A7"/>
                        </a:solidFill>
                        <a:latin typeface="Raleway" pitchFamily="2" charset="77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Use Single-Sign-On (SSO) where possible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21297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Privileged access is gained through abusing complicated access rights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Use Role Based Access Control (RBAC), with a clear overview of roles, the rights per role, and the users assigned to roles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775450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Users who should no longer have access gain unauthorized access to the system using existing rights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Performing periodic access reviews for all users, administrators, and highly privileged users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660164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Unauthorized (and privileged) access is gained by abusing NPAs or system accounts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Manage Non-Personal Accounts (NPAs), High-Privileged Accounts and Service Accounts effectively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472194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Users abuse access rights that are not required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Use of the least privilege principle, meaning that users only have access rights that are absolutely needed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4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Users abuse sensitive functions and access rights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Use of Segregation of Duties (</a:t>
                      </a:r>
                      <a:r>
                        <a:rPr lang="en-US" sz="800" dirty="0" err="1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SoD</a:t>
                      </a: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) for privileged or highly-sensitive actions &amp; activities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77432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8D87BDA-2E45-0789-CF07-A139A7738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153907"/>
              </p:ext>
            </p:extLst>
          </p:nvPr>
        </p:nvGraphicFramePr>
        <p:xfrm>
          <a:off x="4239488" y="107438"/>
          <a:ext cx="3711472" cy="431515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855736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  <a:gridCol w="1855736">
                  <a:extLst>
                    <a:ext uri="{9D8B030D-6E8A-4147-A177-3AD203B41FA5}">
                      <a16:colId xmlns:a16="http://schemas.microsoft.com/office/drawing/2014/main" val="965936897"/>
                    </a:ext>
                  </a:extLst>
                </a:gridCol>
              </a:tblGrid>
              <a:tr h="230833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0"/>
                        </a:rPr>
                        <a:t>INFRASTRUCTURE SECURITY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rgbClr val="0C23A7"/>
                          </a:solidFill>
                          <a:latin typeface="Raleway" pitchFamily="2" charset="0"/>
                        </a:rPr>
                        <a:t>Threats related to exploiting (configuration) weaknesses in </a:t>
                      </a:r>
                      <a:r>
                        <a:rPr lang="en-US" sz="800" b="1" i="0" u="none" strike="noStrike" dirty="0">
                          <a:solidFill>
                            <a:srgbClr val="0C23A7"/>
                          </a:solidFill>
                          <a:effectLst/>
                          <a:latin typeface="Raleway" pitchFamily="2" charset="77"/>
                        </a:rPr>
                        <a:t>system(s) and unauthorized network access to (parts of) system(s) or data</a:t>
                      </a:r>
                      <a:endParaRPr lang="en-US" sz="800" dirty="0">
                        <a:solidFill>
                          <a:srgbClr val="0C23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056DFF"/>
                        </a:solidFill>
                        <a:latin typeface="Raleway" pitchFamily="2" charset="77"/>
                      </a:endParaRP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344022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Threats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Security Requirements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50742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Misconfigurations are abused for unauthorized access or disruption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Hardening of (all) technical components of the system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05095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Unnecessary services, pages, or ports are abused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Removing unnecessary services that are provided by default, or enabled during development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21297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Sensitive pages or services are accessed externally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Reducing the exposure of services, web pages, administrator panels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775450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Outdated software with vulnerabilities is abused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Applying security patches to technical components of the system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660164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Exposed secrets or tokens are used for abuse or access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Securely manage secrets, tokens, etc. in a vault or similar technology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721096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Production data is lost in the development or testing phase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Use of DTAP (Development, Test, Acceptance, and Production)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795603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Critical technical components are abused from external networks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Segmenting internal parts of the solution (i.e., segmenting components at the network level)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09426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Services and ports are maliciously accessed from external networks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Use a firewall between trusted and untrusted zones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039926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Attackers hop from one network or application zone to another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Use firewalls, or other network filtering between applications &amp; infrastructure (i.e., apply micro-segmentation)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28032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E77CD69-99BE-AFE9-B823-1FAC48F8F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904076"/>
              </p:ext>
            </p:extLst>
          </p:nvPr>
        </p:nvGraphicFramePr>
        <p:xfrm>
          <a:off x="8124497" y="108452"/>
          <a:ext cx="3711472" cy="227299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855736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  <a:gridCol w="1855736">
                  <a:extLst>
                    <a:ext uri="{9D8B030D-6E8A-4147-A177-3AD203B41FA5}">
                      <a16:colId xmlns:a16="http://schemas.microsoft.com/office/drawing/2014/main" val="965936897"/>
                    </a:ext>
                  </a:extLst>
                </a:gridCol>
              </a:tblGrid>
              <a:tr h="230833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0"/>
                        </a:rPr>
                        <a:t>SECURITY LOGGING, MONITORING &amp; RESPONSE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rgbClr val="0C23A7"/>
                          </a:solidFill>
                          <a:latin typeface="Raleway" pitchFamily="2" charset="0"/>
                        </a:rPr>
                        <a:t>Threats related to abuse that go undetected or not identified &amp; remediated</a:t>
                      </a:r>
                      <a:endParaRPr lang="en-US" sz="800" dirty="0">
                        <a:solidFill>
                          <a:srgbClr val="0C23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056DFF"/>
                        </a:solidFill>
                        <a:latin typeface="Raleway" pitchFamily="2" charset="77"/>
                      </a:endParaRP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698144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Threats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Security Requirements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50742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Security events at infrastructure level are not identified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Logging of technical events occurring at the infrastructure level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05095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Security events at application level are not identified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Logging of important events occurring at the application level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21297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Security events are not analyzed by security professionals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Triggering active monitoring of critical events at the infrastructure and application level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775450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Security events are not resolved by security professionals or SOC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Response measures by the SOC or other security professionals in case of critical events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660164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F727686-3326-DCAA-0C82-99B581857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463426"/>
              </p:ext>
            </p:extLst>
          </p:nvPr>
        </p:nvGraphicFramePr>
        <p:xfrm>
          <a:off x="344926" y="4208611"/>
          <a:ext cx="3711472" cy="239491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855736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  <a:gridCol w="1855736">
                  <a:extLst>
                    <a:ext uri="{9D8B030D-6E8A-4147-A177-3AD203B41FA5}">
                      <a16:colId xmlns:a16="http://schemas.microsoft.com/office/drawing/2014/main" val="965936897"/>
                    </a:ext>
                  </a:extLst>
                </a:gridCol>
              </a:tblGrid>
              <a:tr h="230833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 i="0" u="none" strike="noStrike" dirty="0">
                          <a:solidFill>
                            <a:srgbClr val="056DFF"/>
                          </a:solidFill>
                          <a:effectLst/>
                          <a:latin typeface="Raleway" pitchFamily="2" charset="77"/>
                        </a:rPr>
                        <a:t>SECURE DEVELOPMENT</a:t>
                      </a:r>
                    </a:p>
                    <a:p>
                      <a:pPr algn="ctr"/>
                      <a:r>
                        <a:rPr lang="en-US" sz="800" b="1" i="0" u="none" strike="noStrike" dirty="0">
                          <a:solidFill>
                            <a:srgbClr val="0C23A7"/>
                          </a:solidFill>
                          <a:effectLst/>
                          <a:latin typeface="Raleway" pitchFamily="2" charset="77"/>
                        </a:rPr>
                        <a:t>Threats related to insecure development processes and tooling</a:t>
                      </a:r>
                      <a:endParaRPr lang="en-US" sz="800" dirty="0">
                        <a:solidFill>
                          <a:srgbClr val="0C23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056DFF"/>
                        </a:solidFill>
                        <a:latin typeface="Raleway" pitchFamily="2" charset="77"/>
                      </a:endParaRP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010996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Threats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Security Requirements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50742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Abuse of vulnerabilities &amp; weaknesses (originating from the code base)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Use code scanning tooling for newly developed or committed code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05095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Malicious code is added to the code base by an insider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Use of the four eyes principle for newly committed code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21297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The system is abused via dependencies or libraries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Using trusted and secured dependencies, frameworks, and libraries only, and scanning them for known vulnerabilities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775450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Previously unidentified vulnerabilities or weaknesses are abused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Performing </a:t>
                      </a:r>
                      <a:r>
                        <a:rPr lang="en-US" sz="800" dirty="0" err="1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pentesting</a:t>
                      </a: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 for newly developed applications or upon major changes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66016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67C5A6A-3876-B1D8-8309-6748D45DA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12149"/>
              </p:ext>
            </p:extLst>
          </p:nvPr>
        </p:nvGraphicFramePr>
        <p:xfrm>
          <a:off x="8124497" y="2470165"/>
          <a:ext cx="3711472" cy="260827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855736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  <a:gridCol w="1855736">
                  <a:extLst>
                    <a:ext uri="{9D8B030D-6E8A-4147-A177-3AD203B41FA5}">
                      <a16:colId xmlns:a16="http://schemas.microsoft.com/office/drawing/2014/main" val="965936897"/>
                    </a:ext>
                  </a:extLst>
                </a:gridCol>
              </a:tblGrid>
              <a:tr h="230833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0"/>
                        </a:rPr>
                        <a:t>IT RESILIENCE</a:t>
                      </a:r>
                    </a:p>
                    <a:p>
                      <a:pPr algn="ctr"/>
                      <a:r>
                        <a:rPr lang="en-US" sz="800" b="1" i="0" u="none" strike="noStrike" dirty="0">
                          <a:solidFill>
                            <a:srgbClr val="0C23A7"/>
                          </a:solidFill>
                          <a:effectLst/>
                        </a:rPr>
                        <a:t>Threats related to disrupting the availability of system(s) or data</a:t>
                      </a:r>
                      <a:endParaRPr lang="en-US" sz="800" dirty="0">
                        <a:solidFill>
                          <a:srgbClr val="0C23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056DFF"/>
                        </a:solidFill>
                        <a:latin typeface="Raleway" pitchFamily="2" charset="77"/>
                      </a:endParaRP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637565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Threats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Security Requirements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50742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Data is lost in case of a cyber event or attack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Performing periodic backups of systems and data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05095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Data is lost in case of a ransomware attack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Performing air-gapped backups of systems and data for use in a ransomware attack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21297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Systems or data cannot be recovered in case of a cyber attack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Performing regular recovery tests using backup data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775450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Processes cannot recover in case of a cyber attack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Performing regular business continuity sessions to recover from a (simulated) attack or outage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660164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Systems are down due to loss of a single point of failure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Develop redundancy of systems and processes for systems with high availability requirements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92298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159FBF-A77C-96F5-4FEF-A0694D4F0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416363"/>
              </p:ext>
            </p:extLst>
          </p:nvPr>
        </p:nvGraphicFramePr>
        <p:xfrm>
          <a:off x="4241037" y="4509058"/>
          <a:ext cx="3711472" cy="216854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855736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  <a:gridCol w="1855736">
                  <a:extLst>
                    <a:ext uri="{9D8B030D-6E8A-4147-A177-3AD203B41FA5}">
                      <a16:colId xmlns:a16="http://schemas.microsoft.com/office/drawing/2014/main" val="965936897"/>
                    </a:ext>
                  </a:extLst>
                </a:gridCol>
              </a:tblGrid>
              <a:tr h="230833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0"/>
                        </a:rPr>
                        <a:t>DATA SECURITY &amp; PRIVACY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rgbClr val="0C24A7"/>
                          </a:solidFill>
                          <a:latin typeface="Raleway" pitchFamily="2" charset="0"/>
                        </a:rPr>
                        <a:t>Threats related to gaining or intercepting unencrypted business, technical, or personal data</a:t>
                      </a:r>
                      <a:endParaRPr lang="en-US" sz="800" b="1" dirty="0">
                        <a:solidFill>
                          <a:srgbClr val="0C23A7"/>
                        </a:solidFill>
                        <a:latin typeface="Raleway" pitchFamily="2" charset="77"/>
                      </a:endParaRP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0C23A7"/>
                        </a:solidFill>
                        <a:latin typeface="Raleway" pitchFamily="2" charset="77"/>
                      </a:endParaRP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499015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Threats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Security Requirements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458421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Data is intercepted via the network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Encrypt confidential data in transit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05095"/>
                  </a:ext>
                </a:extLst>
              </a:tr>
              <a:tr h="12945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Data is maliciously retrieved or gained from a database or system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Encrypt confidential data at rest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21297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Encrypted traffic or files are decrypted using stolen keys or secrets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Manage security &amp; encryption keys securely using proven systems and processes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775450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Unauthorized access to data by or through a service or cloud provider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Use customer-managed keys when hosting data or systems in (public) cloud environments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660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23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Resim 28">
            <a:extLst>
              <a:ext uri="{FF2B5EF4-FFF2-40B4-BE49-F238E27FC236}">
                <a16:creationId xmlns:a16="http://schemas.microsoft.com/office/drawing/2014/main" id="{1037F084-B44C-5ABF-14FE-40E8DD9148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4372" r="5235" b="12568"/>
          <a:stretch/>
        </p:blipFill>
        <p:spPr>
          <a:xfrm rot="10800000">
            <a:off x="-160945" y="108452"/>
            <a:ext cx="4809442" cy="7375713"/>
          </a:xfrm>
          <a:prstGeom prst="rect">
            <a:avLst/>
          </a:prstGeom>
        </p:spPr>
      </p:pic>
      <p:sp>
        <p:nvSpPr>
          <p:cNvPr id="97" name="TextBox 372">
            <a:extLst>
              <a:ext uri="{FF2B5EF4-FFF2-40B4-BE49-F238E27FC236}">
                <a16:creationId xmlns:a16="http://schemas.microsoft.com/office/drawing/2014/main" id="{FBDD803B-F91B-0902-8B9B-25D449C9B29F}"/>
              </a:ext>
            </a:extLst>
          </p:cNvPr>
          <p:cNvSpPr txBox="1"/>
          <p:nvPr/>
        </p:nvSpPr>
        <p:spPr>
          <a:xfrm>
            <a:off x="8485976" y="5308952"/>
            <a:ext cx="3448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C23A7"/>
                </a:solidFill>
                <a:latin typeface="Raleway" pitchFamily="2" charset="0"/>
              </a:rPr>
              <a:t>Threat Modeling</a:t>
            </a:r>
          </a:p>
          <a:p>
            <a:pPr algn="r"/>
            <a:r>
              <a:rPr lang="en-US" sz="2800" b="1" dirty="0">
                <a:solidFill>
                  <a:srgbClr val="056DFF"/>
                </a:solidFill>
                <a:latin typeface="Raleway" pitchFamily="2" charset="0"/>
              </a:rPr>
              <a:t>Framework</a:t>
            </a:r>
          </a:p>
        </p:txBody>
      </p:sp>
      <p:sp>
        <p:nvSpPr>
          <p:cNvPr id="98" name="TextBox 372">
            <a:extLst>
              <a:ext uri="{FF2B5EF4-FFF2-40B4-BE49-F238E27FC236}">
                <a16:creationId xmlns:a16="http://schemas.microsoft.com/office/drawing/2014/main" id="{026AAAD6-626A-B387-75FE-C8BE4361286E}"/>
              </a:ext>
            </a:extLst>
          </p:cNvPr>
          <p:cNvSpPr txBox="1"/>
          <p:nvPr/>
        </p:nvSpPr>
        <p:spPr>
          <a:xfrm>
            <a:off x="8636665" y="6239728"/>
            <a:ext cx="3291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solidFill>
                  <a:srgbClr val="056DFF"/>
                </a:solidFill>
                <a:latin typeface="Raleway" pitchFamily="2" charset="0"/>
              </a:rPr>
              <a:t>Nick Kirtley &amp; Tejvir Singh </a:t>
            </a:r>
            <a:r>
              <a:rPr lang="en-US" sz="1000" b="1" dirty="0">
                <a:solidFill>
                  <a:srgbClr val="0C23A7"/>
                </a:solidFill>
                <a:latin typeface="Raleway" pitchFamily="2" charset="0"/>
              </a:rPr>
              <a:t>| </a:t>
            </a:r>
            <a:r>
              <a:rPr lang="en-US" sz="1000" b="1" dirty="0">
                <a:solidFill>
                  <a:srgbClr val="056DFF"/>
                </a:solidFill>
                <a:latin typeface="Raleway" pitchFamily="2" charset="0"/>
              </a:rPr>
              <a:t>27 Jul 2024 </a:t>
            </a:r>
            <a:r>
              <a:rPr lang="en-US" sz="1000" b="1" dirty="0">
                <a:solidFill>
                  <a:srgbClr val="0C23A7"/>
                </a:solidFill>
                <a:latin typeface="Raleway" pitchFamily="2" charset="0"/>
              </a:rPr>
              <a:t>|</a:t>
            </a:r>
            <a:r>
              <a:rPr lang="en-US" sz="1000" b="1" dirty="0">
                <a:solidFill>
                  <a:srgbClr val="056DFF"/>
                </a:solidFill>
                <a:latin typeface="Raleway" pitchFamily="2" charset="0"/>
              </a:rPr>
              <a:t> v1.0</a:t>
            </a:r>
          </a:p>
          <a:p>
            <a:pPr algn="r"/>
            <a:r>
              <a:rPr lang="en-US" sz="1000" b="1" dirty="0" err="1">
                <a:solidFill>
                  <a:srgbClr val="056DFF"/>
                </a:solidFill>
                <a:latin typeface="Raleway" pitchFamily="2" charset="0"/>
              </a:rPr>
              <a:t>Aristiun.com</a:t>
            </a:r>
            <a:r>
              <a:rPr lang="en-US" sz="1000" b="1" dirty="0">
                <a:solidFill>
                  <a:srgbClr val="056DFF"/>
                </a:solidFill>
                <a:latin typeface="Raleway" pitchFamily="2" charset="0"/>
              </a:rPr>
              <a:t> </a:t>
            </a:r>
            <a:r>
              <a:rPr lang="en-US" sz="1000" b="1" dirty="0">
                <a:solidFill>
                  <a:srgbClr val="0C23A7"/>
                </a:solidFill>
                <a:latin typeface="Raleway" pitchFamily="2" charset="0"/>
              </a:rPr>
              <a:t>|</a:t>
            </a:r>
            <a:r>
              <a:rPr lang="en-US" sz="1000" b="1" dirty="0">
                <a:solidFill>
                  <a:srgbClr val="056DFF"/>
                </a:solidFill>
                <a:latin typeface="Raleway" pitchFamily="2" charset="0"/>
              </a:rPr>
              <a:t> Threat-Modeling.com</a:t>
            </a:r>
          </a:p>
        </p:txBody>
      </p:sp>
      <p:sp>
        <p:nvSpPr>
          <p:cNvPr id="100" name="Dikdörtgen 77">
            <a:extLst>
              <a:ext uri="{FF2B5EF4-FFF2-40B4-BE49-F238E27FC236}">
                <a16:creationId xmlns:a16="http://schemas.microsoft.com/office/drawing/2014/main" id="{F25CD7B0-89A4-F005-C344-3D4D2A6BC163}"/>
              </a:ext>
            </a:extLst>
          </p:cNvPr>
          <p:cNvSpPr/>
          <p:nvPr/>
        </p:nvSpPr>
        <p:spPr>
          <a:xfrm>
            <a:off x="9879840" y="6005049"/>
            <a:ext cx="1991584" cy="234679"/>
          </a:xfrm>
          <a:prstGeom prst="rect">
            <a:avLst/>
          </a:prstGeom>
          <a:solidFill>
            <a:srgbClr val="056D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F309A4-2E9D-5DE4-193F-CDD8D1408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6349"/>
              </p:ext>
            </p:extLst>
          </p:nvPr>
        </p:nvGraphicFramePr>
        <p:xfrm>
          <a:off x="357809" y="110145"/>
          <a:ext cx="3709691" cy="441802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853955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  <a:gridCol w="1855736">
                  <a:extLst>
                    <a:ext uri="{9D8B030D-6E8A-4147-A177-3AD203B41FA5}">
                      <a16:colId xmlns:a16="http://schemas.microsoft.com/office/drawing/2014/main" val="965936897"/>
                    </a:ext>
                  </a:extLst>
                </a:gridCol>
              </a:tblGrid>
              <a:tr h="230833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0"/>
                        </a:rPr>
                        <a:t>CLOUD SECURITY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rgbClr val="0C24A7"/>
                          </a:solidFill>
                          <a:latin typeface="Raleway" pitchFamily="2" charset="0"/>
                        </a:rPr>
                        <a:t>Threats related to attacks on cloud-based applications and infrastructure</a:t>
                      </a:r>
                      <a:endParaRPr lang="en-US" sz="800" b="1" dirty="0">
                        <a:solidFill>
                          <a:srgbClr val="0C23A7"/>
                        </a:solidFill>
                        <a:latin typeface="Raleway" pitchFamily="2" charset="77"/>
                      </a:endParaRPr>
                    </a:p>
                  </a:txBody>
                  <a:tcPr>
                    <a:solidFill>
                      <a:srgbClr val="DAE3F3">
                        <a:alpha val="2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0C23A7"/>
                        </a:solidFill>
                        <a:latin typeface="Raleway" pitchFamily="2" charset="77"/>
                      </a:endParaRPr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060552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Threats</a:t>
                      </a:r>
                    </a:p>
                  </a:txBody>
                  <a:tcPr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Security Requirements</a:t>
                      </a:r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05095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rgbClr val="0C24A7"/>
                          </a:solidFill>
                          <a:latin typeface="Raleway" pitchFamily="2" charset="77"/>
                          <a:ea typeface="+mn-ea"/>
                          <a:cs typeface="+mn-cs"/>
                        </a:rPr>
                        <a:t>Misconfigurations expose confidential or technical data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rgbClr val="0C24A7"/>
                          </a:solidFill>
                          <a:latin typeface="Raleway" pitchFamily="2" charset="77"/>
                          <a:ea typeface="+mn-ea"/>
                          <a:cs typeface="+mn-cs"/>
                        </a:rPr>
                        <a:t>Implement continuous monitoring for cloud misconfigurations and use Infrastructure-as-Code (IaC)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140726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rgbClr val="0C23A7"/>
                          </a:solidFill>
                          <a:latin typeface="Raleway" pitchFamily="2" charset="77"/>
                          <a:ea typeface="+mn-ea"/>
                          <a:cs typeface="+mn-cs"/>
                        </a:rPr>
                        <a:t>Unauthorized access to cloud accounts or resources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Enforce strong authentication (MFA), granular access controls (IAM), and the principle of least privilege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21297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Lack of visibility into cloud activity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kern="1200" dirty="0">
                          <a:solidFill>
                            <a:srgbClr val="0C23A7"/>
                          </a:solidFill>
                          <a:latin typeface="Raleway" pitchFamily="2" charset="77"/>
                          <a:ea typeface="+mn-ea"/>
                          <a:cs typeface="+mn-cs"/>
                        </a:rPr>
                        <a:t>Deploy cloud security monitoring and logging solutions</a:t>
                      </a:r>
                      <a:endParaRPr lang="en-DE" sz="800" kern="1200" dirty="0">
                        <a:solidFill>
                          <a:srgbClr val="0C23A7"/>
                        </a:solidFill>
                        <a:latin typeface="Raleway" pitchFamily="2" charset="77"/>
                        <a:ea typeface="+mn-ea"/>
                        <a:cs typeface="+mn-cs"/>
                      </a:endParaRPr>
                    </a:p>
                  </a:txBody>
                  <a:tcPr marL="152400" marR="152400" marT="66675" marB="66675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775450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API vulnerabilities lead to unauthorized access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Secure APIs with authentication, authorization, input validation, and thorough security testing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553722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Exposed access keys compromise cloud storage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Securely manage and rotate cloud storage keys, credentials, and secrets. Enforce strong access controls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117196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Essential cloud services are subject to network-based unauthorized access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Implement network based micro-segmentation around services, applications and assets used within the cloud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052301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Attackers perform Distributed Denial of Service (DDoS) attacks on cloud services, and incurring high costs of downtime 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Implement cloud-based DDoS prevention solutions at the network and application level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3219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5846A4-9A75-58C1-48D3-358E0F351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178184"/>
              </p:ext>
            </p:extLst>
          </p:nvPr>
        </p:nvGraphicFramePr>
        <p:xfrm>
          <a:off x="4241037" y="108452"/>
          <a:ext cx="3711472" cy="355315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855736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  <a:gridCol w="1855736">
                  <a:extLst>
                    <a:ext uri="{9D8B030D-6E8A-4147-A177-3AD203B41FA5}">
                      <a16:colId xmlns:a16="http://schemas.microsoft.com/office/drawing/2014/main" val="965936897"/>
                    </a:ext>
                  </a:extLst>
                </a:gridCol>
              </a:tblGrid>
              <a:tr h="230833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0"/>
                        </a:rPr>
                        <a:t>ATTACK SURFACE MANAGEMENT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rgbClr val="0C24A7"/>
                          </a:solidFill>
                          <a:latin typeface="Raleway" pitchFamily="2" charset="0"/>
                        </a:rPr>
                        <a:t>Threats related to attacks on externally facing (incl. internet) assets, applications and infrastructure</a:t>
                      </a:r>
                      <a:endParaRPr lang="en-US" sz="800" b="1" dirty="0">
                        <a:solidFill>
                          <a:srgbClr val="0C23A7"/>
                        </a:solidFill>
                        <a:latin typeface="Raleway" pitchFamily="2" charset="77"/>
                      </a:endParaRP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0C23A7"/>
                        </a:solidFill>
                        <a:latin typeface="Raleway" pitchFamily="2" charset="77"/>
                      </a:endParaRP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499015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Threats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Security Requirements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458421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Unknown assets expand attack surface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Continuously discover and inventory assets using automated tools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05095"/>
                  </a:ext>
                </a:extLst>
              </a:tr>
              <a:tr h="12945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Externally facing weaknesses are attacked and act as a steppingstone for further attack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Minimise exposure, harden systems, and implement strong perimeter defenses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21297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Outdated software with known vulnerabilities is attacked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Perform continuous (external) vulnerability management and apply timely patches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775450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Emerging threats are attacked before they are identified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Integrate threat intelligence feeds and analysis into your security program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660164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Unsecured subdomains lead to website takeover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Configure and secure all subdomains, include them in attack surface assessments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494995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Externally facing open ports and services are discovered by attackers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Minimize open ports, use firewalls to control traffic, and configure secure cloud security groups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04911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3022DE-E9C8-512F-1C1C-A5694D18D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007022"/>
              </p:ext>
            </p:extLst>
          </p:nvPr>
        </p:nvGraphicFramePr>
        <p:xfrm>
          <a:off x="8124497" y="108452"/>
          <a:ext cx="3711472" cy="408274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855736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  <a:gridCol w="1855736">
                  <a:extLst>
                    <a:ext uri="{9D8B030D-6E8A-4147-A177-3AD203B41FA5}">
                      <a16:colId xmlns:a16="http://schemas.microsoft.com/office/drawing/2014/main" val="965936897"/>
                    </a:ext>
                  </a:extLst>
                </a:gridCol>
              </a:tblGrid>
              <a:tr h="230833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0"/>
                        </a:rPr>
                        <a:t>AI SECURITY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rgbClr val="0C23A7"/>
                          </a:solidFill>
                          <a:latin typeface="Raleway" pitchFamily="2" charset="0"/>
                        </a:rPr>
                        <a:t>Threats related to abuse of AI applications, services or features</a:t>
                      </a:r>
                      <a:endParaRPr lang="en-US" sz="800" dirty="0">
                        <a:solidFill>
                          <a:srgbClr val="0C23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056DFF"/>
                        </a:solidFill>
                        <a:latin typeface="Raleway" pitchFamily="2" charset="77"/>
                      </a:endParaRP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698144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Threats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Security Requirements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50742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Data Poisoning leads to incorrect or malicious AI output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Validate training data, implement data integrity checks, and secure data storage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05095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Model manipulation: by backdooring, theft, or evasion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Securely develop AI models, enforce access controls, and conduct regular integrity testing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21297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Unethical AI use: bias, privacy violations, lack of transparency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kern="1200" dirty="0">
                          <a:solidFill>
                            <a:srgbClr val="0C23A7"/>
                          </a:solidFill>
                          <a:latin typeface="Raleway" pitchFamily="2" charset="77"/>
                          <a:ea typeface="+mn-ea"/>
                          <a:cs typeface="+mn-cs"/>
                        </a:rPr>
                        <a:t>Define and adhere to ethical guidelines, mitigate bias, use privacy-preserving techniques, and ensure transparency</a:t>
                      </a:r>
                      <a:endParaRPr lang="en-US" sz="800" kern="1200" dirty="0">
                        <a:solidFill>
                          <a:srgbClr val="0C23A7"/>
                        </a:solidFill>
                        <a:latin typeface="Raleway" pitchFamily="2" charset="77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775450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Reverse engineering of AI models exposes intellectual property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kern="1200" dirty="0">
                          <a:solidFill>
                            <a:srgbClr val="0C23A7"/>
                          </a:solidFill>
                          <a:latin typeface="Raleway" pitchFamily="2" charset="77"/>
                          <a:ea typeface="+mn-ea"/>
                          <a:cs typeface="+mn-cs"/>
                        </a:rPr>
                        <a:t>Implement techniques to prevent reverse engineering, such as code obfuscation or using secure enclaves</a:t>
                      </a:r>
                      <a:endParaRPr lang="en-DE" sz="800" kern="1200" dirty="0">
                        <a:solidFill>
                          <a:srgbClr val="0C23A7"/>
                        </a:solidFill>
                        <a:latin typeface="Raleway" pitchFamily="2" charset="77"/>
                        <a:ea typeface="+mn-ea"/>
                        <a:cs typeface="+mn-cs"/>
                      </a:endParaRPr>
                    </a:p>
                  </a:txBody>
                  <a:tcPr marL="152400" marR="152400" marT="66675" marB="66675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660164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Lack of model monitoring allows for performance degradation or malicious drift to go undetected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Monitor AI model performance and behavior over time to detect anomalies and potential security breaches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403451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Insufficient testing of AI systems leads to unexpected vulnerabilities being exploited in production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C23A7"/>
                          </a:solidFill>
                          <a:latin typeface="Raleway" pitchFamily="2" charset="77"/>
                        </a:rPr>
                        <a:t>Thoroughly test AI systems with diverse inputs, including adversarial examples, to identify and address vulnerabilities before deployment</a:t>
                      </a: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942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06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133915</TotalTime>
  <Words>1705</Words>
  <Application>Microsoft Macintosh PowerPoint</Application>
  <PresentationFormat>Widescreen</PresentationFormat>
  <Paragraphs>195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Raleway</vt:lpstr>
      <vt:lpstr>Office Teması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kaankysn</dc:creator>
  <cp:lastModifiedBy>Nick Kirtley</cp:lastModifiedBy>
  <cp:revision>152</cp:revision>
  <dcterms:created xsi:type="dcterms:W3CDTF">2022-04-07T10:57:08Z</dcterms:created>
  <dcterms:modified xsi:type="dcterms:W3CDTF">2024-08-20T13:19:01Z</dcterms:modified>
</cp:coreProperties>
</file>