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4" r:id="rId7"/>
    <p:sldId id="262" r:id="rId8"/>
    <p:sldId id="263" r:id="rId9"/>
    <p:sldId id="265" r:id="rId10"/>
    <p:sldId id="266" r:id="rId11"/>
    <p:sldId id="267" r:id="rId12"/>
    <p:sldId id="268" r:id="rId13"/>
    <p:sldId id="269" r:id="rId14"/>
    <p:sldId id="272" r:id="rId15"/>
    <p:sldId id="274" r:id="rId16"/>
    <p:sldId id="276" r:id="rId17"/>
    <p:sldId id="278" r:id="rId18"/>
    <p:sldId id="279" r:id="rId19"/>
    <p:sldId id="270" r:id="rId20"/>
    <p:sldId id="271"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D3262-7187-4497-8820-0F4600028922}"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BBF2-188B-41B8-ADC4-41A754FE19A2}" type="slidenum">
              <a:rPr lang="en-US" smtClean="0"/>
              <a:t>‹#›</a:t>
            </a:fld>
            <a:endParaRPr lang="en-US"/>
          </a:p>
        </p:txBody>
      </p:sp>
    </p:spTree>
    <p:extLst>
      <p:ext uri="{BB962C8B-B14F-4D97-AF65-F5344CB8AC3E}">
        <p14:creationId xmlns:p14="http://schemas.microsoft.com/office/powerpoint/2010/main" val="411653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5BBF2-188B-41B8-ADC4-41A754FE19A2}" type="slidenum">
              <a:rPr lang="en-US" smtClean="0"/>
              <a:t>7</a:t>
            </a:fld>
            <a:endParaRPr lang="en-US"/>
          </a:p>
        </p:txBody>
      </p:sp>
    </p:spTree>
    <p:extLst>
      <p:ext uri="{BB962C8B-B14F-4D97-AF65-F5344CB8AC3E}">
        <p14:creationId xmlns:p14="http://schemas.microsoft.com/office/powerpoint/2010/main" val="266994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05C42B-2CA2-43CF-BE1D-5E5C05AB5CDF}" type="datetimeFigureOut">
              <a:rPr lang="en-US" smtClean="0"/>
              <a:t>11/11/2021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A905390-006F-4437-ABA9-CF5D8F2A5C8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48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05C42B-2CA2-43CF-BE1D-5E5C05AB5CDF}"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5390-006F-4437-ABA9-CF5D8F2A5C8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849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05C42B-2CA2-43CF-BE1D-5E5C05AB5CDF}"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5390-006F-4437-ABA9-CF5D8F2A5C8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95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05C42B-2CA2-43CF-BE1D-5E5C05AB5CDF}"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5390-006F-4437-ABA9-CF5D8F2A5C8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770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05C42B-2CA2-43CF-BE1D-5E5C05AB5CDF}"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05390-006F-4437-ABA9-CF5D8F2A5C8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68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05C42B-2CA2-43CF-BE1D-5E5C05AB5CDF}"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05390-006F-4437-ABA9-CF5D8F2A5C8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803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5C42B-2CA2-43CF-BE1D-5E5C05AB5CDF}"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05390-006F-4437-ABA9-CF5D8F2A5C8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5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05C42B-2CA2-43CF-BE1D-5E5C05AB5CDF}"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05390-006F-4437-ABA9-CF5D8F2A5C8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054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5C42B-2CA2-43CF-BE1D-5E5C05AB5CDF}" type="datetimeFigureOut">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05390-006F-4437-ABA9-CF5D8F2A5C8F}" type="slidenum">
              <a:rPr lang="en-US" smtClean="0"/>
              <a:t>‹#›</a:t>
            </a:fld>
            <a:endParaRPr lang="en-US"/>
          </a:p>
        </p:txBody>
      </p:sp>
    </p:spTree>
    <p:extLst>
      <p:ext uri="{BB962C8B-B14F-4D97-AF65-F5344CB8AC3E}">
        <p14:creationId xmlns:p14="http://schemas.microsoft.com/office/powerpoint/2010/main" val="172191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05C42B-2CA2-43CF-BE1D-5E5C05AB5CDF}"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05390-006F-4437-ABA9-CF5D8F2A5C8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60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05C42B-2CA2-43CF-BE1D-5E5C05AB5CDF}" type="datetimeFigureOut">
              <a:rPr lang="en-US" smtClean="0"/>
              <a:t>11/11/2021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A905390-006F-4437-ABA9-CF5D8F2A5C8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14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6">
                <a:lumMod val="40000"/>
                <a:lumOff val="6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05C42B-2CA2-43CF-BE1D-5E5C05AB5CDF}" type="datetimeFigureOut">
              <a:rPr lang="en-US" smtClean="0"/>
              <a:t>11/11/2021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905390-006F-4437-ABA9-CF5D8F2A5C8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134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B657F23-6C7E-41A9-B45E-592E625B82AD}"/>
              </a:ext>
            </a:extLst>
          </p:cNvPr>
          <p:cNvSpPr>
            <a:spLocks noChangeArrowheads="1"/>
          </p:cNvSpPr>
          <p:nvPr/>
        </p:nvSpPr>
        <p:spPr bwMode="auto">
          <a:xfrm>
            <a:off x="519288" y="387464"/>
            <a:ext cx="349315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UNIVERSITY OF RWANDA</a:t>
            </a:r>
            <a:endParaRPr kumimoji="0" lang="en-US"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025" name="Picture 2" descr="See the source image">
            <a:extLst>
              <a:ext uri="{FF2B5EF4-FFF2-40B4-BE49-F238E27FC236}">
                <a16:creationId xmlns:a16="http://schemas.microsoft.com/office/drawing/2014/main" id="{3F33FF9E-578E-4D96-B0FB-2567FB1C8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88" y="785342"/>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94293AD-C5F9-4716-B6FC-B3AE6E2E4667}"/>
              </a:ext>
            </a:extLst>
          </p:cNvPr>
          <p:cNvSpPr>
            <a:spLocks noChangeArrowheads="1"/>
          </p:cNvSpPr>
          <p:nvPr/>
        </p:nvSpPr>
        <p:spPr bwMode="auto">
          <a:xfrm>
            <a:off x="519288" y="2254365"/>
            <a:ext cx="569044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COLLEGE OF SCIENCE AND TECHNOLOGY</a:t>
            </a:r>
            <a:endParaRPr kumimoji="0" lang="en-US"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SCHOOL OF INFORMATION COMMUNICATION­ TECHNOLOGY</a:t>
            </a:r>
            <a:endParaRPr kumimoji="0" lang="en-US"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DEPARTMENT OF COMPUTER SCIENCE</a:t>
            </a: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itle 6">
            <a:extLst>
              <a:ext uri="{FF2B5EF4-FFF2-40B4-BE49-F238E27FC236}">
                <a16:creationId xmlns:a16="http://schemas.microsoft.com/office/drawing/2014/main" id="{D6E2AD92-9CAA-4C80-AB31-B1085ECF4A09}"/>
              </a:ext>
            </a:extLst>
          </p:cNvPr>
          <p:cNvSpPr>
            <a:spLocks noGrp="1"/>
          </p:cNvSpPr>
          <p:nvPr>
            <p:ph type="ctrTitle"/>
          </p:nvPr>
        </p:nvSpPr>
        <p:spPr>
          <a:xfrm>
            <a:off x="6660107" y="1218063"/>
            <a:ext cx="4517409" cy="1226833"/>
          </a:xfrm>
          <a:prstGeom prst="rect">
            <a:avLst/>
          </a:prstGeom>
          <a:noFill/>
          <a:ln>
            <a:noFill/>
          </a:ln>
          <a:effectLst>
            <a:outerShdw blurRad="50800" dist="38100" dir="5400000" algn="t" rotWithShape="0">
              <a:prstClr val="black">
                <a:alpha val="40000"/>
              </a:prstClr>
            </a:outerShdw>
            <a:softEdge rad="6350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Bef>
                <a:spcPts val="0"/>
              </a:spcBef>
              <a:spcAft>
                <a:spcPts val="800"/>
              </a:spcAft>
            </a:pPr>
            <a:r>
              <a:rPr lang="en-US" sz="2200" b="1" dirty="0">
                <a:solidFill>
                  <a:srgbClr val="000000"/>
                </a:solidFill>
                <a:effectLst/>
                <a:latin typeface="Baskerville Old Face" panose="02020602080505020303" pitchFamily="18" charset="0"/>
                <a:ea typeface="Calibri" panose="020F0502020204030204" pitchFamily="34" charset="0"/>
                <a:cs typeface="Arial" panose="020B0604020202020204" pitchFamily="34" charset="0"/>
              </a:rPr>
              <a:t>Course: E-Commerce</a:t>
            </a:r>
            <a:br>
              <a:rPr lang="en-US" sz="2200" b="1" dirty="0">
                <a:solidFill>
                  <a:srgbClr val="000000"/>
                </a:solidFill>
                <a:effectLst/>
                <a:latin typeface="Baskerville Old Face" panose="02020602080505020303" pitchFamily="18" charset="0"/>
                <a:ea typeface="Calibri" panose="020F0502020204030204" pitchFamily="34" charset="0"/>
                <a:cs typeface="Arial" panose="020B0604020202020204" pitchFamily="34" charset="0"/>
              </a:rPr>
            </a:br>
            <a:r>
              <a:rPr lang="en-US" sz="2200" b="1" dirty="0">
                <a:solidFill>
                  <a:srgbClr val="000000"/>
                </a:solidFill>
                <a:effectLst/>
                <a:latin typeface="Baskerville Old Face" panose="02020602080505020303" pitchFamily="18" charset="0"/>
                <a:ea typeface="Calibri" panose="020F0502020204030204" pitchFamily="34" charset="0"/>
                <a:cs typeface="Arial" panose="020B0604020202020204" pitchFamily="34" charset="0"/>
              </a:rPr>
              <a:t>Year of Study: Year 3		</a:t>
            </a:r>
            <a:br>
              <a:rPr lang="en-US" sz="2200" b="1" dirty="0">
                <a:solidFill>
                  <a:srgbClr val="000000"/>
                </a:solidFill>
                <a:effectLst/>
                <a:latin typeface="Baskerville Old Face" panose="02020602080505020303" pitchFamily="18" charset="0"/>
                <a:ea typeface="Calibri" panose="020F0502020204030204" pitchFamily="34" charset="0"/>
                <a:cs typeface="Arial" panose="020B0604020202020204" pitchFamily="34" charset="0"/>
              </a:rPr>
            </a:br>
            <a:r>
              <a:rPr lang="en-US" sz="2200" b="1" dirty="0">
                <a:solidFill>
                  <a:srgbClr val="000000"/>
                </a:solidFill>
                <a:effectLst/>
                <a:latin typeface="Baskerville Old Face" panose="02020602080505020303" pitchFamily="18" charset="0"/>
                <a:ea typeface="Calibri" panose="020F0502020204030204" pitchFamily="34" charset="0"/>
                <a:cs typeface="Arial" panose="020B0604020202020204" pitchFamily="34" charset="0"/>
              </a:rPr>
              <a:t>GROUP 9: Beverage </a:t>
            </a:r>
            <a:r>
              <a:rPr lang="en-US" sz="2200" b="1">
                <a:solidFill>
                  <a:srgbClr val="000000"/>
                </a:solidFill>
                <a:effectLst/>
                <a:latin typeface="Baskerville Old Face" panose="02020602080505020303" pitchFamily="18" charset="0"/>
                <a:ea typeface="Calibri" panose="020F0502020204030204" pitchFamily="34" charset="0"/>
                <a:cs typeface="Arial" panose="020B0604020202020204" pitchFamily="34" charset="0"/>
              </a:rPr>
              <a:t>Ordering system </a:t>
            </a:r>
            <a:r>
              <a:rPr lang="en-US" sz="2200" b="1" dirty="0">
                <a:solidFill>
                  <a:srgbClr val="000000"/>
                </a:solidFill>
                <a:effectLst/>
                <a:latin typeface="Baskerville Old Face" panose="02020602080505020303" pitchFamily="18" charset="0"/>
                <a:ea typeface="Calibri" panose="020F0502020204030204" pitchFamily="34" charset="0"/>
                <a:cs typeface="Arial" panose="020B0604020202020204" pitchFamily="34" charset="0"/>
              </a:rPr>
              <a:t>		</a:t>
            </a:r>
            <a:endParaRPr lang="en-US" sz="1100" dirty="0">
              <a:effectLst/>
              <a:latin typeface="Baskerville Old Face" panose="02020602080505020303" pitchFamily="18"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4C62E7F-58C6-40CD-8513-40832810D99E}"/>
              </a:ext>
            </a:extLst>
          </p:cNvPr>
          <p:cNvPicPr>
            <a:picLocks noChangeAspect="1"/>
          </p:cNvPicPr>
          <p:nvPr/>
        </p:nvPicPr>
        <p:blipFill>
          <a:blip r:embed="rId3"/>
          <a:stretch>
            <a:fillRect/>
          </a:stretch>
        </p:blipFill>
        <p:spPr>
          <a:xfrm>
            <a:off x="1928988" y="3054584"/>
            <a:ext cx="8629347" cy="3668175"/>
          </a:xfrm>
          <a:prstGeom prst="rect">
            <a:avLst/>
          </a:prstGeom>
        </p:spPr>
      </p:pic>
    </p:spTree>
    <p:extLst>
      <p:ext uri="{BB962C8B-B14F-4D97-AF65-F5344CB8AC3E}">
        <p14:creationId xmlns:p14="http://schemas.microsoft.com/office/powerpoint/2010/main" val="1371154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0972-8C60-4555-940A-29BB53AABA33}"/>
              </a:ext>
            </a:extLst>
          </p:cNvPr>
          <p:cNvSpPr>
            <a:spLocks noGrp="1"/>
          </p:cNvSpPr>
          <p:nvPr>
            <p:ph type="title"/>
          </p:nvPr>
        </p:nvSpPr>
        <p:spPr>
          <a:xfrm>
            <a:off x="1451579" y="819033"/>
            <a:ext cx="9603275" cy="1049235"/>
          </a:xfrm>
        </p:spPr>
        <p:txBody>
          <a:bodyPr/>
          <a:lstStyle/>
          <a:p>
            <a:r>
              <a:rPr lang="en-US" b="1" dirty="0">
                <a:latin typeface="Baskerville Old Face" panose="02020602080505020303" pitchFamily="18" charset="0"/>
              </a:rPr>
              <a:t>expected results</a:t>
            </a:r>
          </a:p>
        </p:txBody>
      </p:sp>
      <p:sp>
        <p:nvSpPr>
          <p:cNvPr id="3" name="Content Placeholder 2">
            <a:extLst>
              <a:ext uri="{FF2B5EF4-FFF2-40B4-BE49-F238E27FC236}">
                <a16:creationId xmlns:a16="http://schemas.microsoft.com/office/drawing/2014/main" id="{F2457689-8FDB-4294-A48C-F30BB2767B1C}"/>
              </a:ext>
            </a:extLst>
          </p:cNvPr>
          <p:cNvSpPr>
            <a:spLocks noGrp="1"/>
          </p:cNvSpPr>
          <p:nvPr>
            <p:ph idx="1"/>
          </p:nvPr>
        </p:nvSpPr>
        <p:spPr>
          <a:xfrm>
            <a:off x="1451579" y="2015733"/>
            <a:ext cx="9603275" cy="4842267"/>
          </a:xfrm>
        </p:spPr>
        <p:txBody>
          <a:bodyPr>
            <a:normAutofit fontScale="77500" lnSpcReduction="20000"/>
          </a:bodyPr>
          <a:lstStyle/>
          <a:p>
            <a:pPr lvl="0"/>
            <a:r>
              <a:rPr lang="en-US" dirty="0">
                <a:latin typeface="Baskerville Old Face" panose="02020602080505020303" pitchFamily="18" charset="0"/>
              </a:rPr>
              <a:t>Web application that will help clients and Company’s finance office manage bills easily,</a:t>
            </a:r>
          </a:p>
          <a:p>
            <a:pPr lvl="0"/>
            <a:r>
              <a:rPr lang="en-US" dirty="0">
                <a:latin typeface="Baskerville Old Face" panose="02020602080505020303" pitchFamily="18" charset="0"/>
              </a:rPr>
              <a:t>Easy of clients to order a beverage whenever they are.</a:t>
            </a:r>
          </a:p>
          <a:p>
            <a:pPr lvl="0"/>
            <a:r>
              <a:rPr lang="en-US" dirty="0">
                <a:latin typeface="Baskerville Old Face" panose="02020602080505020303" pitchFamily="18" charset="0"/>
              </a:rPr>
              <a:t>Most reliable security of data and bills.</a:t>
            </a:r>
          </a:p>
          <a:p>
            <a:pPr lvl="0"/>
            <a:r>
              <a:rPr lang="en-US" b="1" dirty="0">
                <a:latin typeface="Baskerville Old Face" panose="02020602080505020303" pitchFamily="18" charset="0"/>
              </a:rPr>
              <a:t>Requirements:</a:t>
            </a:r>
          </a:p>
          <a:p>
            <a:pPr lvl="1"/>
            <a:r>
              <a:rPr lang="en-US" dirty="0">
                <a:latin typeface="Baskerville Old Face" panose="02020602080505020303" pitchFamily="18" charset="0"/>
              </a:rPr>
              <a:t>Software required </a:t>
            </a:r>
          </a:p>
          <a:p>
            <a:pPr lvl="2"/>
            <a:r>
              <a:rPr lang="en-US" dirty="0">
                <a:latin typeface="Baskerville Old Face" panose="02020602080505020303" pitchFamily="18" charset="0"/>
              </a:rPr>
              <a:t>Operating system: Microsoft Windows7, etc.… </a:t>
            </a:r>
          </a:p>
          <a:p>
            <a:pPr lvl="2"/>
            <a:r>
              <a:rPr lang="en-US" dirty="0">
                <a:latin typeface="Baskerville Old Face" panose="02020602080505020303" pitchFamily="18" charset="0"/>
              </a:rPr>
              <a:t>Browser : Mozilla Firefox, Internet explorer, Netscape Navigator, etc. </a:t>
            </a:r>
          </a:p>
          <a:p>
            <a:pPr lvl="2"/>
            <a:r>
              <a:rPr lang="en-US" dirty="0">
                <a:latin typeface="Baskerville Old Face" panose="02020602080505020303" pitchFamily="18" charset="0"/>
              </a:rPr>
              <a:t>Web server: XAMPP </a:t>
            </a:r>
          </a:p>
          <a:p>
            <a:pPr lvl="2"/>
            <a:r>
              <a:rPr lang="en-US" dirty="0">
                <a:latin typeface="Baskerville Old Face" panose="02020602080505020303" pitchFamily="18" charset="0"/>
              </a:rPr>
              <a:t>Language: Php </a:t>
            </a:r>
          </a:p>
          <a:p>
            <a:pPr lvl="2"/>
            <a:r>
              <a:rPr lang="en-US" dirty="0">
                <a:latin typeface="Baskerville Old Face" panose="02020602080505020303" pitchFamily="18" charset="0"/>
              </a:rPr>
              <a:t> Database package: MySQL </a:t>
            </a:r>
          </a:p>
          <a:p>
            <a:pPr lvl="2"/>
            <a:r>
              <a:rPr lang="en-US" dirty="0">
                <a:latin typeface="Baskerville Old Face" panose="02020602080505020303" pitchFamily="18" charset="0"/>
              </a:rPr>
              <a:t> Front End tools: HTML, CSS, JavaScript…</a:t>
            </a:r>
          </a:p>
          <a:p>
            <a:pPr lvl="1"/>
            <a:r>
              <a:rPr lang="en-US" dirty="0">
                <a:latin typeface="Baskerville Old Face" panose="02020602080505020303" pitchFamily="18" charset="0"/>
              </a:rPr>
              <a:t>Hardware required </a:t>
            </a:r>
          </a:p>
          <a:p>
            <a:pPr lvl="2"/>
            <a:r>
              <a:rPr lang="en-US" dirty="0">
                <a:latin typeface="Baskerville Old Face" panose="02020602080505020303" pitchFamily="18" charset="0"/>
              </a:rPr>
              <a:t>CPU: Pentium III processor or Higher processor </a:t>
            </a:r>
          </a:p>
          <a:p>
            <a:pPr lvl="2"/>
            <a:r>
              <a:rPr lang="en-US" dirty="0">
                <a:latin typeface="Baskerville Old Face" panose="02020602080505020303" pitchFamily="18" charset="0"/>
              </a:rPr>
              <a:t> RAM: 125 MB or plus </a:t>
            </a:r>
          </a:p>
          <a:p>
            <a:pPr lvl="2"/>
            <a:r>
              <a:rPr lang="en-US" dirty="0">
                <a:latin typeface="Baskerville Old Face" panose="02020602080505020303" pitchFamily="18" charset="0"/>
              </a:rPr>
              <a:t> HDD: 20 GB </a:t>
            </a:r>
          </a:p>
          <a:p>
            <a:pPr lvl="2"/>
            <a:r>
              <a:rPr lang="en-US" dirty="0">
                <a:latin typeface="Baskerville Old Face" panose="02020602080505020303" pitchFamily="18" charset="0"/>
              </a:rPr>
              <a:t> Keyboard, Monitor, Mouse, Printer</a:t>
            </a:r>
          </a:p>
        </p:txBody>
      </p:sp>
    </p:spTree>
    <p:extLst>
      <p:ext uri="{BB962C8B-B14F-4D97-AF65-F5344CB8AC3E}">
        <p14:creationId xmlns:p14="http://schemas.microsoft.com/office/powerpoint/2010/main" val="409369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A3DD-ADC3-45C4-B355-D46D82D963BF}"/>
              </a:ext>
            </a:extLst>
          </p:cNvPr>
          <p:cNvSpPr>
            <a:spLocks noGrp="1"/>
          </p:cNvSpPr>
          <p:nvPr>
            <p:ph type="title"/>
          </p:nvPr>
        </p:nvSpPr>
        <p:spPr/>
        <p:txBody>
          <a:bodyPr/>
          <a:lstStyle/>
          <a:p>
            <a:r>
              <a:rPr lang="en-US" b="1" dirty="0">
                <a:latin typeface="Baskerville Old Face" panose="02020602080505020303" pitchFamily="18" charset="0"/>
              </a:rPr>
              <a:t>Description of existing system</a:t>
            </a:r>
          </a:p>
        </p:txBody>
      </p:sp>
      <p:sp>
        <p:nvSpPr>
          <p:cNvPr id="3" name="Content Placeholder 2">
            <a:extLst>
              <a:ext uri="{FF2B5EF4-FFF2-40B4-BE49-F238E27FC236}">
                <a16:creationId xmlns:a16="http://schemas.microsoft.com/office/drawing/2014/main" id="{72A576E2-0533-4B85-BA2D-8451B1970B05}"/>
              </a:ext>
            </a:extLst>
          </p:cNvPr>
          <p:cNvSpPr>
            <a:spLocks noGrp="1"/>
          </p:cNvSpPr>
          <p:nvPr>
            <p:ph idx="1"/>
          </p:nvPr>
        </p:nvSpPr>
        <p:spPr>
          <a:xfrm>
            <a:off x="1451579" y="2015732"/>
            <a:ext cx="9603275" cy="4443125"/>
          </a:xfrm>
        </p:spPr>
        <p:txBody>
          <a:bodyPr>
            <a:normAutofit/>
          </a:bodyPr>
          <a:lstStyle/>
          <a:p>
            <a:r>
              <a:rPr lang="en-US" dirty="0">
                <a:latin typeface="Baskerville Old Face" panose="02020602080505020303" pitchFamily="18" charset="0"/>
              </a:rPr>
              <a:t>In the existing system, there are still much paper work, use of long time… that means it is a little bit traditionally. Even though there are those facts, the existing system has the advantages and disadvantages: </a:t>
            </a:r>
          </a:p>
          <a:p>
            <a:r>
              <a:rPr lang="en-US" b="1" dirty="0">
                <a:latin typeface="Baskerville Old Face" panose="02020602080505020303" pitchFamily="18" charset="0"/>
              </a:rPr>
              <a:t>Disadvantages </a:t>
            </a:r>
            <a:endParaRPr lang="en-US" dirty="0">
              <a:latin typeface="Baskerville Old Face" panose="02020602080505020303" pitchFamily="18" charset="0"/>
            </a:endParaRPr>
          </a:p>
          <a:p>
            <a:r>
              <a:rPr lang="en-US" dirty="0">
                <a:latin typeface="Baskerville Old Face" panose="02020602080505020303" pitchFamily="18" charset="0"/>
              </a:rPr>
              <a:t>They are listed in chapter 1 in the problem statements. </a:t>
            </a:r>
          </a:p>
          <a:p>
            <a:r>
              <a:rPr lang="en-US" b="1" dirty="0">
                <a:latin typeface="Baskerville Old Face" panose="02020602080505020303" pitchFamily="18" charset="0"/>
              </a:rPr>
              <a:t>Advantages </a:t>
            </a:r>
            <a:endParaRPr lang="en-US" dirty="0">
              <a:latin typeface="Baskerville Old Face" panose="02020602080505020303" pitchFamily="18" charset="0"/>
            </a:endParaRPr>
          </a:p>
          <a:p>
            <a:r>
              <a:rPr lang="en-US" dirty="0">
                <a:latin typeface="Baskerville Old Face" panose="02020602080505020303" pitchFamily="18" charset="0"/>
              </a:rPr>
              <a:t>Many people are still down on technology, then they can also use the system as it doesn’t require much knowledge. </a:t>
            </a:r>
          </a:p>
          <a:p>
            <a:r>
              <a:rPr lang="en-US" dirty="0">
                <a:latin typeface="Baskerville Old Face" panose="02020602080505020303" pitchFamily="18" charset="0"/>
              </a:rPr>
              <a:t>The system helps the citizens to come up with their own way of selling their homemade products. </a:t>
            </a:r>
          </a:p>
          <a:p>
            <a:endParaRPr lang="en-US" dirty="0">
              <a:latin typeface="Baskerville Old Face" panose="02020602080505020303" pitchFamily="18" charset="0"/>
            </a:endParaRPr>
          </a:p>
        </p:txBody>
      </p:sp>
    </p:spTree>
    <p:extLst>
      <p:ext uri="{BB962C8B-B14F-4D97-AF65-F5344CB8AC3E}">
        <p14:creationId xmlns:p14="http://schemas.microsoft.com/office/powerpoint/2010/main" val="339592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3B00-C5BE-4CDA-9466-637DB3DF98AD}"/>
              </a:ext>
            </a:extLst>
          </p:cNvPr>
          <p:cNvSpPr>
            <a:spLocks noGrp="1"/>
          </p:cNvSpPr>
          <p:nvPr>
            <p:ph type="title"/>
          </p:nvPr>
        </p:nvSpPr>
        <p:spPr/>
        <p:txBody>
          <a:bodyPr>
            <a:normAutofit/>
          </a:bodyPr>
          <a:lstStyle/>
          <a:p>
            <a:r>
              <a:rPr lang="en-US" sz="2800" b="1" dirty="0">
                <a:latin typeface="Baskerville Old Face" panose="02020602080505020303" pitchFamily="18" charset="0"/>
              </a:rPr>
              <a:t>ENTITY RELATIONSHIP DIAGRAM of new system</a:t>
            </a:r>
          </a:p>
        </p:txBody>
      </p:sp>
      <p:pic>
        <p:nvPicPr>
          <p:cNvPr id="4" name="Content Placeholder 3">
            <a:extLst>
              <a:ext uri="{FF2B5EF4-FFF2-40B4-BE49-F238E27FC236}">
                <a16:creationId xmlns:a16="http://schemas.microsoft.com/office/drawing/2014/main" id="{8966E7A5-3862-4585-82FE-3E7F49C0823B}"/>
              </a:ext>
            </a:extLst>
          </p:cNvPr>
          <p:cNvPicPr>
            <a:picLocks noGrp="1"/>
          </p:cNvPicPr>
          <p:nvPr>
            <p:ph idx="1"/>
          </p:nvPr>
        </p:nvPicPr>
        <p:blipFill>
          <a:blip r:embed="rId2"/>
          <a:stretch>
            <a:fillRect/>
          </a:stretch>
        </p:blipFill>
        <p:spPr>
          <a:xfrm>
            <a:off x="1136931" y="1334976"/>
            <a:ext cx="10721240" cy="5399653"/>
          </a:xfrm>
          <a:prstGeom prst="rect">
            <a:avLst/>
          </a:prstGeom>
        </p:spPr>
      </p:pic>
    </p:spTree>
    <p:extLst>
      <p:ext uri="{BB962C8B-B14F-4D97-AF65-F5344CB8AC3E}">
        <p14:creationId xmlns:p14="http://schemas.microsoft.com/office/powerpoint/2010/main" val="64301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64A4-8374-44D9-979D-3110CF07C41B}"/>
              </a:ext>
            </a:extLst>
          </p:cNvPr>
          <p:cNvSpPr>
            <a:spLocks noGrp="1"/>
          </p:cNvSpPr>
          <p:nvPr>
            <p:ph type="title"/>
          </p:nvPr>
        </p:nvSpPr>
        <p:spPr/>
        <p:txBody>
          <a:bodyPr/>
          <a:lstStyle/>
          <a:p>
            <a:r>
              <a:rPr lang="en-US" b="1" dirty="0">
                <a:latin typeface="Baskerville Old Face" panose="02020602080505020303" pitchFamily="18" charset="0"/>
              </a:rPr>
              <a:t>NEW SYSTEM</a:t>
            </a:r>
            <a:br>
              <a:rPr lang="en-US" b="1" dirty="0">
                <a:latin typeface="Baskerville Old Face" panose="02020602080505020303" pitchFamily="18" charset="0"/>
              </a:rPr>
            </a:br>
            <a:r>
              <a:rPr lang="en-US" b="1" dirty="0">
                <a:latin typeface="Baskerville Old Face" panose="02020602080505020303" pitchFamily="18" charset="0"/>
              </a:rPr>
              <a:t>			user’s side</a:t>
            </a:r>
          </a:p>
        </p:txBody>
      </p:sp>
      <p:sp>
        <p:nvSpPr>
          <p:cNvPr id="3" name="Content Placeholder 2">
            <a:extLst>
              <a:ext uri="{FF2B5EF4-FFF2-40B4-BE49-F238E27FC236}">
                <a16:creationId xmlns:a16="http://schemas.microsoft.com/office/drawing/2014/main" id="{BD43BBD4-2AF8-4F98-8DE0-D764EAFBC088}"/>
              </a:ext>
            </a:extLst>
          </p:cNvPr>
          <p:cNvSpPr>
            <a:spLocks noGrp="1"/>
          </p:cNvSpPr>
          <p:nvPr>
            <p:ph idx="1"/>
          </p:nvPr>
        </p:nvSpPr>
        <p:spPr/>
        <p:txBody>
          <a:bodyPr/>
          <a:lstStyle/>
          <a:p>
            <a:r>
              <a:rPr lang="en-US" b="1" dirty="0">
                <a:latin typeface="Baskerville Old Face" panose="02020602080505020303" pitchFamily="18" charset="0"/>
              </a:rPr>
              <a:t>Index page</a:t>
            </a:r>
          </a:p>
          <a:p>
            <a:endParaRPr lang="en-US" b="1" dirty="0">
              <a:latin typeface="Baskerville Old Face" panose="02020602080505020303" pitchFamily="18" charset="0"/>
            </a:endParaRPr>
          </a:p>
        </p:txBody>
      </p:sp>
      <p:pic>
        <p:nvPicPr>
          <p:cNvPr id="5" name="Picture 4">
            <a:extLst>
              <a:ext uri="{FF2B5EF4-FFF2-40B4-BE49-F238E27FC236}">
                <a16:creationId xmlns:a16="http://schemas.microsoft.com/office/drawing/2014/main" id="{DAB960F4-9BF3-4CAC-A198-C2BC5B2A33B0}"/>
              </a:ext>
            </a:extLst>
          </p:cNvPr>
          <p:cNvPicPr/>
          <p:nvPr/>
        </p:nvPicPr>
        <p:blipFill>
          <a:blip r:embed="rId2"/>
          <a:stretch>
            <a:fillRect/>
          </a:stretch>
        </p:blipFill>
        <p:spPr>
          <a:xfrm>
            <a:off x="1765754" y="2610738"/>
            <a:ext cx="7973332" cy="3586862"/>
          </a:xfrm>
          <a:prstGeom prst="rect">
            <a:avLst/>
          </a:prstGeom>
        </p:spPr>
      </p:pic>
    </p:spTree>
    <p:extLst>
      <p:ext uri="{BB962C8B-B14F-4D97-AF65-F5344CB8AC3E}">
        <p14:creationId xmlns:p14="http://schemas.microsoft.com/office/powerpoint/2010/main" val="305218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8B18-7E8C-4985-8DD7-CD4FCF8752A6}"/>
              </a:ext>
            </a:extLst>
          </p:cNvPr>
          <p:cNvSpPr>
            <a:spLocks noGrp="1"/>
          </p:cNvSpPr>
          <p:nvPr>
            <p:ph type="title"/>
          </p:nvPr>
        </p:nvSpPr>
        <p:spPr/>
        <p:txBody>
          <a:bodyPr/>
          <a:lstStyle/>
          <a:p>
            <a:r>
              <a:rPr lang="en-US" b="1" dirty="0">
                <a:latin typeface="Baskerville Old Face" panose="02020602080505020303" pitchFamily="18" charset="0"/>
              </a:rPr>
              <a:t>NEW SYSTEM…. </a:t>
            </a:r>
            <a:r>
              <a:rPr lang="en-US" b="1" dirty="0" err="1">
                <a:latin typeface="Baskerville Old Face" panose="02020602080505020303" pitchFamily="18" charset="0"/>
              </a:rPr>
              <a:t>ctd</a:t>
            </a:r>
            <a:br>
              <a:rPr lang="en-US" b="1" dirty="0">
                <a:latin typeface="Baskerville Old Face" panose="02020602080505020303" pitchFamily="18" charset="0"/>
              </a:rPr>
            </a:br>
            <a:r>
              <a:rPr lang="en-US" b="1" dirty="0">
                <a:latin typeface="Baskerville Old Face" panose="02020602080505020303" pitchFamily="18" charset="0"/>
              </a:rPr>
              <a:t>			user’s side</a:t>
            </a:r>
          </a:p>
        </p:txBody>
      </p:sp>
      <p:sp>
        <p:nvSpPr>
          <p:cNvPr id="3" name="Content Placeholder 2">
            <a:extLst>
              <a:ext uri="{FF2B5EF4-FFF2-40B4-BE49-F238E27FC236}">
                <a16:creationId xmlns:a16="http://schemas.microsoft.com/office/drawing/2014/main" id="{88F2F4F2-4FE6-4D56-A795-42B3AC03D132}"/>
              </a:ext>
            </a:extLst>
          </p:cNvPr>
          <p:cNvSpPr>
            <a:spLocks noGrp="1"/>
          </p:cNvSpPr>
          <p:nvPr>
            <p:ph idx="1"/>
          </p:nvPr>
        </p:nvSpPr>
        <p:spPr/>
        <p:txBody>
          <a:bodyPr/>
          <a:lstStyle/>
          <a:p>
            <a:r>
              <a:rPr lang="en-US" b="1" dirty="0"/>
              <a:t>Product list and add to cart page</a:t>
            </a:r>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4D95E5EC-2941-49F1-97C3-59CA95D95D3D}"/>
              </a:ext>
            </a:extLst>
          </p:cNvPr>
          <p:cNvPicPr/>
          <p:nvPr/>
        </p:nvPicPr>
        <p:blipFill>
          <a:blip r:embed="rId2"/>
          <a:stretch>
            <a:fillRect/>
          </a:stretch>
        </p:blipFill>
        <p:spPr>
          <a:xfrm>
            <a:off x="1451579" y="2610939"/>
            <a:ext cx="9603274" cy="3630204"/>
          </a:xfrm>
          <a:prstGeom prst="rect">
            <a:avLst/>
          </a:prstGeom>
        </p:spPr>
      </p:pic>
    </p:spTree>
    <p:extLst>
      <p:ext uri="{BB962C8B-B14F-4D97-AF65-F5344CB8AC3E}">
        <p14:creationId xmlns:p14="http://schemas.microsoft.com/office/powerpoint/2010/main" val="69558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8B18-7E8C-4985-8DD7-CD4FCF8752A6}"/>
              </a:ext>
            </a:extLst>
          </p:cNvPr>
          <p:cNvSpPr>
            <a:spLocks noGrp="1"/>
          </p:cNvSpPr>
          <p:nvPr>
            <p:ph type="title"/>
          </p:nvPr>
        </p:nvSpPr>
        <p:spPr/>
        <p:txBody>
          <a:bodyPr/>
          <a:lstStyle/>
          <a:p>
            <a:r>
              <a:rPr lang="en-US" b="1" dirty="0">
                <a:latin typeface="Baskerville Old Face" panose="02020602080505020303" pitchFamily="18" charset="0"/>
              </a:rPr>
              <a:t>NEW SYSTEM… </a:t>
            </a:r>
            <a:r>
              <a:rPr lang="en-US" b="1" dirty="0" err="1">
                <a:latin typeface="Baskerville Old Face" panose="02020602080505020303" pitchFamily="18" charset="0"/>
              </a:rPr>
              <a:t>ctd</a:t>
            </a:r>
            <a:br>
              <a:rPr lang="en-US" b="1" dirty="0">
                <a:latin typeface="Baskerville Old Face" panose="02020602080505020303" pitchFamily="18" charset="0"/>
              </a:rPr>
            </a:br>
            <a:r>
              <a:rPr lang="en-US" b="1" dirty="0">
                <a:latin typeface="Baskerville Old Face" panose="02020602080505020303" pitchFamily="18" charset="0"/>
              </a:rPr>
              <a:t>				user’s side</a:t>
            </a:r>
          </a:p>
        </p:txBody>
      </p:sp>
      <p:sp>
        <p:nvSpPr>
          <p:cNvPr id="3" name="Content Placeholder 2">
            <a:extLst>
              <a:ext uri="{FF2B5EF4-FFF2-40B4-BE49-F238E27FC236}">
                <a16:creationId xmlns:a16="http://schemas.microsoft.com/office/drawing/2014/main" id="{88F2F4F2-4FE6-4D56-A795-42B3AC03D132}"/>
              </a:ext>
            </a:extLst>
          </p:cNvPr>
          <p:cNvSpPr>
            <a:spLocks noGrp="1"/>
          </p:cNvSpPr>
          <p:nvPr>
            <p:ph idx="1"/>
          </p:nvPr>
        </p:nvSpPr>
        <p:spPr/>
        <p:txBody>
          <a:bodyPr/>
          <a:lstStyle/>
          <a:p>
            <a:r>
              <a:rPr lang="en-US" b="1" dirty="0">
                <a:latin typeface="Baskerville Old Face" panose="02020602080505020303" pitchFamily="18" charset="0"/>
              </a:rPr>
              <a:t>Checkout page</a:t>
            </a:r>
          </a:p>
          <a:p>
            <a:endParaRPr lang="en-US" b="1" dirty="0">
              <a:latin typeface="Baskerville Old Face" panose="02020602080505020303" pitchFamily="18" charset="0"/>
            </a:endParaRPr>
          </a:p>
          <a:p>
            <a:endParaRPr lang="en-US" b="1" dirty="0">
              <a:latin typeface="Baskerville Old Face" panose="02020602080505020303" pitchFamily="18" charset="0"/>
            </a:endParaRPr>
          </a:p>
          <a:p>
            <a:endParaRPr lang="en-US" b="1" dirty="0">
              <a:latin typeface="Baskerville Old Face" panose="02020602080505020303" pitchFamily="18" charset="0"/>
            </a:endParaRPr>
          </a:p>
        </p:txBody>
      </p:sp>
      <p:pic>
        <p:nvPicPr>
          <p:cNvPr id="6" name="Picture 5">
            <a:extLst>
              <a:ext uri="{FF2B5EF4-FFF2-40B4-BE49-F238E27FC236}">
                <a16:creationId xmlns:a16="http://schemas.microsoft.com/office/drawing/2014/main" id="{2F01B3F9-9A37-457A-8709-1B54D7A167E4}"/>
              </a:ext>
            </a:extLst>
          </p:cNvPr>
          <p:cNvPicPr/>
          <p:nvPr/>
        </p:nvPicPr>
        <p:blipFill>
          <a:blip r:embed="rId2"/>
          <a:stretch>
            <a:fillRect/>
          </a:stretch>
        </p:blipFill>
        <p:spPr>
          <a:xfrm>
            <a:off x="1451579" y="2624591"/>
            <a:ext cx="9603274" cy="3631066"/>
          </a:xfrm>
          <a:prstGeom prst="rect">
            <a:avLst/>
          </a:prstGeom>
        </p:spPr>
      </p:pic>
    </p:spTree>
    <p:extLst>
      <p:ext uri="{BB962C8B-B14F-4D97-AF65-F5344CB8AC3E}">
        <p14:creationId xmlns:p14="http://schemas.microsoft.com/office/powerpoint/2010/main" val="158088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8B18-7E8C-4985-8DD7-CD4FCF8752A6}"/>
              </a:ext>
            </a:extLst>
          </p:cNvPr>
          <p:cNvSpPr>
            <a:spLocks noGrp="1"/>
          </p:cNvSpPr>
          <p:nvPr>
            <p:ph type="title"/>
          </p:nvPr>
        </p:nvSpPr>
        <p:spPr/>
        <p:txBody>
          <a:bodyPr/>
          <a:lstStyle/>
          <a:p>
            <a:r>
              <a:rPr lang="en-US" b="1" dirty="0">
                <a:latin typeface="Baskerville Old Face" panose="02020602080505020303" pitchFamily="18" charset="0"/>
              </a:rPr>
              <a:t>NEW SYSTEM…. </a:t>
            </a:r>
            <a:r>
              <a:rPr lang="en-US" b="1" dirty="0" err="1">
                <a:latin typeface="Baskerville Old Face" panose="02020602080505020303" pitchFamily="18" charset="0"/>
              </a:rPr>
              <a:t>ctd</a:t>
            </a:r>
            <a:br>
              <a:rPr lang="en-US" b="1" dirty="0">
                <a:latin typeface="Baskerville Old Face" panose="02020602080505020303" pitchFamily="18" charset="0"/>
              </a:rPr>
            </a:br>
            <a:r>
              <a:rPr lang="en-US" b="1" dirty="0">
                <a:latin typeface="Baskerville Old Face" panose="02020602080505020303" pitchFamily="18" charset="0"/>
              </a:rPr>
              <a:t>			user’s side</a:t>
            </a:r>
          </a:p>
        </p:txBody>
      </p:sp>
      <p:sp>
        <p:nvSpPr>
          <p:cNvPr id="3" name="Content Placeholder 2">
            <a:extLst>
              <a:ext uri="{FF2B5EF4-FFF2-40B4-BE49-F238E27FC236}">
                <a16:creationId xmlns:a16="http://schemas.microsoft.com/office/drawing/2014/main" id="{88F2F4F2-4FE6-4D56-A795-42B3AC03D132}"/>
              </a:ext>
            </a:extLst>
          </p:cNvPr>
          <p:cNvSpPr>
            <a:spLocks noGrp="1"/>
          </p:cNvSpPr>
          <p:nvPr>
            <p:ph idx="1"/>
          </p:nvPr>
        </p:nvSpPr>
        <p:spPr/>
        <p:txBody>
          <a:bodyPr/>
          <a:lstStyle/>
          <a:p>
            <a:r>
              <a:rPr lang="en-US" b="1" dirty="0">
                <a:latin typeface="Baskerville Old Face" panose="02020602080505020303" pitchFamily="18" charset="0"/>
              </a:rPr>
              <a:t>Payment via PayPal page</a:t>
            </a:r>
          </a:p>
          <a:p>
            <a:endParaRPr lang="en-US" b="1" dirty="0">
              <a:latin typeface="Baskerville Old Face" panose="02020602080505020303" pitchFamily="18" charset="0"/>
            </a:endParaRPr>
          </a:p>
          <a:p>
            <a:endParaRPr lang="en-US" b="1" dirty="0">
              <a:latin typeface="Baskerville Old Face" panose="02020602080505020303" pitchFamily="18" charset="0"/>
            </a:endParaRPr>
          </a:p>
          <a:p>
            <a:endParaRPr lang="en-US" b="1" dirty="0">
              <a:latin typeface="Baskerville Old Face" panose="02020602080505020303" pitchFamily="18" charset="0"/>
            </a:endParaRPr>
          </a:p>
        </p:txBody>
      </p:sp>
      <p:pic>
        <p:nvPicPr>
          <p:cNvPr id="5" name="Picture 4">
            <a:extLst>
              <a:ext uri="{FF2B5EF4-FFF2-40B4-BE49-F238E27FC236}">
                <a16:creationId xmlns:a16="http://schemas.microsoft.com/office/drawing/2014/main" id="{24D372CD-769A-4861-9097-B6B89882026B}"/>
              </a:ext>
            </a:extLst>
          </p:cNvPr>
          <p:cNvPicPr/>
          <p:nvPr/>
        </p:nvPicPr>
        <p:blipFill rotWithShape="1">
          <a:blip r:embed="rId2"/>
          <a:srcRect l="2932" t="10505" r="9677"/>
          <a:stretch/>
        </p:blipFill>
        <p:spPr bwMode="auto">
          <a:xfrm>
            <a:off x="1817461" y="2626678"/>
            <a:ext cx="2838450" cy="30016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938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8B18-7E8C-4985-8DD7-CD4FCF8752A6}"/>
              </a:ext>
            </a:extLst>
          </p:cNvPr>
          <p:cNvSpPr>
            <a:spLocks noGrp="1"/>
          </p:cNvSpPr>
          <p:nvPr>
            <p:ph type="title"/>
          </p:nvPr>
        </p:nvSpPr>
        <p:spPr/>
        <p:txBody>
          <a:bodyPr/>
          <a:lstStyle/>
          <a:p>
            <a:r>
              <a:rPr lang="en-US" b="1" dirty="0">
                <a:latin typeface="Baskerville Old Face" panose="02020602080505020303" pitchFamily="18" charset="0"/>
              </a:rPr>
              <a:t>NEW SYSTEM…. </a:t>
            </a:r>
            <a:r>
              <a:rPr lang="en-US" b="1" dirty="0" err="1">
                <a:latin typeface="Baskerville Old Face" panose="02020602080505020303" pitchFamily="18" charset="0"/>
              </a:rPr>
              <a:t>ctd</a:t>
            </a:r>
            <a:br>
              <a:rPr lang="en-US" b="1" dirty="0">
                <a:latin typeface="Baskerville Old Face" panose="02020602080505020303" pitchFamily="18" charset="0"/>
              </a:rPr>
            </a:br>
            <a:r>
              <a:rPr lang="en-US" b="1" dirty="0">
                <a:latin typeface="Baskerville Old Face" panose="02020602080505020303" pitchFamily="18" charset="0"/>
              </a:rPr>
              <a:t>			Administrator side</a:t>
            </a:r>
          </a:p>
        </p:txBody>
      </p:sp>
      <p:sp>
        <p:nvSpPr>
          <p:cNvPr id="3" name="Content Placeholder 2">
            <a:extLst>
              <a:ext uri="{FF2B5EF4-FFF2-40B4-BE49-F238E27FC236}">
                <a16:creationId xmlns:a16="http://schemas.microsoft.com/office/drawing/2014/main" id="{88F2F4F2-4FE6-4D56-A795-42B3AC03D132}"/>
              </a:ext>
            </a:extLst>
          </p:cNvPr>
          <p:cNvSpPr>
            <a:spLocks noGrp="1"/>
          </p:cNvSpPr>
          <p:nvPr>
            <p:ph idx="1"/>
          </p:nvPr>
        </p:nvSpPr>
        <p:spPr/>
        <p:txBody>
          <a:bodyPr/>
          <a:lstStyle/>
          <a:p>
            <a:r>
              <a:rPr lang="en-US" b="1" dirty="0">
                <a:latin typeface="Baskerville Old Face" panose="02020602080505020303" pitchFamily="18" charset="0"/>
              </a:rPr>
              <a:t>Monitoring Page</a:t>
            </a:r>
          </a:p>
        </p:txBody>
      </p:sp>
      <p:pic>
        <p:nvPicPr>
          <p:cNvPr id="6" name="Picture 5">
            <a:extLst>
              <a:ext uri="{FF2B5EF4-FFF2-40B4-BE49-F238E27FC236}">
                <a16:creationId xmlns:a16="http://schemas.microsoft.com/office/drawing/2014/main" id="{BF0FFAA5-4DF6-4FD5-B6B5-5ED0443DF83A}"/>
              </a:ext>
            </a:extLst>
          </p:cNvPr>
          <p:cNvPicPr/>
          <p:nvPr/>
        </p:nvPicPr>
        <p:blipFill>
          <a:blip r:embed="rId2"/>
          <a:stretch>
            <a:fillRect/>
          </a:stretch>
        </p:blipFill>
        <p:spPr>
          <a:xfrm>
            <a:off x="1451579" y="2752497"/>
            <a:ext cx="9767964" cy="3938589"/>
          </a:xfrm>
          <a:prstGeom prst="rect">
            <a:avLst/>
          </a:prstGeom>
        </p:spPr>
      </p:pic>
    </p:spTree>
    <p:extLst>
      <p:ext uri="{BB962C8B-B14F-4D97-AF65-F5344CB8AC3E}">
        <p14:creationId xmlns:p14="http://schemas.microsoft.com/office/powerpoint/2010/main" val="320495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8B18-7E8C-4985-8DD7-CD4FCF8752A6}"/>
              </a:ext>
            </a:extLst>
          </p:cNvPr>
          <p:cNvSpPr>
            <a:spLocks noGrp="1"/>
          </p:cNvSpPr>
          <p:nvPr>
            <p:ph type="title"/>
          </p:nvPr>
        </p:nvSpPr>
        <p:spPr/>
        <p:txBody>
          <a:bodyPr/>
          <a:lstStyle/>
          <a:p>
            <a:r>
              <a:rPr lang="en-US" b="1" dirty="0">
                <a:latin typeface="Baskerville Old Face" panose="02020602080505020303" pitchFamily="18" charset="0"/>
              </a:rPr>
              <a:t>NEW SYSTEM…. </a:t>
            </a:r>
            <a:r>
              <a:rPr lang="en-US" b="1" dirty="0" err="1">
                <a:latin typeface="Baskerville Old Face" panose="02020602080505020303" pitchFamily="18" charset="0"/>
              </a:rPr>
              <a:t>ctd</a:t>
            </a:r>
            <a:br>
              <a:rPr lang="en-US" b="1" dirty="0">
                <a:latin typeface="Baskerville Old Face" panose="02020602080505020303" pitchFamily="18" charset="0"/>
              </a:rPr>
            </a:br>
            <a:r>
              <a:rPr lang="en-US" b="1" dirty="0">
                <a:latin typeface="Baskerville Old Face" panose="02020602080505020303" pitchFamily="18" charset="0"/>
              </a:rPr>
              <a:t>			Administrator side</a:t>
            </a:r>
          </a:p>
        </p:txBody>
      </p:sp>
      <p:sp>
        <p:nvSpPr>
          <p:cNvPr id="3" name="Content Placeholder 2">
            <a:extLst>
              <a:ext uri="{FF2B5EF4-FFF2-40B4-BE49-F238E27FC236}">
                <a16:creationId xmlns:a16="http://schemas.microsoft.com/office/drawing/2014/main" id="{88F2F4F2-4FE6-4D56-A795-42B3AC03D132}"/>
              </a:ext>
            </a:extLst>
          </p:cNvPr>
          <p:cNvSpPr>
            <a:spLocks noGrp="1"/>
          </p:cNvSpPr>
          <p:nvPr>
            <p:ph idx="1"/>
          </p:nvPr>
        </p:nvSpPr>
        <p:spPr/>
        <p:txBody>
          <a:bodyPr/>
          <a:lstStyle/>
          <a:p>
            <a:r>
              <a:rPr lang="en-US" b="1" dirty="0">
                <a:latin typeface="Baskerville Old Face" panose="02020602080505020303" pitchFamily="18" charset="0"/>
              </a:rPr>
              <a:t>All menu data</a:t>
            </a:r>
          </a:p>
        </p:txBody>
      </p:sp>
      <p:pic>
        <p:nvPicPr>
          <p:cNvPr id="4" name="Picture 3">
            <a:extLst>
              <a:ext uri="{FF2B5EF4-FFF2-40B4-BE49-F238E27FC236}">
                <a16:creationId xmlns:a16="http://schemas.microsoft.com/office/drawing/2014/main" id="{FE243A74-D85D-4915-AE8B-29D3FB756C2A}"/>
              </a:ext>
            </a:extLst>
          </p:cNvPr>
          <p:cNvPicPr>
            <a:picLocks noChangeAspect="1"/>
          </p:cNvPicPr>
          <p:nvPr/>
        </p:nvPicPr>
        <p:blipFill>
          <a:blip r:embed="rId2"/>
          <a:stretch>
            <a:fillRect/>
          </a:stretch>
        </p:blipFill>
        <p:spPr>
          <a:xfrm>
            <a:off x="1813116" y="2790371"/>
            <a:ext cx="8880200" cy="3789511"/>
          </a:xfrm>
          <a:prstGeom prst="rect">
            <a:avLst/>
          </a:prstGeom>
        </p:spPr>
      </p:pic>
    </p:spTree>
    <p:extLst>
      <p:ext uri="{BB962C8B-B14F-4D97-AF65-F5344CB8AC3E}">
        <p14:creationId xmlns:p14="http://schemas.microsoft.com/office/powerpoint/2010/main" val="95924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DA6D-2971-4A85-B350-2D9E585D276A}"/>
              </a:ext>
            </a:extLst>
          </p:cNvPr>
          <p:cNvSpPr>
            <a:spLocks noGrp="1"/>
          </p:cNvSpPr>
          <p:nvPr>
            <p:ph type="title"/>
          </p:nvPr>
        </p:nvSpPr>
        <p:spPr/>
        <p:txBody>
          <a:bodyPr/>
          <a:lstStyle/>
          <a:p>
            <a:r>
              <a:rPr lang="en-US" b="1" dirty="0">
                <a:latin typeface="Baskerville Old Face" panose="02020602080505020303" pitchFamily="18" charset="0"/>
              </a:rPr>
              <a:t>Conclusion and recommendation</a:t>
            </a:r>
          </a:p>
        </p:txBody>
      </p:sp>
      <p:sp>
        <p:nvSpPr>
          <p:cNvPr id="3" name="Content Placeholder 2">
            <a:extLst>
              <a:ext uri="{FF2B5EF4-FFF2-40B4-BE49-F238E27FC236}">
                <a16:creationId xmlns:a16="http://schemas.microsoft.com/office/drawing/2014/main" id="{ED82611A-56EF-4D19-8BDA-42B88FFC38BD}"/>
              </a:ext>
            </a:extLst>
          </p:cNvPr>
          <p:cNvSpPr>
            <a:spLocks noGrp="1"/>
          </p:cNvSpPr>
          <p:nvPr>
            <p:ph idx="1"/>
          </p:nvPr>
        </p:nvSpPr>
        <p:spPr>
          <a:xfrm>
            <a:off x="1451579" y="2015732"/>
            <a:ext cx="9603275" cy="4428611"/>
          </a:xfrm>
        </p:spPr>
        <p:txBody>
          <a:bodyPr>
            <a:normAutofit lnSpcReduction="10000"/>
          </a:bodyPr>
          <a:lstStyle/>
          <a:p>
            <a:r>
              <a:rPr lang="en-US" b="1" dirty="0">
                <a:latin typeface="Baskerville Old Face" panose="02020602080505020303" pitchFamily="18" charset="0"/>
              </a:rPr>
              <a:t>Conclusion</a:t>
            </a:r>
            <a:endParaRPr lang="en-US" dirty="0">
              <a:latin typeface="Baskerville Old Face" panose="02020602080505020303" pitchFamily="18" charset="0"/>
            </a:endParaRPr>
          </a:p>
          <a:p>
            <a:pPr lvl="1"/>
            <a:r>
              <a:rPr lang="en-US" dirty="0">
                <a:latin typeface="Baskerville Old Face" panose="02020602080505020303" pitchFamily="18" charset="0"/>
              </a:rPr>
              <a:t>During the realization of my project I used all possible solution to analyze a system that will facilitate all Rwandan people to order beverage online without spending a long time. According to the hypothesis, our implementation was successfully.</a:t>
            </a:r>
          </a:p>
          <a:p>
            <a:r>
              <a:rPr lang="en-US" b="1" dirty="0">
                <a:latin typeface="Baskerville Old Face" panose="02020602080505020303" pitchFamily="18" charset="0"/>
              </a:rPr>
              <a:t>Recommendation</a:t>
            </a:r>
            <a:endParaRPr lang="en-US" dirty="0">
              <a:latin typeface="Baskerville Old Face" panose="02020602080505020303" pitchFamily="18" charset="0"/>
            </a:endParaRPr>
          </a:p>
          <a:p>
            <a:pPr lvl="1"/>
            <a:r>
              <a:rPr lang="en-US" dirty="0">
                <a:latin typeface="Baskerville Old Face" panose="02020602080505020303" pitchFamily="18" charset="0"/>
              </a:rPr>
              <a:t>During this work, we have met many problems this is the reason why we recommend to our school authorities, </a:t>
            </a:r>
          </a:p>
          <a:p>
            <a:pPr lvl="1"/>
            <a:r>
              <a:rPr lang="en-US" dirty="0">
                <a:latin typeface="Baskerville Old Face" panose="02020602080505020303" pitchFamily="18" charset="0"/>
              </a:rPr>
              <a:t>To provide all needed material, books and other documents (such as computers) and to give permission to the computer to bring their materials and also to give them enough time in laboratory. </a:t>
            </a:r>
          </a:p>
          <a:p>
            <a:pPr lvl="1"/>
            <a:r>
              <a:rPr lang="en-US" dirty="0">
                <a:latin typeface="Baskerville Old Face" panose="02020602080505020303" pitchFamily="18" charset="0"/>
              </a:rPr>
              <a:t>To provide a precise time for supervisor to meet with the students and, I would also recommend the students to work hard or time during the project.</a:t>
            </a:r>
          </a:p>
          <a:p>
            <a:endParaRPr lang="en-US" dirty="0">
              <a:latin typeface="Baskerville Old Face" panose="02020602080505020303" pitchFamily="18" charset="0"/>
            </a:endParaRPr>
          </a:p>
        </p:txBody>
      </p:sp>
    </p:spTree>
    <p:extLst>
      <p:ext uri="{BB962C8B-B14F-4D97-AF65-F5344CB8AC3E}">
        <p14:creationId xmlns:p14="http://schemas.microsoft.com/office/powerpoint/2010/main" val="150305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13F7-CCE5-4D2E-8686-BFC23F0C2F09}"/>
              </a:ext>
            </a:extLst>
          </p:cNvPr>
          <p:cNvSpPr>
            <a:spLocks noGrp="1"/>
          </p:cNvSpPr>
          <p:nvPr>
            <p:ph type="title"/>
          </p:nvPr>
        </p:nvSpPr>
        <p:spPr/>
        <p:txBody>
          <a:bodyPr/>
          <a:lstStyle/>
          <a:p>
            <a:r>
              <a:rPr lang="en-US" b="1" dirty="0">
                <a:latin typeface="Baskerville Old Face" panose="02020602080505020303" pitchFamily="18" charset="0"/>
              </a:rPr>
              <a:t>abstract</a:t>
            </a:r>
          </a:p>
        </p:txBody>
      </p:sp>
      <p:sp>
        <p:nvSpPr>
          <p:cNvPr id="3" name="Content Placeholder 2">
            <a:extLst>
              <a:ext uri="{FF2B5EF4-FFF2-40B4-BE49-F238E27FC236}">
                <a16:creationId xmlns:a16="http://schemas.microsoft.com/office/drawing/2014/main" id="{91DEF975-B220-4F45-9254-E5F739BF5978}"/>
              </a:ext>
            </a:extLst>
          </p:cNvPr>
          <p:cNvSpPr>
            <a:spLocks noGrp="1"/>
          </p:cNvSpPr>
          <p:nvPr>
            <p:ph idx="1"/>
          </p:nvPr>
        </p:nvSpPr>
        <p:spPr>
          <a:xfrm>
            <a:off x="838200" y="1803042"/>
            <a:ext cx="10515600" cy="4373921"/>
          </a:xfrm>
        </p:spPr>
        <p:txBody>
          <a:bodyPr>
            <a:normAutofit/>
          </a:bodyPr>
          <a:lstStyle/>
          <a:p>
            <a:r>
              <a:rPr lang="en-US" dirty="0">
                <a:latin typeface="Baskerville Old Face" panose="02020602080505020303" pitchFamily="18" charset="0"/>
              </a:rPr>
              <a:t>The aim of this research was to design the BEVERAGE ORDERING SYSTEM. It was designed because there was no mean of ordering a beverage anytime a client wants in existing system where people can order their favorite drinks anytime they want. </a:t>
            </a:r>
          </a:p>
          <a:p>
            <a:r>
              <a:rPr lang="en-US" dirty="0">
                <a:latin typeface="Baskerville Old Face" panose="02020602080505020303" pitchFamily="18" charset="0"/>
              </a:rPr>
              <a:t>None can deny the effect of internet in our daily life, people would like to drink alcohol and other different drinks but they are shy to buy them at their nearest bar because they think they can be mocked. With the help of the internet we provided system that can help such kind of people to get their favorite drink easily.</a:t>
            </a:r>
          </a:p>
          <a:p>
            <a:endParaRPr lang="en-US" dirty="0">
              <a:latin typeface="Baskerville Old Face" panose="02020602080505020303" pitchFamily="18" charset="0"/>
            </a:endParaRPr>
          </a:p>
          <a:p>
            <a:r>
              <a:rPr lang="en-US" dirty="0">
                <a:latin typeface="Baskerville Old Face" panose="02020602080505020303" pitchFamily="18" charset="0"/>
              </a:rPr>
              <a:t>It consists by taking the main information of clients’ identification. This system also was developed to achieve quality and quickly services given to the clients.</a:t>
            </a:r>
          </a:p>
          <a:p>
            <a:endParaRPr lang="en-US" dirty="0">
              <a:latin typeface="Baskerville Old Face" panose="02020602080505020303" pitchFamily="18" charset="0"/>
            </a:endParaRPr>
          </a:p>
        </p:txBody>
      </p:sp>
    </p:spTree>
    <p:extLst>
      <p:ext uri="{BB962C8B-B14F-4D97-AF65-F5344CB8AC3E}">
        <p14:creationId xmlns:p14="http://schemas.microsoft.com/office/powerpoint/2010/main" val="3154188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E257-0377-441B-B80B-535FC40DBBA1}"/>
              </a:ext>
            </a:extLst>
          </p:cNvPr>
          <p:cNvSpPr>
            <a:spLocks noGrp="1"/>
          </p:cNvSpPr>
          <p:nvPr>
            <p:ph type="title"/>
          </p:nvPr>
        </p:nvSpPr>
        <p:spPr/>
        <p:txBody>
          <a:bodyPr/>
          <a:lstStyle/>
          <a:p>
            <a:r>
              <a:rPr lang="en-US" b="1" dirty="0">
                <a:latin typeface="Baskerville Old Face" panose="02020602080505020303" pitchFamily="18" charset="0"/>
              </a:rPr>
              <a:t>References and bibliography</a:t>
            </a:r>
          </a:p>
        </p:txBody>
      </p:sp>
      <p:sp>
        <p:nvSpPr>
          <p:cNvPr id="3" name="Content Placeholder 2">
            <a:extLst>
              <a:ext uri="{FF2B5EF4-FFF2-40B4-BE49-F238E27FC236}">
                <a16:creationId xmlns:a16="http://schemas.microsoft.com/office/drawing/2014/main" id="{591542D9-89E6-46C5-B62E-BEA8AFDB4A42}"/>
              </a:ext>
            </a:extLst>
          </p:cNvPr>
          <p:cNvSpPr>
            <a:spLocks noGrp="1"/>
          </p:cNvSpPr>
          <p:nvPr>
            <p:ph idx="1"/>
          </p:nvPr>
        </p:nvSpPr>
        <p:spPr>
          <a:xfrm>
            <a:off x="1451579" y="2015732"/>
            <a:ext cx="9603275" cy="4443125"/>
          </a:xfrm>
        </p:spPr>
        <p:txBody>
          <a:bodyPr>
            <a:normAutofit fontScale="85000" lnSpcReduction="20000"/>
          </a:bodyPr>
          <a:lstStyle/>
          <a:p>
            <a:r>
              <a:rPr lang="en-US" b="1" u="sng" dirty="0">
                <a:latin typeface="Baskerville Old Face" panose="02020602080505020303" pitchFamily="18" charset="0"/>
              </a:rPr>
              <a:t>Books and Publications</a:t>
            </a:r>
            <a:endParaRPr lang="en-US" b="1" dirty="0">
              <a:latin typeface="Baskerville Old Face" panose="02020602080505020303" pitchFamily="18" charset="0"/>
            </a:endParaRPr>
          </a:p>
          <a:p>
            <a:pPr lvl="1"/>
            <a:r>
              <a:rPr lang="en-US" dirty="0">
                <a:latin typeface="Baskerville Old Face" panose="02020602080505020303" pitchFamily="18" charset="0"/>
              </a:rPr>
              <a:t>1. Team Lib (the delta guide to offer free books for java, PHP, </a:t>
            </a:r>
            <a:r>
              <a:rPr lang="en-US" dirty="0" err="1">
                <a:latin typeface="Baskerville Old Face" panose="02020602080505020303" pitchFamily="18" charset="0"/>
              </a:rPr>
              <a:t>Mysql</a:t>
            </a:r>
            <a:r>
              <a:rPr lang="en-US" dirty="0">
                <a:latin typeface="Baskerville Old Face" panose="02020602080505020303" pitchFamily="18" charset="0"/>
              </a:rPr>
              <a:t>, and   Apache)</a:t>
            </a:r>
          </a:p>
          <a:p>
            <a:pPr lvl="1"/>
            <a:r>
              <a:rPr lang="en-US" dirty="0">
                <a:latin typeface="Baskerville Old Face" panose="02020602080505020303" pitchFamily="18" charset="0"/>
              </a:rPr>
              <a:t>2. The website www.phpmyadmin.org it helped us to download 21 video teaching the basic knowledge to Apache and </a:t>
            </a:r>
            <a:r>
              <a:rPr lang="en-US" dirty="0" err="1">
                <a:latin typeface="Baskerville Old Face" panose="02020602080505020303" pitchFamily="18" charset="0"/>
              </a:rPr>
              <a:t>Mysql</a:t>
            </a:r>
            <a:r>
              <a:rPr lang="en-US" dirty="0">
                <a:latin typeface="Baskerville Old Face" panose="02020602080505020303" pitchFamily="18" charset="0"/>
              </a:rPr>
              <a:t>.</a:t>
            </a:r>
          </a:p>
          <a:p>
            <a:pPr lvl="1"/>
            <a:r>
              <a:rPr lang="en-US" dirty="0">
                <a:latin typeface="Baskerville Old Face" panose="02020602080505020303" pitchFamily="18" charset="0"/>
              </a:rPr>
              <a:t>3. www.w3.org teaching the platform for CSS, HTML, and will help us to connect the traffic of data online  </a:t>
            </a:r>
          </a:p>
          <a:p>
            <a:pPr lvl="1"/>
            <a:r>
              <a:rPr lang="en-US" dirty="0">
                <a:latin typeface="Baskerville Old Face" panose="02020602080505020303" pitchFamily="18" charset="0"/>
              </a:rPr>
              <a:t>4. </a:t>
            </a:r>
            <a:r>
              <a:rPr lang="en-US" dirty="0" err="1">
                <a:latin typeface="Baskerville Old Face" panose="02020602080505020303" pitchFamily="18" charset="0"/>
              </a:rPr>
              <a:t>Simsion</a:t>
            </a:r>
            <a:r>
              <a:rPr lang="en-US" dirty="0">
                <a:latin typeface="Baskerville Old Face" panose="02020602080505020303" pitchFamily="18" charset="0"/>
              </a:rPr>
              <a:t>, Graeme, data Modeling Essentials, Analysis, Design, and innovation international Thompson Computer press, 1983.</a:t>
            </a:r>
          </a:p>
          <a:p>
            <a:r>
              <a:rPr lang="en-US" b="1" u="sng" dirty="0">
                <a:latin typeface="Baskerville Old Face" panose="02020602080505020303" pitchFamily="18" charset="0"/>
              </a:rPr>
              <a:t>References</a:t>
            </a:r>
            <a:endParaRPr lang="en-US" b="1" dirty="0">
              <a:latin typeface="Baskerville Old Face" panose="02020602080505020303" pitchFamily="18" charset="0"/>
            </a:endParaRPr>
          </a:p>
          <a:p>
            <a:pPr lvl="1"/>
            <a:r>
              <a:rPr lang="en-US" dirty="0">
                <a:latin typeface="Baskerville Old Face" panose="02020602080505020303" pitchFamily="18" charset="0"/>
              </a:rPr>
              <a:t>https://en.wikipedia.org/wiki/E-commerce</a:t>
            </a:r>
            <a:endParaRPr lang="en-US" u="sng" dirty="0">
              <a:latin typeface="Baskerville Old Face" panose="02020602080505020303" pitchFamily="18" charset="0"/>
            </a:endParaRPr>
          </a:p>
          <a:p>
            <a:pPr lvl="1"/>
            <a:r>
              <a:rPr lang="en-US" u="sng" dirty="0">
                <a:latin typeface="Baskerville Old Face" panose="02020602080505020303" pitchFamily="18" charset="0"/>
              </a:rPr>
              <a:t>https://www.php.net/</a:t>
            </a:r>
            <a:endParaRPr lang="en-US" dirty="0">
              <a:latin typeface="Baskerville Old Face" panose="02020602080505020303" pitchFamily="18" charset="0"/>
            </a:endParaRPr>
          </a:p>
          <a:p>
            <a:pPr lvl="1"/>
            <a:r>
              <a:rPr lang="en-US" u="sng" dirty="0">
                <a:latin typeface="Baskerville Old Face" panose="02020602080505020303" pitchFamily="18" charset="0"/>
              </a:rPr>
              <a:t>https://www.mysql.com/</a:t>
            </a:r>
            <a:endParaRPr lang="en-US" dirty="0">
              <a:latin typeface="Baskerville Old Face" panose="02020602080505020303" pitchFamily="18" charset="0"/>
            </a:endParaRPr>
          </a:p>
          <a:p>
            <a:pPr lvl="1"/>
            <a:r>
              <a:rPr lang="en-US" u="sng" dirty="0">
                <a:latin typeface="Baskerville Old Face" panose="02020602080505020303" pitchFamily="18" charset="0"/>
              </a:rPr>
              <a:t>https://www.apachefriends.org/</a:t>
            </a:r>
            <a:endParaRPr lang="en-US" dirty="0">
              <a:latin typeface="Baskerville Old Face" panose="02020602080505020303" pitchFamily="18" charset="0"/>
            </a:endParaRPr>
          </a:p>
          <a:p>
            <a:pPr lvl="1"/>
            <a:r>
              <a:rPr lang="en-US" u="sng" dirty="0">
                <a:latin typeface="Baskerville Old Face" panose="02020602080505020303" pitchFamily="18" charset="0"/>
              </a:rPr>
              <a:t>https://www.mozilla.org/en-US/firefox/new/</a:t>
            </a:r>
            <a:endParaRPr lang="en-US" dirty="0">
              <a:latin typeface="Baskerville Old Face" panose="02020602080505020303" pitchFamily="18" charset="0"/>
            </a:endParaRPr>
          </a:p>
          <a:p>
            <a:pPr lvl="1"/>
            <a:r>
              <a:rPr lang="en-US" u="sng" dirty="0">
                <a:latin typeface="Baskerville Old Face" panose="02020602080505020303" pitchFamily="18" charset="0"/>
              </a:rPr>
              <a:t>www.w3schools.com/htm/html</a:t>
            </a:r>
            <a:endParaRPr lang="en-US" dirty="0">
              <a:latin typeface="Baskerville Old Face" panose="02020602080505020303" pitchFamily="18" charset="0"/>
            </a:endParaRPr>
          </a:p>
          <a:p>
            <a:pPr lvl="1"/>
            <a:r>
              <a:rPr lang="en-US" u="sng" dirty="0">
                <a:latin typeface="Baskerville Old Face" panose="02020602080505020303" pitchFamily="18" charset="0"/>
              </a:rPr>
              <a:t>https://www.w3schools.com/css/</a:t>
            </a:r>
            <a:endParaRPr lang="en-US" dirty="0">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1701696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23-DD46-431E-AC3E-FE6012F81B1F}"/>
              </a:ext>
            </a:extLst>
          </p:cNvPr>
          <p:cNvSpPr>
            <a:spLocks noGrp="1"/>
          </p:cNvSpPr>
          <p:nvPr>
            <p:ph type="title"/>
          </p:nvPr>
        </p:nvSpPr>
        <p:spPr/>
        <p:txBody>
          <a:bodyPr/>
          <a:lstStyle/>
          <a:p>
            <a:r>
              <a:rPr lang="en-US" b="1" dirty="0">
                <a:latin typeface="Baskerville Old Face" panose="02020602080505020303" pitchFamily="18" charset="0"/>
              </a:rPr>
              <a:t>END..</a:t>
            </a:r>
          </a:p>
        </p:txBody>
      </p:sp>
      <p:sp>
        <p:nvSpPr>
          <p:cNvPr id="3" name="Content Placeholder 2">
            <a:extLst>
              <a:ext uri="{FF2B5EF4-FFF2-40B4-BE49-F238E27FC236}">
                <a16:creationId xmlns:a16="http://schemas.microsoft.com/office/drawing/2014/main" id="{69B949D2-CE48-4645-8AA0-0E4FD0BDEA76}"/>
              </a:ext>
            </a:extLst>
          </p:cNvPr>
          <p:cNvSpPr>
            <a:spLocks noGrp="1"/>
          </p:cNvSpPr>
          <p:nvPr>
            <p:ph idx="1"/>
          </p:nvPr>
        </p:nvSpPr>
        <p:spPr/>
        <p:txBody>
          <a:bodyPr/>
          <a:lstStyle/>
          <a:p>
            <a:pPr marL="0" indent="0">
              <a:buNone/>
            </a:pPr>
            <a:r>
              <a:rPr lang="en-US" dirty="0">
                <a:latin typeface="Baskerville Old Face" panose="02020602080505020303" pitchFamily="18" charset="0"/>
              </a:rPr>
              <a:t>Questions and suggestions will be highly appreciated</a:t>
            </a:r>
          </a:p>
          <a:p>
            <a:pPr marL="0" indent="0">
              <a:buNone/>
            </a:pPr>
            <a:endParaRPr lang="en-US" dirty="0">
              <a:latin typeface="Baskerville Old Face" panose="02020602080505020303" pitchFamily="18" charset="0"/>
            </a:endParaRPr>
          </a:p>
          <a:p>
            <a:pPr marL="0" indent="0">
              <a:buNone/>
            </a:pPr>
            <a:endParaRPr lang="en-US" dirty="0">
              <a:latin typeface="Baskerville Old Face" panose="02020602080505020303" pitchFamily="18" charset="0"/>
            </a:endParaRPr>
          </a:p>
          <a:p>
            <a:r>
              <a:rPr lang="en-US" sz="4800" b="1" dirty="0">
                <a:latin typeface="Baskerville Old Face" panose="02020602080505020303" pitchFamily="18" charset="0"/>
              </a:rPr>
              <a:t>THANK YOU!!!!!!!!!!!!!</a:t>
            </a:r>
          </a:p>
        </p:txBody>
      </p:sp>
    </p:spTree>
    <p:extLst>
      <p:ext uri="{BB962C8B-B14F-4D97-AF65-F5344CB8AC3E}">
        <p14:creationId xmlns:p14="http://schemas.microsoft.com/office/powerpoint/2010/main" val="418954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0C43-5D04-41E2-8594-4730F3572621}"/>
              </a:ext>
            </a:extLst>
          </p:cNvPr>
          <p:cNvSpPr>
            <a:spLocks noGrp="1"/>
          </p:cNvSpPr>
          <p:nvPr>
            <p:ph type="title"/>
          </p:nvPr>
        </p:nvSpPr>
        <p:spPr/>
        <p:txBody>
          <a:bodyPr/>
          <a:lstStyle/>
          <a:p>
            <a:r>
              <a:rPr lang="en-US" b="1" dirty="0">
                <a:latin typeface="Baskerville Old Face" panose="02020602080505020303" pitchFamily="18" charset="0"/>
              </a:rPr>
              <a:t>Introduction</a:t>
            </a:r>
          </a:p>
        </p:txBody>
      </p:sp>
      <p:sp>
        <p:nvSpPr>
          <p:cNvPr id="3" name="Content Placeholder 2">
            <a:extLst>
              <a:ext uri="{FF2B5EF4-FFF2-40B4-BE49-F238E27FC236}">
                <a16:creationId xmlns:a16="http://schemas.microsoft.com/office/drawing/2014/main" id="{B32A917B-2126-4AAE-803E-AD4C27B71D60}"/>
              </a:ext>
            </a:extLst>
          </p:cNvPr>
          <p:cNvSpPr>
            <a:spLocks noGrp="1"/>
          </p:cNvSpPr>
          <p:nvPr>
            <p:ph idx="1"/>
          </p:nvPr>
        </p:nvSpPr>
        <p:spPr>
          <a:xfrm>
            <a:off x="1451579" y="2015732"/>
            <a:ext cx="9603275" cy="4153056"/>
          </a:xfrm>
        </p:spPr>
        <p:txBody>
          <a:bodyPr>
            <a:normAutofit/>
          </a:bodyPr>
          <a:lstStyle/>
          <a:p>
            <a:pPr algn="just"/>
            <a:r>
              <a:rPr lang="en-US" dirty="0">
                <a:latin typeface="Baskerville Old Face" panose="02020602080505020303" pitchFamily="18" charset="0"/>
              </a:rPr>
              <a:t>Internet has become part of our life, Covid-19 promoted the use of online payment of most of services, with COVID-19 people opened their eyes to seek for other opportunity that can come along without physical access. Online Selling and Buying “Ecommerce” is among those activities that get widely spread because of COVID-19.</a:t>
            </a:r>
          </a:p>
          <a:p>
            <a:pPr algn="just"/>
            <a:r>
              <a:rPr lang="en-US" dirty="0">
                <a:latin typeface="Baskerville Old Face" panose="02020602080505020303" pitchFamily="18" charset="0"/>
              </a:rPr>
              <a:t>In our region there is no online commerce for beverage such as alcohol, so we came up with this project to introduce that easiness of internet with it effectiveness and efficiencies. </a:t>
            </a:r>
          </a:p>
          <a:p>
            <a:pPr algn="just"/>
            <a:endParaRPr lang="en-US" dirty="0">
              <a:latin typeface="Baskerville Old Face" panose="02020602080505020303" pitchFamily="18" charset="0"/>
            </a:endParaRPr>
          </a:p>
          <a:p>
            <a:pPr algn="just"/>
            <a:endParaRPr lang="en-US" dirty="0">
              <a:latin typeface="Baskerville Old Face" panose="02020602080505020303" pitchFamily="18" charset="0"/>
            </a:endParaRPr>
          </a:p>
        </p:txBody>
      </p:sp>
    </p:spTree>
    <p:extLst>
      <p:ext uri="{BB962C8B-B14F-4D97-AF65-F5344CB8AC3E}">
        <p14:creationId xmlns:p14="http://schemas.microsoft.com/office/powerpoint/2010/main" val="271436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2A69-6767-4C21-82E3-84C52825FFC3}"/>
              </a:ext>
            </a:extLst>
          </p:cNvPr>
          <p:cNvSpPr>
            <a:spLocks noGrp="1"/>
          </p:cNvSpPr>
          <p:nvPr>
            <p:ph type="title"/>
          </p:nvPr>
        </p:nvSpPr>
        <p:spPr/>
        <p:txBody>
          <a:bodyPr/>
          <a:lstStyle/>
          <a:p>
            <a:r>
              <a:rPr lang="en-US" b="1" dirty="0">
                <a:latin typeface="Baskerville Old Face" panose="02020602080505020303" pitchFamily="18" charset="0"/>
              </a:rPr>
              <a:t>problem statement</a:t>
            </a:r>
          </a:p>
        </p:txBody>
      </p:sp>
      <p:sp>
        <p:nvSpPr>
          <p:cNvPr id="3" name="Content Placeholder 2">
            <a:extLst>
              <a:ext uri="{FF2B5EF4-FFF2-40B4-BE49-F238E27FC236}">
                <a16:creationId xmlns:a16="http://schemas.microsoft.com/office/drawing/2014/main" id="{AC1B1B8B-1543-4472-9392-17EB22C23187}"/>
              </a:ext>
            </a:extLst>
          </p:cNvPr>
          <p:cNvSpPr>
            <a:spLocks noGrp="1"/>
          </p:cNvSpPr>
          <p:nvPr>
            <p:ph idx="1"/>
          </p:nvPr>
        </p:nvSpPr>
        <p:spPr>
          <a:xfrm>
            <a:off x="1451579" y="2015732"/>
            <a:ext cx="10029221" cy="4037749"/>
          </a:xfrm>
        </p:spPr>
        <p:txBody>
          <a:bodyPr>
            <a:normAutofit/>
          </a:bodyPr>
          <a:lstStyle/>
          <a:p>
            <a:pPr algn="just"/>
            <a:r>
              <a:rPr lang="en-US" dirty="0">
                <a:latin typeface="Baskerville Old Face" panose="02020602080505020303" pitchFamily="18" charset="0"/>
              </a:rPr>
              <a:t>There existing system uses sheet paper to store data and consumed time. Due to the limitations       of this system faces a lot of problems which include:</a:t>
            </a:r>
          </a:p>
          <a:p>
            <a:pPr lvl="0" algn="just"/>
            <a:r>
              <a:rPr lang="en-US" dirty="0">
                <a:latin typeface="Baskerville Old Face" panose="02020602080505020303" pitchFamily="18" charset="0"/>
              </a:rPr>
              <a:t>Cause of using paper or manual work it is very difficult to find information.</a:t>
            </a:r>
          </a:p>
          <a:p>
            <a:pPr lvl="0" algn="just"/>
            <a:r>
              <a:rPr lang="en-US" dirty="0">
                <a:latin typeface="Baskerville Old Face" panose="02020602080505020303" pitchFamily="18" charset="0"/>
              </a:rPr>
              <a:t>Information of client can be loose.</a:t>
            </a:r>
          </a:p>
          <a:p>
            <a:pPr lvl="0" algn="just"/>
            <a:r>
              <a:rPr lang="en-US" dirty="0">
                <a:latin typeface="Baskerville Old Face" panose="02020602080505020303" pitchFamily="18" charset="0"/>
              </a:rPr>
              <a:t>It takes time to find record of client and other information because it is in paper.</a:t>
            </a:r>
          </a:p>
          <a:p>
            <a:pPr lvl="0" algn="just"/>
            <a:r>
              <a:rPr lang="en-US" dirty="0">
                <a:latin typeface="Baskerville Old Face" panose="02020602080505020303" pitchFamily="18" charset="0"/>
              </a:rPr>
              <a:t>The works are done slowly.</a:t>
            </a:r>
          </a:p>
          <a:p>
            <a:pPr lvl="0" algn="just"/>
            <a:r>
              <a:rPr lang="en-US" dirty="0">
                <a:latin typeface="Baskerville Old Face" panose="02020602080505020303" pitchFamily="18" charset="0"/>
              </a:rPr>
              <a:t>Long queue waiting for the drink.</a:t>
            </a:r>
          </a:p>
          <a:p>
            <a:pPr lvl="0" algn="just"/>
            <a:r>
              <a:rPr lang="en-US" dirty="0">
                <a:latin typeface="Baskerville Old Face" panose="02020602080505020303" pitchFamily="18" charset="0"/>
              </a:rPr>
              <a:t>Clients waste time in waiting to be served. </a:t>
            </a:r>
          </a:p>
          <a:p>
            <a:pPr algn="just"/>
            <a:endParaRPr lang="en-US" dirty="0">
              <a:latin typeface="Baskerville Old Face" panose="02020602080505020303" pitchFamily="18" charset="0"/>
            </a:endParaRPr>
          </a:p>
        </p:txBody>
      </p:sp>
    </p:spTree>
    <p:extLst>
      <p:ext uri="{BB962C8B-B14F-4D97-AF65-F5344CB8AC3E}">
        <p14:creationId xmlns:p14="http://schemas.microsoft.com/office/powerpoint/2010/main" val="106632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2AC9-4A62-4738-B1C4-C2DE51DC7FBB}"/>
              </a:ext>
            </a:extLst>
          </p:cNvPr>
          <p:cNvSpPr>
            <a:spLocks noGrp="1"/>
          </p:cNvSpPr>
          <p:nvPr>
            <p:ph type="title"/>
          </p:nvPr>
        </p:nvSpPr>
        <p:spPr/>
        <p:txBody>
          <a:bodyPr/>
          <a:lstStyle/>
          <a:p>
            <a:r>
              <a:rPr lang="en-US" b="1" dirty="0">
                <a:latin typeface="Baskerville Old Face" panose="02020602080505020303" pitchFamily="18" charset="0"/>
              </a:rPr>
              <a:t>objectives</a:t>
            </a:r>
          </a:p>
        </p:txBody>
      </p:sp>
      <p:sp>
        <p:nvSpPr>
          <p:cNvPr id="3" name="Content Placeholder 2">
            <a:extLst>
              <a:ext uri="{FF2B5EF4-FFF2-40B4-BE49-F238E27FC236}">
                <a16:creationId xmlns:a16="http://schemas.microsoft.com/office/drawing/2014/main" id="{4B581C8F-D57F-4C47-89A6-ED271462A1EB}"/>
              </a:ext>
            </a:extLst>
          </p:cNvPr>
          <p:cNvSpPr>
            <a:spLocks noGrp="1"/>
          </p:cNvSpPr>
          <p:nvPr>
            <p:ph idx="1"/>
          </p:nvPr>
        </p:nvSpPr>
        <p:spPr>
          <a:xfrm>
            <a:off x="1451579" y="2015732"/>
            <a:ext cx="9603275" cy="4037749"/>
          </a:xfrm>
        </p:spPr>
        <p:txBody>
          <a:bodyPr>
            <a:normAutofit fontScale="92500"/>
          </a:bodyPr>
          <a:lstStyle/>
          <a:p>
            <a:pPr algn="just"/>
            <a:r>
              <a:rPr lang="en-US" b="1" dirty="0">
                <a:latin typeface="Baskerville Old Face" panose="02020602080505020303" pitchFamily="18" charset="0"/>
              </a:rPr>
              <a:t>General Objective</a:t>
            </a:r>
            <a:endParaRPr lang="en-US" dirty="0">
              <a:latin typeface="Baskerville Old Face" panose="02020602080505020303" pitchFamily="18" charset="0"/>
            </a:endParaRPr>
          </a:p>
          <a:p>
            <a:pPr lvl="1" algn="just"/>
            <a:r>
              <a:rPr lang="en-US" dirty="0">
                <a:latin typeface="Baskerville Old Face" panose="02020602080505020303" pitchFamily="18" charset="0"/>
              </a:rPr>
              <a:t>The general objective of this website is to analyze the problems of Rwandan people face when they want to buy a beverage, so they can order any beverage after he/she login wherever they are and help the administrator to organize from the manual work from which is difficult to find the record of the client and mess bills of the client.</a:t>
            </a:r>
          </a:p>
          <a:p>
            <a:pPr algn="just"/>
            <a:r>
              <a:rPr lang="en-US" b="1" dirty="0">
                <a:latin typeface="Baskerville Old Face" panose="02020602080505020303" pitchFamily="18" charset="0"/>
              </a:rPr>
              <a:t>Specific objective</a:t>
            </a:r>
            <a:endParaRPr lang="en-US" dirty="0">
              <a:latin typeface="Baskerville Old Face" panose="02020602080505020303" pitchFamily="18" charset="0"/>
            </a:endParaRPr>
          </a:p>
          <a:p>
            <a:pPr lvl="1" algn="just"/>
            <a:r>
              <a:rPr lang="en-US" dirty="0">
                <a:latin typeface="Baskerville Old Face" panose="02020602080505020303" pitchFamily="18" charset="0"/>
              </a:rPr>
              <a:t>It helps to manage the manual work from which it is very difficult to find the record of the client and other information.</a:t>
            </a:r>
          </a:p>
          <a:p>
            <a:pPr lvl="1" algn="just"/>
            <a:r>
              <a:rPr lang="en-US" dirty="0">
                <a:latin typeface="Baskerville Old Face" panose="02020602080505020303" pitchFamily="18" charset="0"/>
              </a:rPr>
              <a:t>Facilitate transport : no need to take a fare to buy a drink because we can deliver it wherever they are.</a:t>
            </a:r>
          </a:p>
          <a:p>
            <a:pPr lvl="1" algn="just"/>
            <a:r>
              <a:rPr lang="en-US" dirty="0">
                <a:latin typeface="Baskerville Old Face" panose="02020602080505020303" pitchFamily="18" charset="0"/>
              </a:rPr>
              <a:t>Reduce time taken at queue.</a:t>
            </a:r>
          </a:p>
          <a:p>
            <a:pPr lvl="1" algn="just"/>
            <a:r>
              <a:rPr lang="en-US" dirty="0">
                <a:latin typeface="Baskerville Old Face" panose="02020602080505020303" pitchFamily="18" charset="0"/>
              </a:rPr>
              <a:t>Effectiveness and efficient services with help of internet.</a:t>
            </a:r>
          </a:p>
        </p:txBody>
      </p:sp>
    </p:spTree>
    <p:extLst>
      <p:ext uri="{BB962C8B-B14F-4D97-AF65-F5344CB8AC3E}">
        <p14:creationId xmlns:p14="http://schemas.microsoft.com/office/powerpoint/2010/main" val="342240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DA44-E860-4C24-9AF3-98CE0AEE0B7A}"/>
              </a:ext>
            </a:extLst>
          </p:cNvPr>
          <p:cNvSpPr>
            <a:spLocks noGrp="1"/>
          </p:cNvSpPr>
          <p:nvPr>
            <p:ph type="title"/>
          </p:nvPr>
        </p:nvSpPr>
        <p:spPr/>
        <p:txBody>
          <a:bodyPr/>
          <a:lstStyle/>
          <a:p>
            <a:r>
              <a:rPr lang="en-US" b="1" dirty="0">
                <a:latin typeface="Baskerville Old Face" panose="02020602080505020303" pitchFamily="18" charset="0"/>
              </a:rPr>
              <a:t>Scope of project</a:t>
            </a:r>
          </a:p>
        </p:txBody>
      </p:sp>
      <p:sp>
        <p:nvSpPr>
          <p:cNvPr id="3" name="Content Placeholder 2">
            <a:extLst>
              <a:ext uri="{FF2B5EF4-FFF2-40B4-BE49-F238E27FC236}">
                <a16:creationId xmlns:a16="http://schemas.microsoft.com/office/drawing/2014/main" id="{D8DA3F95-0935-4940-9FB0-5EC1502340C6}"/>
              </a:ext>
            </a:extLst>
          </p:cNvPr>
          <p:cNvSpPr>
            <a:spLocks noGrp="1"/>
          </p:cNvSpPr>
          <p:nvPr>
            <p:ph idx="1"/>
          </p:nvPr>
        </p:nvSpPr>
        <p:spPr>
          <a:xfrm>
            <a:off x="1451579" y="2015732"/>
            <a:ext cx="9603275" cy="4515697"/>
          </a:xfrm>
        </p:spPr>
        <p:txBody>
          <a:bodyPr>
            <a:normAutofit/>
          </a:bodyPr>
          <a:lstStyle/>
          <a:p>
            <a:pPr algn="just"/>
            <a:r>
              <a:rPr lang="en-US" dirty="0">
                <a:latin typeface="Baskerville Old Face" panose="02020602080505020303" pitchFamily="18" charset="0"/>
              </a:rPr>
              <a:t>In this project we will focus on the following functions services:</a:t>
            </a:r>
          </a:p>
          <a:p>
            <a:pPr lvl="1" algn="just"/>
            <a:r>
              <a:rPr lang="en-US" dirty="0">
                <a:latin typeface="Baskerville Old Face" panose="02020602080505020303" pitchFamily="18" charset="0"/>
              </a:rPr>
              <a:t>Creating an interface with a way in which the user can enter his/her own information form.</a:t>
            </a:r>
          </a:p>
          <a:p>
            <a:pPr lvl="1" algn="just"/>
            <a:r>
              <a:rPr lang="en-US" dirty="0">
                <a:latin typeface="Baskerville Old Face" panose="02020602080505020303" pitchFamily="18" charset="0"/>
              </a:rPr>
              <a:t>A way in which the client can choose a beverage according to their wish.  </a:t>
            </a:r>
          </a:p>
          <a:p>
            <a:pPr lvl="1" algn="just"/>
            <a:r>
              <a:rPr lang="en-US" dirty="0">
                <a:latin typeface="Baskerville Old Face" panose="02020602080505020303" pitchFamily="18" charset="0"/>
              </a:rPr>
              <a:t>A way in which the client can choose a counter which is near them.</a:t>
            </a:r>
          </a:p>
          <a:p>
            <a:pPr lvl="1" algn="just"/>
            <a:r>
              <a:rPr lang="en-US" dirty="0">
                <a:latin typeface="Baskerville Old Face" panose="02020602080505020303" pitchFamily="18" charset="0"/>
              </a:rPr>
              <a:t>The system that can generate some information according to user.</a:t>
            </a:r>
          </a:p>
          <a:p>
            <a:pPr lvl="1" algn="just"/>
            <a:r>
              <a:rPr lang="en-US" dirty="0">
                <a:latin typeface="Baskerville Old Face" panose="02020602080505020303" pitchFamily="18" charset="0"/>
              </a:rPr>
              <a:t>The system that help administrator to manage or control our merchandise website</a:t>
            </a:r>
          </a:p>
          <a:p>
            <a:pPr lvl="1" algn="just"/>
            <a:r>
              <a:rPr lang="en-US" dirty="0">
                <a:latin typeface="Baskerville Old Face" panose="02020602080505020303" pitchFamily="18" charset="0"/>
              </a:rPr>
              <a:t>Project is limited to what I have said above. </a:t>
            </a:r>
          </a:p>
          <a:p>
            <a:pPr algn="just"/>
            <a:endParaRPr lang="en-US" dirty="0">
              <a:latin typeface="Baskerville Old Face" panose="02020602080505020303" pitchFamily="18" charset="0"/>
            </a:endParaRPr>
          </a:p>
        </p:txBody>
      </p:sp>
    </p:spTree>
    <p:extLst>
      <p:ext uri="{BB962C8B-B14F-4D97-AF65-F5344CB8AC3E}">
        <p14:creationId xmlns:p14="http://schemas.microsoft.com/office/powerpoint/2010/main" val="307052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FEEF-6787-4084-8D9D-E29B55B78CE1}"/>
              </a:ext>
            </a:extLst>
          </p:cNvPr>
          <p:cNvSpPr>
            <a:spLocks noGrp="1"/>
          </p:cNvSpPr>
          <p:nvPr>
            <p:ph type="title"/>
          </p:nvPr>
        </p:nvSpPr>
        <p:spPr/>
        <p:txBody>
          <a:bodyPr/>
          <a:lstStyle/>
          <a:p>
            <a:r>
              <a:rPr lang="en-US" b="1" dirty="0">
                <a:latin typeface="Baskerville Old Face" panose="02020602080505020303" pitchFamily="18" charset="0"/>
              </a:rPr>
              <a:t>Literature review</a:t>
            </a:r>
          </a:p>
        </p:txBody>
      </p:sp>
      <p:sp>
        <p:nvSpPr>
          <p:cNvPr id="3" name="Content Placeholder 2">
            <a:extLst>
              <a:ext uri="{FF2B5EF4-FFF2-40B4-BE49-F238E27FC236}">
                <a16:creationId xmlns:a16="http://schemas.microsoft.com/office/drawing/2014/main" id="{0AC2DB8C-4A28-446B-B534-3DFBDC177390}"/>
              </a:ext>
            </a:extLst>
          </p:cNvPr>
          <p:cNvSpPr>
            <a:spLocks noGrp="1"/>
          </p:cNvSpPr>
          <p:nvPr>
            <p:ph idx="1"/>
          </p:nvPr>
        </p:nvSpPr>
        <p:spPr>
          <a:xfrm>
            <a:off x="1451579" y="2015732"/>
            <a:ext cx="10000192" cy="4037749"/>
          </a:xfrm>
        </p:spPr>
        <p:txBody>
          <a:bodyPr>
            <a:normAutofit/>
          </a:bodyPr>
          <a:lstStyle/>
          <a:p>
            <a:pPr algn="just"/>
            <a:r>
              <a:rPr lang="en-US" dirty="0">
                <a:latin typeface="Baskerville Old Face" panose="02020602080505020303" pitchFamily="18" charset="0"/>
              </a:rPr>
              <a:t>E-commerce is the activity of electronically buying or selling of products on online services or over the Internet.</a:t>
            </a:r>
          </a:p>
          <a:p>
            <a:pPr algn="just"/>
            <a:r>
              <a:rPr lang="en-US" dirty="0">
                <a:latin typeface="Baskerville Old Face" panose="02020602080505020303" pitchFamily="18" charset="0"/>
              </a:rPr>
              <a:t>E-commerce is fast gaining ground as an accepted and used business paradigm. More and more business houses are implementing web sites providing functionality for performing commercial transactions over the web. It is reasonable to say that the process of shopping on the web is becoming commonplace. </a:t>
            </a:r>
          </a:p>
          <a:p>
            <a:pPr algn="just"/>
            <a:r>
              <a:rPr lang="en-US" dirty="0">
                <a:latin typeface="Baskerville Old Face" panose="02020602080505020303" pitchFamily="18" charset="0"/>
              </a:rPr>
              <a:t>Beverage Ordering system is System that is originally placed at University of Rwanda developed by Student of Year 3 Computer Science to reduce time taken by people to get their favorite drink, to provide drinks to those who are shy to buy drinks and those who don’t want to be known because we keep users information with highly confidential. </a:t>
            </a:r>
          </a:p>
          <a:p>
            <a:pPr algn="just"/>
            <a:endParaRPr lang="en-US" dirty="0">
              <a:latin typeface="Baskerville Old Face" panose="02020602080505020303" pitchFamily="18" charset="0"/>
            </a:endParaRPr>
          </a:p>
          <a:p>
            <a:pPr algn="just"/>
            <a:endParaRPr lang="en-US" dirty="0">
              <a:latin typeface="Baskerville Old Face" panose="02020602080505020303" pitchFamily="18" charset="0"/>
            </a:endParaRPr>
          </a:p>
        </p:txBody>
      </p:sp>
    </p:spTree>
    <p:extLst>
      <p:ext uri="{BB962C8B-B14F-4D97-AF65-F5344CB8AC3E}">
        <p14:creationId xmlns:p14="http://schemas.microsoft.com/office/powerpoint/2010/main" val="11522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FEEF-6787-4084-8D9D-E29B55B78CE1}"/>
              </a:ext>
            </a:extLst>
          </p:cNvPr>
          <p:cNvSpPr>
            <a:spLocks noGrp="1"/>
          </p:cNvSpPr>
          <p:nvPr>
            <p:ph type="title"/>
          </p:nvPr>
        </p:nvSpPr>
        <p:spPr/>
        <p:txBody>
          <a:bodyPr/>
          <a:lstStyle/>
          <a:p>
            <a:r>
              <a:rPr lang="en-US" b="1" dirty="0">
                <a:latin typeface="Baskerville Old Face" panose="02020602080505020303" pitchFamily="18" charset="0"/>
              </a:rPr>
              <a:t>Literature review… </a:t>
            </a:r>
            <a:r>
              <a:rPr lang="en-US" b="1" dirty="0" err="1">
                <a:latin typeface="Baskerville Old Face" panose="02020602080505020303" pitchFamily="18" charset="0"/>
              </a:rPr>
              <a:t>ctd</a:t>
            </a:r>
            <a:endParaRPr lang="en-US"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0AC2DB8C-4A28-446B-B534-3DFBDC177390}"/>
              </a:ext>
            </a:extLst>
          </p:cNvPr>
          <p:cNvSpPr>
            <a:spLocks noGrp="1"/>
          </p:cNvSpPr>
          <p:nvPr>
            <p:ph idx="1"/>
          </p:nvPr>
        </p:nvSpPr>
        <p:spPr>
          <a:xfrm>
            <a:off x="1451579" y="2015732"/>
            <a:ext cx="9603275" cy="4152839"/>
          </a:xfrm>
        </p:spPr>
        <p:txBody>
          <a:bodyPr>
            <a:normAutofit fontScale="85000" lnSpcReduction="10000"/>
          </a:bodyPr>
          <a:lstStyle/>
          <a:p>
            <a:pPr algn="just"/>
            <a:r>
              <a:rPr lang="en-US" b="1" dirty="0">
                <a:latin typeface="Baskerville Old Face" panose="02020602080505020303" pitchFamily="18" charset="0"/>
              </a:rPr>
              <a:t>HTML (Hyper Text Markup Languages) </a:t>
            </a:r>
            <a:r>
              <a:rPr lang="en-US" dirty="0">
                <a:latin typeface="Baskerville Old Face" panose="02020602080505020303" pitchFamily="18" charset="0"/>
              </a:rPr>
              <a:t>is used to create a document on the World Wide Web (www). It is simply a collection of certain keywords called “tags” that is helpful in writing document to be displayed using a browser on internet. </a:t>
            </a:r>
          </a:p>
          <a:p>
            <a:pPr algn="just"/>
            <a:r>
              <a:rPr lang="en-US" b="1" dirty="0">
                <a:latin typeface="Baskerville Old Face" panose="02020602080505020303" pitchFamily="18" charset="0"/>
              </a:rPr>
              <a:t>CSS </a:t>
            </a:r>
          </a:p>
          <a:p>
            <a:pPr lvl="1" algn="just"/>
            <a:r>
              <a:rPr lang="en-US" dirty="0">
                <a:latin typeface="Baskerville Old Face" panose="02020602080505020303" pitchFamily="18" charset="0"/>
              </a:rPr>
              <a:t>What is CSS? </a:t>
            </a:r>
          </a:p>
          <a:p>
            <a:pPr lvl="1" algn="just"/>
            <a:r>
              <a:rPr lang="en-US" dirty="0">
                <a:latin typeface="Baskerville Old Face" panose="02020602080505020303" pitchFamily="18" charset="0"/>
              </a:rPr>
              <a:t>CSS stands for Cascading Style Sheets </a:t>
            </a:r>
          </a:p>
          <a:p>
            <a:pPr lvl="1" algn="just"/>
            <a:r>
              <a:rPr lang="en-US" dirty="0">
                <a:latin typeface="Baskerville Old Face" panose="02020602080505020303" pitchFamily="18" charset="0"/>
              </a:rPr>
              <a:t>Styles define how to display HTML elements </a:t>
            </a:r>
          </a:p>
          <a:p>
            <a:pPr lvl="1" algn="just"/>
            <a:r>
              <a:rPr lang="en-US" dirty="0">
                <a:latin typeface="Baskerville Old Face" panose="02020602080505020303" pitchFamily="18" charset="0"/>
              </a:rPr>
              <a:t>Styles are normally stored in Style Sheets..</a:t>
            </a:r>
          </a:p>
          <a:p>
            <a:pPr algn="just"/>
            <a:r>
              <a:rPr lang="en-US" b="1" dirty="0">
                <a:latin typeface="Baskerville Old Face" panose="02020602080505020303" pitchFamily="18" charset="0"/>
              </a:rPr>
              <a:t> PHP </a:t>
            </a:r>
          </a:p>
          <a:p>
            <a:pPr lvl="1" algn="just"/>
            <a:r>
              <a:rPr lang="en-US" dirty="0">
                <a:latin typeface="Baskerville Old Face" panose="02020602080505020303" pitchFamily="18" charset="0"/>
              </a:rPr>
              <a:t>Hypertext pre-processor is a widely-used general purposed scripting language that is especially suited for web development and can be embedded into hypertext mark-up language (HTML) pages that are then saved with a PHP file extension. </a:t>
            </a:r>
          </a:p>
          <a:p>
            <a:pPr lvl="1" algn="just"/>
            <a:r>
              <a:rPr lang="en-US" dirty="0">
                <a:latin typeface="Baskerville Old Face" panose="02020602080505020303" pitchFamily="18" charset="0"/>
              </a:rPr>
              <a:t>It run using XAMPP server.</a:t>
            </a:r>
          </a:p>
        </p:txBody>
      </p:sp>
    </p:spTree>
    <p:extLst>
      <p:ext uri="{BB962C8B-B14F-4D97-AF65-F5344CB8AC3E}">
        <p14:creationId xmlns:p14="http://schemas.microsoft.com/office/powerpoint/2010/main" val="11864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68DE-A0CA-4CB9-AB75-6F2E081957F0}"/>
              </a:ext>
            </a:extLst>
          </p:cNvPr>
          <p:cNvSpPr>
            <a:spLocks noGrp="1"/>
          </p:cNvSpPr>
          <p:nvPr>
            <p:ph type="title"/>
          </p:nvPr>
        </p:nvSpPr>
        <p:spPr/>
        <p:txBody>
          <a:bodyPr/>
          <a:lstStyle/>
          <a:p>
            <a:r>
              <a:rPr lang="en-US" b="1" dirty="0">
                <a:latin typeface="Baskerville Old Face" panose="02020602080505020303" pitchFamily="18" charset="0"/>
              </a:rPr>
              <a:t>techniques used to collect data</a:t>
            </a:r>
          </a:p>
        </p:txBody>
      </p:sp>
      <p:sp>
        <p:nvSpPr>
          <p:cNvPr id="3" name="Content Placeholder 2">
            <a:extLst>
              <a:ext uri="{FF2B5EF4-FFF2-40B4-BE49-F238E27FC236}">
                <a16:creationId xmlns:a16="http://schemas.microsoft.com/office/drawing/2014/main" id="{89ADF835-0070-4E76-B822-A77C05116DC4}"/>
              </a:ext>
            </a:extLst>
          </p:cNvPr>
          <p:cNvSpPr>
            <a:spLocks noGrp="1"/>
          </p:cNvSpPr>
          <p:nvPr>
            <p:ph idx="1"/>
          </p:nvPr>
        </p:nvSpPr>
        <p:spPr>
          <a:xfrm>
            <a:off x="1451579" y="2015732"/>
            <a:ext cx="9603275" cy="4573754"/>
          </a:xfrm>
        </p:spPr>
        <p:txBody>
          <a:bodyPr>
            <a:normAutofit/>
          </a:bodyPr>
          <a:lstStyle/>
          <a:p>
            <a:pPr algn="just"/>
            <a:r>
              <a:rPr lang="en-US" b="1" dirty="0">
                <a:latin typeface="Baskerville Old Face" panose="02020602080505020303" pitchFamily="18" charset="0"/>
              </a:rPr>
              <a:t>Observation method: </a:t>
            </a:r>
          </a:p>
          <a:p>
            <a:pPr lvl="1" algn="just"/>
            <a:r>
              <a:rPr lang="en-US" dirty="0">
                <a:latin typeface="Baskerville Old Face" panose="02020602080505020303" pitchFamily="18" charset="0"/>
              </a:rPr>
              <a:t>Observation is visual study of something or someone in order to gain information. </a:t>
            </a:r>
          </a:p>
          <a:p>
            <a:pPr algn="just"/>
            <a:r>
              <a:rPr lang="en-US" b="1" dirty="0">
                <a:latin typeface="Baskerville Old Face" panose="02020602080505020303" pitchFamily="18" charset="0"/>
              </a:rPr>
              <a:t>Interview techniques </a:t>
            </a:r>
          </a:p>
          <a:p>
            <a:pPr lvl="1" algn="just"/>
            <a:r>
              <a:rPr lang="en-US" dirty="0">
                <a:latin typeface="Baskerville Old Face" panose="02020602080505020303" pitchFamily="18" charset="0"/>
              </a:rPr>
              <a:t>An interview is a technique used when we have made observation to collect a variety of information from Academic and finance departments related to student registration from the beginning up to the end of registration. </a:t>
            </a:r>
          </a:p>
          <a:p>
            <a:pPr algn="just"/>
            <a:r>
              <a:rPr lang="en-US" b="1" dirty="0">
                <a:latin typeface="Baskerville Old Face" panose="02020602080505020303" pitchFamily="18" charset="0"/>
              </a:rPr>
              <a:t>Documentary techniques </a:t>
            </a:r>
          </a:p>
          <a:p>
            <a:pPr lvl="1" algn="just"/>
            <a:r>
              <a:rPr lang="en-US" dirty="0">
                <a:latin typeface="Baskerville Old Face" panose="02020602080505020303" pitchFamily="18" charset="0"/>
              </a:rPr>
              <a:t>It is another technique used to collect data, and we usually know that for getting the facts information we must read the books and visiting the internet web sites in order to do effective and efficiency research.</a:t>
            </a:r>
          </a:p>
        </p:txBody>
      </p:sp>
    </p:spTree>
    <p:extLst>
      <p:ext uri="{BB962C8B-B14F-4D97-AF65-F5344CB8AC3E}">
        <p14:creationId xmlns:p14="http://schemas.microsoft.com/office/powerpoint/2010/main" val="4418651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1555</Words>
  <Application>Microsoft Office PowerPoint</Application>
  <PresentationFormat>Widescreen</PresentationFormat>
  <Paragraphs>125</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Baskerville Old Face</vt:lpstr>
      <vt:lpstr>Calibri</vt:lpstr>
      <vt:lpstr>Gill Sans MT</vt:lpstr>
      <vt:lpstr>Times New Roman</vt:lpstr>
      <vt:lpstr>Gallery</vt:lpstr>
      <vt:lpstr>Course: E-Commerce Year of Study: Year 3   GROUP 9: Beverage Ordering system   </vt:lpstr>
      <vt:lpstr>abstract</vt:lpstr>
      <vt:lpstr>Introduction</vt:lpstr>
      <vt:lpstr>problem statement</vt:lpstr>
      <vt:lpstr>objectives</vt:lpstr>
      <vt:lpstr>Scope of project</vt:lpstr>
      <vt:lpstr>Literature review</vt:lpstr>
      <vt:lpstr>Literature review… ctd</vt:lpstr>
      <vt:lpstr>techniques used to collect data</vt:lpstr>
      <vt:lpstr>expected results</vt:lpstr>
      <vt:lpstr>Description of existing system</vt:lpstr>
      <vt:lpstr>ENTITY RELATIONSHIP DIAGRAM of new system</vt:lpstr>
      <vt:lpstr>NEW SYSTEM    user’s side</vt:lpstr>
      <vt:lpstr>NEW SYSTEM…. ctd    user’s side</vt:lpstr>
      <vt:lpstr>NEW SYSTEM… ctd     user’s side</vt:lpstr>
      <vt:lpstr>NEW SYSTEM…. ctd    user’s side</vt:lpstr>
      <vt:lpstr>NEW SYSTEM…. ctd    Administrator side</vt:lpstr>
      <vt:lpstr>NEW SYSTEM…. ctd    Administrator side</vt:lpstr>
      <vt:lpstr>Conclusion and recommendation</vt:lpstr>
      <vt:lpstr>References and bibliography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E-Commerce Year of Study: Year 3   GROUP 9: Beverage Ecommerce   </dc:title>
  <dc:creator>moise</dc:creator>
  <cp:lastModifiedBy>moise</cp:lastModifiedBy>
  <cp:revision>27</cp:revision>
  <dcterms:created xsi:type="dcterms:W3CDTF">2021-11-11T15:32:14Z</dcterms:created>
  <dcterms:modified xsi:type="dcterms:W3CDTF">2021-11-11T16:44:13Z</dcterms:modified>
</cp:coreProperties>
</file>