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Preliminary Designs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Aristos, Gabriel, Matthew</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Wheel Design - Circular</a:t>
            </a:r>
          </a:p>
        </p:txBody>
      </p:sp>
      <p:sp>
        <p:nvSpPr>
          <p:cNvPr id="120" name="Shape 120"/>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Advantages:</a:t>
            </a:r>
          </a:p>
          <a:p>
            <a:pPr indent="-228600" lvl="1" marL="914400" rtl="0">
              <a:lnSpc>
                <a:spcPct val="200000"/>
              </a:lnSpc>
              <a:spcBef>
                <a:spcPts val="0"/>
              </a:spcBef>
            </a:pPr>
            <a:r>
              <a:rPr lang="en"/>
              <a:t>Stable chassis position</a:t>
            </a:r>
          </a:p>
          <a:p>
            <a:pPr indent="-228600" lvl="1" marL="914400" rtl="0">
              <a:lnSpc>
                <a:spcPct val="200000"/>
              </a:lnSpc>
              <a:spcBef>
                <a:spcPts val="0"/>
              </a:spcBef>
            </a:pPr>
            <a:r>
              <a:rPr lang="en"/>
              <a:t>What cars actually use</a:t>
            </a:r>
          </a:p>
          <a:p>
            <a:pPr indent="-228600" lvl="0" marL="457200" rtl="0">
              <a:lnSpc>
                <a:spcPct val="200000"/>
              </a:lnSpc>
              <a:spcBef>
                <a:spcPts val="0"/>
              </a:spcBef>
            </a:pPr>
            <a:r>
              <a:rPr lang="en"/>
              <a:t>Disadvantages:</a:t>
            </a:r>
          </a:p>
          <a:p>
            <a:pPr indent="-228600" lvl="1" marL="914400" rtl="0">
              <a:lnSpc>
                <a:spcPct val="200000"/>
              </a:lnSpc>
              <a:spcBef>
                <a:spcPts val="0"/>
              </a:spcBef>
            </a:pPr>
            <a:r>
              <a:rPr lang="en"/>
              <a:t>Difficult to attach surface material</a:t>
            </a:r>
          </a:p>
          <a:p>
            <a:pPr indent="-228600" lvl="1" marL="914400" rtl="0">
              <a:lnSpc>
                <a:spcPct val="200000"/>
              </a:lnSpc>
              <a:spcBef>
                <a:spcPts val="0"/>
              </a:spcBef>
            </a:pPr>
            <a:r>
              <a:rPr lang="en"/>
              <a:t>Poor obstacle clearing on bumpy surfaces</a:t>
            </a:r>
          </a:p>
        </p:txBody>
      </p:sp>
      <p:sp>
        <p:nvSpPr>
          <p:cNvPr id="121" name="Shape 121"/>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2" name="Shape 122"/>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4/5</a:t>
            </a:r>
          </a:p>
        </p:txBody>
      </p:sp>
      <p:pic>
        <p:nvPicPr>
          <p:cNvPr descr="circular wheel image.png" id="123" name="Shape 123"/>
          <p:cNvPicPr preferRelativeResize="0"/>
          <p:nvPr/>
        </p:nvPicPr>
        <p:blipFill rotWithShape="1">
          <a:blip r:embed="rId3">
            <a:alphaModFix/>
          </a:blip>
          <a:srcRect b="0" l="10544" r="37791" t="17661"/>
          <a:stretch/>
        </p:blipFill>
        <p:spPr>
          <a:xfrm>
            <a:off x="4747075" y="1152175"/>
            <a:ext cx="4085231" cy="328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Wheel Design - Wheg</a:t>
            </a:r>
          </a:p>
        </p:txBody>
      </p:sp>
      <p:sp>
        <p:nvSpPr>
          <p:cNvPr id="129" name="Shape 129"/>
          <p:cNvSpPr txBox="1"/>
          <p:nvPr>
            <p:ph idx="1" type="body"/>
          </p:nvPr>
        </p:nvSpPr>
        <p:spPr>
          <a:xfrm>
            <a:off x="311700" y="1152475"/>
            <a:ext cx="44265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Advantages:</a:t>
            </a:r>
          </a:p>
          <a:p>
            <a:pPr indent="-228600" lvl="1" marL="914400" rtl="0">
              <a:lnSpc>
                <a:spcPct val="200000"/>
              </a:lnSpc>
              <a:spcBef>
                <a:spcPts val="0"/>
              </a:spcBef>
            </a:pPr>
            <a:r>
              <a:rPr lang="en"/>
              <a:t>Better obstacle clearing for bumpy surfaces</a:t>
            </a:r>
          </a:p>
          <a:p>
            <a:pPr indent="-228600" lvl="1" marL="914400" rtl="0">
              <a:lnSpc>
                <a:spcPct val="200000"/>
              </a:lnSpc>
              <a:spcBef>
                <a:spcPts val="0"/>
              </a:spcBef>
            </a:pPr>
            <a:r>
              <a:rPr lang="en"/>
              <a:t>Avoids slipping (spinning out)</a:t>
            </a:r>
          </a:p>
          <a:p>
            <a:pPr indent="-228600" lvl="1" marL="914400" rtl="0">
              <a:lnSpc>
                <a:spcPct val="200000"/>
              </a:lnSpc>
              <a:spcBef>
                <a:spcPts val="0"/>
              </a:spcBef>
            </a:pPr>
            <a:r>
              <a:rPr lang="en"/>
              <a:t>Can tension rubber bands on surface by using crossing rubber bands between legs</a:t>
            </a:r>
          </a:p>
          <a:p>
            <a:pPr indent="-228600" lvl="0" marL="457200" rtl="0">
              <a:lnSpc>
                <a:spcPct val="200000"/>
              </a:lnSpc>
              <a:spcBef>
                <a:spcPts val="0"/>
              </a:spcBef>
            </a:pPr>
            <a:r>
              <a:rPr lang="en"/>
              <a:t>Disadvantages:</a:t>
            </a:r>
          </a:p>
          <a:p>
            <a:pPr indent="-228600" lvl="1" marL="914400" rtl="0">
              <a:lnSpc>
                <a:spcPct val="200000"/>
              </a:lnSpc>
              <a:spcBef>
                <a:spcPts val="0"/>
              </a:spcBef>
            </a:pPr>
            <a:r>
              <a:rPr lang="en"/>
              <a:t>Causes chassis to move up and down vertically</a:t>
            </a:r>
          </a:p>
          <a:p>
            <a:pPr indent="-228600" lvl="1" marL="914400" rtl="0">
              <a:lnSpc>
                <a:spcPct val="200000"/>
              </a:lnSpc>
              <a:spcBef>
                <a:spcPts val="0"/>
              </a:spcBef>
            </a:pPr>
            <a:r>
              <a:rPr lang="en"/>
              <a:t>Not what real cars use</a:t>
            </a:r>
          </a:p>
        </p:txBody>
      </p:sp>
      <p:sp>
        <p:nvSpPr>
          <p:cNvPr id="130" name="Shape 130"/>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31" name="Shape 131"/>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5/5</a:t>
            </a:r>
          </a:p>
        </p:txBody>
      </p:sp>
      <p:pic>
        <p:nvPicPr>
          <p:cNvPr descr="Wheg image.png" id="132" name="Shape 132"/>
          <p:cNvPicPr preferRelativeResize="0"/>
          <p:nvPr/>
        </p:nvPicPr>
        <p:blipFill rotWithShape="1">
          <a:blip r:embed="rId3">
            <a:alphaModFix/>
          </a:blip>
          <a:srcRect b="0" l="18798" r="35651" t="0"/>
          <a:stretch/>
        </p:blipFill>
        <p:spPr>
          <a:xfrm>
            <a:off x="5167425" y="1152475"/>
            <a:ext cx="3087049"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Motor Design</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We need sufficient torque output to propel our vehicle</a:t>
            </a:r>
          </a:p>
          <a:p>
            <a:pPr indent="-228600" lvl="0" marL="457200" rtl="0">
              <a:lnSpc>
                <a:spcPct val="200000"/>
              </a:lnSpc>
              <a:spcBef>
                <a:spcPts val="0"/>
              </a:spcBef>
            </a:pPr>
            <a:r>
              <a:rPr lang="en"/>
              <a:t>2 possible designs: </a:t>
            </a:r>
          </a:p>
          <a:p>
            <a:pPr indent="-228600" lvl="1" marL="914400" rtl="0">
              <a:lnSpc>
                <a:spcPct val="200000"/>
              </a:lnSpc>
              <a:spcBef>
                <a:spcPts val="0"/>
              </a:spcBef>
            </a:pPr>
            <a:r>
              <a:rPr lang="en"/>
              <a:t>Simple Design: One loop, easy to manufacture, lower power</a:t>
            </a:r>
          </a:p>
          <a:p>
            <a:pPr indent="-228600" lvl="1" marL="914400" rtl="0">
              <a:lnSpc>
                <a:spcPct val="200000"/>
              </a:lnSpc>
              <a:spcBef>
                <a:spcPts val="0"/>
              </a:spcBef>
            </a:pPr>
            <a:r>
              <a:rPr lang="en"/>
              <a:t>More Complex: Multiple loops, harder to manufacture, greater power</a:t>
            </a:r>
          </a:p>
        </p:txBody>
      </p:sp>
      <p:sp>
        <p:nvSpPr>
          <p:cNvPr id="139" name="Shape 139"/>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1</a:t>
            </a:r>
            <a:r>
              <a:rPr lang="en"/>
              <a:t>/5</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Motor Design - Single Loop</a:t>
            </a:r>
          </a:p>
        </p:txBody>
      </p:sp>
      <p:sp>
        <p:nvSpPr>
          <p:cNvPr id="145" name="Shape 145"/>
          <p:cNvSpPr txBox="1"/>
          <p:nvPr>
            <p:ph idx="1" type="body"/>
          </p:nvPr>
        </p:nvSpPr>
        <p:spPr>
          <a:xfrm>
            <a:off x="311700" y="1152475"/>
            <a:ext cx="4093500" cy="3416400"/>
          </a:xfrm>
          <a:prstGeom prst="rect">
            <a:avLst/>
          </a:prstGeom>
        </p:spPr>
        <p:txBody>
          <a:bodyPr anchorCtr="0" anchor="t" bIns="91425" lIns="91425" rIns="91425" wrap="square" tIns="91425">
            <a:noAutofit/>
          </a:bodyPr>
          <a:lstStyle/>
          <a:p>
            <a:pPr indent="-355600" lvl="0" marL="457200" rtl="0">
              <a:lnSpc>
                <a:spcPct val="200000"/>
              </a:lnSpc>
              <a:spcBef>
                <a:spcPts val="0"/>
              </a:spcBef>
              <a:buSzPct val="100000"/>
            </a:pPr>
            <a:r>
              <a:rPr lang="en" sz="2000"/>
              <a:t>A single wire loop suspended over a permanent magnet</a:t>
            </a:r>
          </a:p>
          <a:p>
            <a:pPr indent="-355600" lvl="0" marL="457200" rtl="0">
              <a:lnSpc>
                <a:spcPct val="200000"/>
              </a:lnSpc>
              <a:spcBef>
                <a:spcPts val="0"/>
              </a:spcBef>
              <a:buSzPct val="100000"/>
            </a:pPr>
            <a:r>
              <a:rPr lang="en" sz="2000"/>
              <a:t>Easy to fabricate</a:t>
            </a:r>
          </a:p>
          <a:p>
            <a:pPr indent="-355600" lvl="0" marL="457200" rtl="0">
              <a:lnSpc>
                <a:spcPct val="200000"/>
              </a:lnSpc>
              <a:spcBef>
                <a:spcPts val="0"/>
              </a:spcBef>
              <a:buSzPct val="100000"/>
            </a:pPr>
            <a:r>
              <a:rPr lang="en" sz="2000"/>
              <a:t>The classic electric motor</a:t>
            </a:r>
          </a:p>
        </p:txBody>
      </p:sp>
      <p:pic>
        <p:nvPicPr>
          <p:cNvPr descr="simple motor coil.jpg" id="146" name="Shape 146"/>
          <p:cNvPicPr preferRelativeResize="0"/>
          <p:nvPr/>
        </p:nvPicPr>
        <p:blipFill>
          <a:blip r:embed="rId3">
            <a:alphaModFix/>
          </a:blip>
          <a:stretch>
            <a:fillRect/>
          </a:stretch>
        </p:blipFill>
        <p:spPr>
          <a:xfrm>
            <a:off x="4557600" y="1170125"/>
            <a:ext cx="4204817" cy="3820975"/>
          </a:xfrm>
          <a:prstGeom prst="rect">
            <a:avLst/>
          </a:prstGeom>
          <a:noFill/>
          <a:ln>
            <a:noFill/>
          </a:ln>
        </p:spPr>
      </p:pic>
      <p:sp>
        <p:nvSpPr>
          <p:cNvPr id="147" name="Shape 147"/>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2</a:t>
            </a:r>
            <a:r>
              <a:rPr lang="en"/>
              <a:t>/5</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Motor Design - Multi Loop</a:t>
            </a:r>
          </a:p>
        </p:txBody>
      </p:sp>
      <p:sp>
        <p:nvSpPr>
          <p:cNvPr id="153" name="Shape 153"/>
          <p:cNvSpPr txBox="1"/>
          <p:nvPr>
            <p:ph idx="1" type="body"/>
          </p:nvPr>
        </p:nvSpPr>
        <p:spPr>
          <a:xfrm>
            <a:off x="311700" y="1152475"/>
            <a:ext cx="4093500" cy="3416400"/>
          </a:xfrm>
          <a:prstGeom prst="rect">
            <a:avLst/>
          </a:prstGeom>
        </p:spPr>
        <p:txBody>
          <a:bodyPr anchorCtr="0" anchor="t" bIns="91425" lIns="91425" rIns="91425" wrap="square" tIns="91425">
            <a:noAutofit/>
          </a:bodyPr>
          <a:lstStyle/>
          <a:p>
            <a:pPr indent="-355600" lvl="0" marL="457200" rtl="0">
              <a:lnSpc>
                <a:spcPct val="150000"/>
              </a:lnSpc>
              <a:spcBef>
                <a:spcPts val="0"/>
              </a:spcBef>
              <a:buSzPct val="100000"/>
            </a:pPr>
            <a:r>
              <a:rPr lang="en" sz="2000"/>
              <a:t>Multiple wire loops</a:t>
            </a:r>
          </a:p>
          <a:p>
            <a:pPr indent="-355600" lvl="0" marL="457200" rtl="0">
              <a:lnSpc>
                <a:spcPct val="150000"/>
              </a:lnSpc>
              <a:spcBef>
                <a:spcPts val="0"/>
              </a:spcBef>
              <a:buSzPct val="100000"/>
            </a:pPr>
            <a:r>
              <a:rPr lang="en" sz="2000"/>
              <a:t>Potentially higher power</a:t>
            </a:r>
          </a:p>
          <a:p>
            <a:pPr indent="-355600" lvl="0" marL="457200" rtl="0">
              <a:lnSpc>
                <a:spcPct val="150000"/>
              </a:lnSpc>
              <a:spcBef>
                <a:spcPts val="0"/>
              </a:spcBef>
              <a:buSzPct val="100000"/>
            </a:pPr>
            <a:r>
              <a:rPr lang="en" sz="2000"/>
              <a:t>More poles, which avoids problem of dead spots in classic two-pole motor</a:t>
            </a:r>
          </a:p>
          <a:p>
            <a:pPr indent="-355600" lvl="0" marL="457200" rtl="0">
              <a:lnSpc>
                <a:spcPct val="150000"/>
              </a:lnSpc>
              <a:spcBef>
                <a:spcPts val="0"/>
              </a:spcBef>
              <a:buSzPct val="100000"/>
            </a:pPr>
            <a:r>
              <a:rPr lang="en" sz="2000"/>
              <a:t>More challenging to fabricate</a:t>
            </a:r>
          </a:p>
        </p:txBody>
      </p:sp>
      <p:pic>
        <p:nvPicPr>
          <p:cNvPr descr="motor assembly picture.png" id="154" name="Shape 154"/>
          <p:cNvPicPr preferRelativeResize="0"/>
          <p:nvPr/>
        </p:nvPicPr>
        <p:blipFill>
          <a:blip r:embed="rId3">
            <a:alphaModFix/>
          </a:blip>
          <a:stretch>
            <a:fillRect/>
          </a:stretch>
        </p:blipFill>
        <p:spPr>
          <a:xfrm>
            <a:off x="4621965" y="1152475"/>
            <a:ext cx="4210339" cy="3416399"/>
          </a:xfrm>
          <a:prstGeom prst="rect">
            <a:avLst/>
          </a:prstGeom>
          <a:noFill/>
          <a:ln>
            <a:noFill/>
          </a:ln>
        </p:spPr>
      </p:pic>
      <p:sp>
        <p:nvSpPr>
          <p:cNvPr id="155" name="Shape 155"/>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3</a:t>
            </a:r>
            <a:r>
              <a:rPr lang="en"/>
              <a:t>/5</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Motor Design - Single Loop Commutation</a:t>
            </a:r>
          </a:p>
        </p:txBody>
      </p:sp>
      <p:sp>
        <p:nvSpPr>
          <p:cNvPr id="161" name="Shape 161"/>
          <p:cNvSpPr txBox="1"/>
          <p:nvPr>
            <p:ph idx="1" type="body"/>
          </p:nvPr>
        </p:nvSpPr>
        <p:spPr>
          <a:xfrm>
            <a:off x="5013900" y="1838275"/>
            <a:ext cx="3760200" cy="3416400"/>
          </a:xfrm>
          <a:prstGeom prst="rect">
            <a:avLst/>
          </a:prstGeom>
        </p:spPr>
        <p:txBody>
          <a:bodyPr anchorCtr="0" anchor="t" bIns="91425" lIns="91425" rIns="91425" wrap="square" tIns="91425">
            <a:noAutofit/>
          </a:bodyPr>
          <a:lstStyle/>
          <a:p>
            <a:pPr lvl="0" rtl="0">
              <a:lnSpc>
                <a:spcPct val="200000"/>
              </a:lnSpc>
              <a:spcBef>
                <a:spcPts val="0"/>
              </a:spcBef>
              <a:buNone/>
            </a:pPr>
            <a:r>
              <a:rPr lang="en" sz="2000"/>
              <a:t>Creating the commutator simply involves stripping the insulating coating on half of each leg of the loop</a:t>
            </a:r>
          </a:p>
        </p:txBody>
      </p:sp>
      <p:pic>
        <p:nvPicPr>
          <p:cNvPr descr="simple motor commutation.jpg" id="162" name="Shape 162"/>
          <p:cNvPicPr preferRelativeResize="0"/>
          <p:nvPr/>
        </p:nvPicPr>
        <p:blipFill>
          <a:blip r:embed="rId3">
            <a:alphaModFix/>
          </a:blip>
          <a:stretch>
            <a:fillRect/>
          </a:stretch>
        </p:blipFill>
        <p:spPr>
          <a:xfrm>
            <a:off x="311700" y="1812925"/>
            <a:ext cx="4400550" cy="2095500"/>
          </a:xfrm>
          <a:prstGeom prst="rect">
            <a:avLst/>
          </a:prstGeom>
          <a:noFill/>
          <a:ln>
            <a:noFill/>
          </a:ln>
        </p:spPr>
      </p:pic>
      <p:sp>
        <p:nvSpPr>
          <p:cNvPr id="163" name="Shape 163"/>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4</a:t>
            </a:r>
            <a:r>
              <a:rPr lang="en"/>
              <a:t>/5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Motor Design - Multi Loop Commutation</a:t>
            </a:r>
          </a:p>
        </p:txBody>
      </p:sp>
      <p:sp>
        <p:nvSpPr>
          <p:cNvPr id="169" name="Shape 169"/>
          <p:cNvSpPr txBox="1"/>
          <p:nvPr>
            <p:ph idx="1" type="body"/>
          </p:nvPr>
        </p:nvSpPr>
        <p:spPr>
          <a:xfrm>
            <a:off x="4659175" y="1257800"/>
            <a:ext cx="4173000" cy="3733200"/>
          </a:xfrm>
          <a:prstGeom prst="rect">
            <a:avLst/>
          </a:prstGeom>
        </p:spPr>
        <p:txBody>
          <a:bodyPr anchorCtr="0" anchor="t" bIns="91425" lIns="91425" rIns="91425" wrap="square" tIns="91425">
            <a:noAutofit/>
          </a:bodyPr>
          <a:lstStyle/>
          <a:p>
            <a:pPr lvl="0" rtl="0">
              <a:lnSpc>
                <a:spcPct val="200000"/>
              </a:lnSpc>
              <a:spcBef>
                <a:spcPts val="0"/>
              </a:spcBef>
              <a:buNone/>
            </a:pPr>
            <a:r>
              <a:rPr lang="en"/>
              <a:t>The axis of rotation has copper plates that are separated such that only one plate (and therefore loop) conducts at a time.</a:t>
            </a:r>
          </a:p>
          <a:p>
            <a:pPr lvl="0" rtl="0">
              <a:lnSpc>
                <a:spcPct val="200000"/>
              </a:lnSpc>
              <a:spcBef>
                <a:spcPts val="0"/>
              </a:spcBef>
              <a:buNone/>
            </a:pPr>
            <a:r>
              <a:rPr lang="en"/>
              <a:t>The challenge is securely attaching the plates to the axis.</a:t>
            </a:r>
          </a:p>
        </p:txBody>
      </p:sp>
      <p:pic>
        <p:nvPicPr>
          <p:cNvPr descr="multi loop motor commutor.jpg" id="170" name="Shape 170"/>
          <p:cNvPicPr preferRelativeResize="0"/>
          <p:nvPr/>
        </p:nvPicPr>
        <p:blipFill rotWithShape="1">
          <a:blip r:embed="rId3">
            <a:alphaModFix/>
          </a:blip>
          <a:srcRect b="0" l="8738" r="4823" t="0"/>
          <a:stretch/>
        </p:blipFill>
        <p:spPr>
          <a:xfrm>
            <a:off x="483725" y="1170125"/>
            <a:ext cx="4030950" cy="3820975"/>
          </a:xfrm>
          <a:prstGeom prst="rect">
            <a:avLst/>
          </a:prstGeom>
          <a:noFill/>
          <a:ln>
            <a:noFill/>
          </a:ln>
        </p:spPr>
      </p:pic>
      <p:sp>
        <p:nvSpPr>
          <p:cNvPr id="171" name="Shape 171"/>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5/5</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Motor Positioning</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To remove room for errors, we would like to have a simple design in which the motor’s plane of rotation is the same as the wheel’s. </a:t>
            </a:r>
          </a:p>
          <a:p>
            <a:pPr indent="-228600" lvl="0" marL="457200">
              <a:lnSpc>
                <a:spcPct val="200000"/>
              </a:lnSpc>
              <a:spcBef>
                <a:spcPts val="0"/>
              </a:spcBef>
            </a:pPr>
            <a:r>
              <a:rPr lang="en"/>
              <a:t>We would also like the motor output to sit at the same vertical level as the wheel axles. Therefore the motor magnet should be sunk slightly below the main level of the chassis.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Attachments</a:t>
            </a:r>
          </a:p>
        </p:txBody>
      </p:sp>
      <p:sp>
        <p:nvSpPr>
          <p:cNvPr id="183" name="Shape 183"/>
          <p:cNvSpPr txBox="1"/>
          <p:nvPr>
            <p:ph idx="1" type="body"/>
          </p:nvPr>
        </p:nvSpPr>
        <p:spPr>
          <a:xfrm>
            <a:off x="311700" y="1304875"/>
            <a:ext cx="4557600" cy="3416400"/>
          </a:xfrm>
          <a:prstGeom prst="rect">
            <a:avLst/>
          </a:prstGeom>
        </p:spPr>
        <p:txBody>
          <a:bodyPr anchorCtr="0" anchor="t" bIns="91425" lIns="91425" rIns="91425" wrap="square" tIns="91425">
            <a:noAutofit/>
          </a:bodyPr>
          <a:lstStyle/>
          <a:p>
            <a:pPr indent="-355600" lvl="0" marL="457200" rtl="0">
              <a:lnSpc>
                <a:spcPct val="150000"/>
              </a:lnSpc>
              <a:spcBef>
                <a:spcPts val="0"/>
              </a:spcBef>
              <a:buSzPct val="100000"/>
            </a:pPr>
            <a:r>
              <a:rPr lang="en" sz="2000"/>
              <a:t>Radial Ball Bearings</a:t>
            </a:r>
          </a:p>
          <a:p>
            <a:pPr indent="-330200" lvl="1" marL="914400" rtl="0">
              <a:lnSpc>
                <a:spcPct val="150000"/>
              </a:lnSpc>
              <a:spcBef>
                <a:spcPts val="0"/>
              </a:spcBef>
              <a:buSzPct val="100000"/>
            </a:pPr>
            <a:r>
              <a:rPr lang="en" sz="1600"/>
              <a:t>Axial rotation</a:t>
            </a:r>
          </a:p>
          <a:p>
            <a:pPr indent="-330200" lvl="1" marL="914400" rtl="0">
              <a:lnSpc>
                <a:spcPct val="150000"/>
              </a:lnSpc>
              <a:spcBef>
                <a:spcPts val="0"/>
              </a:spcBef>
              <a:buSzPct val="100000"/>
            </a:pPr>
            <a:r>
              <a:rPr lang="en" sz="1600"/>
              <a:t>Low friction</a:t>
            </a:r>
          </a:p>
          <a:p>
            <a:pPr indent="-330200" lvl="1" marL="914400" rtl="0">
              <a:lnSpc>
                <a:spcPct val="150000"/>
              </a:lnSpc>
              <a:spcBef>
                <a:spcPts val="0"/>
              </a:spcBef>
              <a:buSzPct val="100000"/>
            </a:pPr>
            <a:r>
              <a:rPr lang="en" sz="1600"/>
              <a:t>Poor heat dissipation - likely doesn’t matter for our application</a:t>
            </a:r>
          </a:p>
          <a:p>
            <a:pPr indent="-330200" lvl="1" marL="914400">
              <a:lnSpc>
                <a:spcPct val="150000"/>
              </a:lnSpc>
              <a:spcBef>
                <a:spcPts val="0"/>
              </a:spcBef>
              <a:buSzPct val="100000"/>
            </a:pPr>
            <a:r>
              <a:rPr lang="en" sz="1600"/>
              <a:t>Use in motor and wheel axles</a:t>
            </a:r>
          </a:p>
        </p:txBody>
      </p:sp>
      <p:pic>
        <p:nvPicPr>
          <p:cNvPr descr="radial ball bearings.png" id="184" name="Shape 184"/>
          <p:cNvPicPr preferRelativeResize="0"/>
          <p:nvPr/>
        </p:nvPicPr>
        <p:blipFill>
          <a:blip r:embed="rId3">
            <a:alphaModFix/>
          </a:blip>
          <a:stretch>
            <a:fillRect/>
          </a:stretch>
        </p:blipFill>
        <p:spPr>
          <a:xfrm>
            <a:off x="5660850" y="445025"/>
            <a:ext cx="1905000" cy="1962150"/>
          </a:xfrm>
          <a:prstGeom prst="rect">
            <a:avLst/>
          </a:prstGeom>
          <a:noFill/>
          <a:ln>
            <a:noFill/>
          </a:ln>
        </p:spPr>
      </p:pic>
      <p:pic>
        <p:nvPicPr>
          <p:cNvPr descr="radial ball bearings opened.jpg" id="185" name="Shape 185"/>
          <p:cNvPicPr preferRelativeResize="0"/>
          <p:nvPr/>
        </p:nvPicPr>
        <p:blipFill>
          <a:blip r:embed="rId4">
            <a:alphaModFix/>
          </a:blip>
          <a:stretch>
            <a:fillRect/>
          </a:stretch>
        </p:blipFill>
        <p:spPr>
          <a:xfrm>
            <a:off x="5508425" y="2692225"/>
            <a:ext cx="2209850" cy="220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Gear Ratio</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Speed is not a consideration. We will primarily focus on ensuring there is sufficient torque to propel the car forward.</a:t>
            </a:r>
          </a:p>
          <a:p>
            <a:pPr indent="-228600" lvl="0" marL="457200" rtl="0">
              <a:lnSpc>
                <a:spcPct val="200000"/>
              </a:lnSpc>
              <a:spcBef>
                <a:spcPts val="0"/>
              </a:spcBef>
            </a:pPr>
            <a:r>
              <a:rPr lang="en"/>
              <a:t>High gear ratio intended to allow motor to turn at optimal speed</a:t>
            </a:r>
          </a:p>
          <a:p>
            <a:pPr indent="-228600" lvl="0" marL="457200">
              <a:lnSpc>
                <a:spcPct val="200000"/>
              </a:lnSpc>
              <a:spcBef>
                <a:spcPts val="0"/>
              </a:spcBef>
            </a:pPr>
            <a:r>
              <a:rPr lang="en"/>
              <a:t>Precise gear ratio will be decided after building and testing motor. Initially we made many assumptions</a:t>
            </a:r>
          </a:p>
        </p:txBody>
      </p:sp>
      <p:sp>
        <p:nvSpPr>
          <p:cNvPr id="192" name="Shape 192"/>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1/4</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Materials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We want a cheap, hard material that won’t warp, is lightweight, and is easy to lasercut</a:t>
            </a:r>
          </a:p>
          <a:p>
            <a:pPr indent="-228600" lvl="0" marL="457200" rtl="0">
              <a:lnSpc>
                <a:spcPct val="200000"/>
              </a:lnSpc>
              <a:spcBef>
                <a:spcPts val="0"/>
              </a:spcBef>
            </a:pPr>
            <a:r>
              <a:rPr lang="en"/>
              <a:t>Best options: Acrylic and Duron (Masonite/ Low Density Hardboard)</a:t>
            </a:r>
          </a:p>
        </p:txBody>
      </p:sp>
      <p:sp>
        <p:nvSpPr>
          <p:cNvPr id="62" name="Shape 62"/>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1/4</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Gear Ratio</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99" name="Shape 199"/>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2/4</a:t>
            </a:r>
          </a:p>
        </p:txBody>
      </p:sp>
      <p:pic>
        <p:nvPicPr>
          <p:cNvPr descr="matlab screenshot.png" id="200" name="Shape 200"/>
          <p:cNvPicPr preferRelativeResize="0"/>
          <p:nvPr/>
        </p:nvPicPr>
        <p:blipFill>
          <a:blip r:embed="rId3">
            <a:alphaModFix/>
          </a:blip>
          <a:stretch>
            <a:fillRect/>
          </a:stretch>
        </p:blipFill>
        <p:spPr>
          <a:xfrm>
            <a:off x="2781624" y="445025"/>
            <a:ext cx="5171226" cy="44464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Gear Ratio</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07" name="Shape 207"/>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3/4</a:t>
            </a:r>
          </a:p>
        </p:txBody>
      </p:sp>
      <p:pic>
        <p:nvPicPr>
          <p:cNvPr descr="matlab screenshot.png" id="208" name="Shape 208"/>
          <p:cNvPicPr preferRelativeResize="0"/>
          <p:nvPr/>
        </p:nvPicPr>
        <p:blipFill>
          <a:blip r:embed="rId3">
            <a:alphaModFix/>
          </a:blip>
          <a:stretch>
            <a:fillRect/>
          </a:stretch>
        </p:blipFill>
        <p:spPr>
          <a:xfrm>
            <a:off x="2781624" y="445025"/>
            <a:ext cx="5171226" cy="4446451"/>
          </a:xfrm>
          <a:prstGeom prst="rect">
            <a:avLst/>
          </a:prstGeom>
          <a:noFill/>
          <a:ln>
            <a:noFill/>
          </a:ln>
        </p:spPr>
      </p:pic>
      <p:sp>
        <p:nvSpPr>
          <p:cNvPr id="209" name="Shape 209"/>
          <p:cNvSpPr/>
          <p:nvPr/>
        </p:nvSpPr>
        <p:spPr>
          <a:xfrm>
            <a:off x="7254150" y="1080875"/>
            <a:ext cx="698700" cy="307500"/>
          </a:xfrm>
          <a:prstGeom prst="lef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210" name="Shape 210"/>
          <p:cNvSpPr/>
          <p:nvPr/>
        </p:nvSpPr>
        <p:spPr>
          <a:xfrm>
            <a:off x="5904575" y="1960100"/>
            <a:ext cx="698700" cy="307500"/>
          </a:xfrm>
          <a:prstGeom prst="lef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211" name="Shape 211"/>
          <p:cNvSpPr/>
          <p:nvPr/>
        </p:nvSpPr>
        <p:spPr>
          <a:xfrm>
            <a:off x="4654175" y="2854625"/>
            <a:ext cx="698700" cy="307500"/>
          </a:xfrm>
          <a:prstGeom prst="lef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Gear Ratio</a:t>
            </a:r>
          </a:p>
        </p:txBody>
      </p:sp>
      <p:sp>
        <p:nvSpPr>
          <p:cNvPr id="217" name="Shape 21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We made major assumption in finding the gear ratio</a:t>
            </a:r>
          </a:p>
          <a:p>
            <a:pPr indent="-228600" lvl="0" marL="457200" rtl="0">
              <a:lnSpc>
                <a:spcPct val="200000"/>
              </a:lnSpc>
              <a:spcBef>
                <a:spcPts val="0"/>
              </a:spcBef>
            </a:pPr>
            <a:r>
              <a:rPr lang="en"/>
              <a:t>Based on these assumptions we find we need a gear ratio of 25:1</a:t>
            </a:r>
          </a:p>
          <a:p>
            <a:pPr indent="-228600" lvl="0" marL="457200" rtl="0">
              <a:lnSpc>
                <a:spcPct val="200000"/>
              </a:lnSpc>
              <a:spcBef>
                <a:spcPts val="0"/>
              </a:spcBef>
            </a:pPr>
            <a:r>
              <a:rPr lang="en"/>
              <a:t>Once we get info on the battery and take necessary measurements we can plug these into the MatLab script to find more exact ratio</a:t>
            </a:r>
          </a:p>
        </p:txBody>
      </p:sp>
      <p:sp>
        <p:nvSpPr>
          <p:cNvPr id="218" name="Shape 218"/>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4/4</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Next Steps</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lnSpc>
                <a:spcPct val="200000"/>
              </a:lnSpc>
              <a:spcBef>
                <a:spcPts val="0"/>
              </a:spcBef>
              <a:buSzPct val="100000"/>
            </a:pPr>
            <a:r>
              <a:rPr lang="en" sz="2400"/>
              <a:t>Get battery specs</a:t>
            </a:r>
          </a:p>
          <a:p>
            <a:pPr indent="-381000" lvl="0" marL="457200" rtl="0">
              <a:lnSpc>
                <a:spcPct val="200000"/>
              </a:lnSpc>
              <a:spcBef>
                <a:spcPts val="0"/>
              </a:spcBef>
              <a:buSzPct val="100000"/>
            </a:pPr>
            <a:r>
              <a:rPr lang="en" sz="2400"/>
              <a:t>Fabricate initial motors</a:t>
            </a:r>
          </a:p>
          <a:p>
            <a:pPr indent="-381000" lvl="0" marL="457200">
              <a:lnSpc>
                <a:spcPct val="200000"/>
              </a:lnSpc>
              <a:spcBef>
                <a:spcPts val="0"/>
              </a:spcBef>
              <a:buSzPct val="100000"/>
            </a:pPr>
            <a:r>
              <a:rPr lang="en" sz="2400"/>
              <a:t>Take measurements from battery + motor to produce next design iteration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Materials - Masonite</a:t>
            </a:r>
          </a:p>
        </p:txBody>
      </p:sp>
      <p:sp>
        <p:nvSpPr>
          <p:cNvPr id="68" name="Shape 68"/>
          <p:cNvSpPr txBox="1"/>
          <p:nvPr>
            <p:ph idx="1" type="body"/>
          </p:nvPr>
        </p:nvSpPr>
        <p:spPr>
          <a:xfrm>
            <a:off x="311700" y="1152475"/>
            <a:ext cx="47964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Low Density- Medium : 800-1100 kg/m^3</a:t>
            </a:r>
          </a:p>
          <a:p>
            <a:pPr indent="-228600" lvl="0" marL="457200" rtl="0">
              <a:lnSpc>
                <a:spcPct val="200000"/>
              </a:lnSpc>
              <a:spcBef>
                <a:spcPts val="0"/>
              </a:spcBef>
            </a:pPr>
            <a:r>
              <a:rPr lang="en"/>
              <a:t>Medium Young’s Modulus: 3.4 GPa</a:t>
            </a:r>
          </a:p>
          <a:p>
            <a:pPr indent="-228600" lvl="0" marL="457200">
              <a:lnSpc>
                <a:spcPct val="200000"/>
              </a:lnSpc>
              <a:spcBef>
                <a:spcPts val="0"/>
              </a:spcBef>
            </a:pPr>
            <a:r>
              <a:rPr lang="en"/>
              <a:t>Very easy to glue</a:t>
            </a:r>
          </a:p>
        </p:txBody>
      </p:sp>
      <p:sp>
        <p:nvSpPr>
          <p:cNvPr id="69" name="Shape 69"/>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2/4</a:t>
            </a:r>
          </a:p>
        </p:txBody>
      </p:sp>
      <p:pic>
        <p:nvPicPr>
          <p:cNvPr descr="hardboard.jpg" id="70" name="Shape 70"/>
          <p:cNvPicPr preferRelativeResize="0"/>
          <p:nvPr/>
        </p:nvPicPr>
        <p:blipFill>
          <a:blip r:embed="rId3">
            <a:alphaModFix/>
          </a:blip>
          <a:stretch>
            <a:fillRect/>
          </a:stretch>
        </p:blipFill>
        <p:spPr>
          <a:xfrm>
            <a:off x="5023391" y="1152475"/>
            <a:ext cx="4106235"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Materials - Acrylic</a:t>
            </a:r>
          </a:p>
        </p:txBody>
      </p:sp>
      <p:sp>
        <p:nvSpPr>
          <p:cNvPr id="76" name="Shape 76"/>
          <p:cNvSpPr txBox="1"/>
          <p:nvPr>
            <p:ph idx="1" type="body"/>
          </p:nvPr>
        </p:nvSpPr>
        <p:spPr>
          <a:xfrm>
            <a:off x="311700" y="1152475"/>
            <a:ext cx="41658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Medium Density: 1160 kg/m^3</a:t>
            </a:r>
          </a:p>
          <a:p>
            <a:pPr indent="-228600" lvl="0" marL="457200" rtl="0">
              <a:lnSpc>
                <a:spcPct val="200000"/>
              </a:lnSpc>
              <a:spcBef>
                <a:spcPts val="0"/>
              </a:spcBef>
            </a:pPr>
            <a:r>
              <a:rPr lang="en"/>
              <a:t>Medium Young’s Modulus: 3 GPa</a:t>
            </a:r>
          </a:p>
          <a:p>
            <a:pPr indent="-228600" lvl="0" marL="457200" rtl="0">
              <a:lnSpc>
                <a:spcPct val="200000"/>
              </a:lnSpc>
              <a:spcBef>
                <a:spcPts val="0"/>
              </a:spcBef>
            </a:pPr>
            <a:r>
              <a:rPr lang="en"/>
              <a:t>Resistant to water</a:t>
            </a:r>
          </a:p>
          <a:p>
            <a:pPr indent="-228600" lvl="0" marL="457200" rtl="0">
              <a:lnSpc>
                <a:spcPct val="200000"/>
              </a:lnSpc>
              <a:spcBef>
                <a:spcPts val="0"/>
              </a:spcBef>
            </a:pPr>
            <a:r>
              <a:rPr lang="en"/>
              <a:t>Relatively hard</a:t>
            </a:r>
          </a:p>
        </p:txBody>
      </p:sp>
      <p:sp>
        <p:nvSpPr>
          <p:cNvPr id="77" name="Shape 77"/>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3/4</a:t>
            </a:r>
          </a:p>
        </p:txBody>
      </p:sp>
      <p:pic>
        <p:nvPicPr>
          <p:cNvPr descr="acrylic.jpg" id="78" name="Shape 78"/>
          <p:cNvPicPr preferRelativeResize="0"/>
          <p:nvPr/>
        </p:nvPicPr>
        <p:blipFill>
          <a:blip r:embed="rId3">
            <a:alphaModFix/>
          </a:blip>
          <a:stretch>
            <a:fillRect/>
          </a:stretch>
        </p:blipFill>
        <p:spPr>
          <a:xfrm>
            <a:off x="4628225" y="1017725"/>
            <a:ext cx="3551150" cy="355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Material Choice</a:t>
            </a:r>
          </a:p>
        </p:txBody>
      </p:sp>
      <p:sp>
        <p:nvSpPr>
          <p:cNvPr id="84" name="Shape 84"/>
          <p:cNvSpPr txBox="1"/>
          <p:nvPr>
            <p:ph idx="1" type="body"/>
          </p:nvPr>
        </p:nvSpPr>
        <p:spPr>
          <a:xfrm>
            <a:off x="311700" y="1152475"/>
            <a:ext cx="4311600" cy="3416400"/>
          </a:xfrm>
          <a:prstGeom prst="rect">
            <a:avLst/>
          </a:prstGeom>
        </p:spPr>
        <p:txBody>
          <a:bodyPr anchorCtr="0" anchor="t" bIns="91425" lIns="91425" rIns="91425" wrap="square" tIns="91425">
            <a:noAutofit/>
          </a:bodyPr>
          <a:lstStyle/>
          <a:p>
            <a:pPr indent="-342900" lvl="0" marL="457200">
              <a:lnSpc>
                <a:spcPct val="200000"/>
              </a:lnSpc>
              <a:spcBef>
                <a:spcPts val="0"/>
              </a:spcBef>
              <a:buSzPct val="100000"/>
            </a:pPr>
            <a:r>
              <a:rPr b="1" lang="en" sz="1800"/>
              <a:t>Our choice = </a:t>
            </a:r>
            <a:r>
              <a:rPr b="1" lang="en" sz="1800"/>
              <a:t>Acrylic</a:t>
            </a:r>
          </a:p>
          <a:p>
            <a:pPr indent="-342900" lvl="0" marL="457200">
              <a:lnSpc>
                <a:spcPct val="200000"/>
              </a:lnSpc>
              <a:spcBef>
                <a:spcPts val="0"/>
              </a:spcBef>
              <a:buSzPct val="100000"/>
            </a:pPr>
            <a:r>
              <a:rPr lang="en" sz="1800"/>
              <a:t>If we find that our design is too heavy, we will switch to low density hardboard to save weight.</a:t>
            </a:r>
          </a:p>
        </p:txBody>
      </p:sp>
      <p:sp>
        <p:nvSpPr>
          <p:cNvPr id="85" name="Shape 85"/>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4/4</a:t>
            </a:r>
          </a:p>
        </p:txBody>
      </p:sp>
      <p:pic>
        <p:nvPicPr>
          <p:cNvPr descr="acrylic 2.jpg" id="86" name="Shape 86"/>
          <p:cNvPicPr preferRelativeResize="0"/>
          <p:nvPr/>
        </p:nvPicPr>
        <p:blipFill rotWithShape="1">
          <a:blip r:embed="rId3">
            <a:alphaModFix/>
          </a:blip>
          <a:srcRect b="29927" l="0" r="0" t="0"/>
          <a:stretch/>
        </p:blipFill>
        <p:spPr>
          <a:xfrm>
            <a:off x="4596900" y="1152475"/>
            <a:ext cx="4311600" cy="30212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Overall Design</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Overall chassis size: 25x25cm (~10x10in)</a:t>
            </a:r>
          </a:p>
          <a:p>
            <a:pPr indent="-228600" lvl="0" marL="457200" rtl="0">
              <a:lnSpc>
                <a:spcPct val="200000"/>
              </a:lnSpc>
              <a:spcBef>
                <a:spcPts val="0"/>
              </a:spcBef>
            </a:pPr>
            <a:r>
              <a:rPr lang="en"/>
              <a:t>Wheel diameter: 10cm (~4in)</a:t>
            </a:r>
          </a:p>
          <a:p>
            <a:pPr indent="-228600" lvl="0" marL="457200" rtl="0">
              <a:lnSpc>
                <a:spcPct val="200000"/>
              </a:lnSpc>
              <a:spcBef>
                <a:spcPts val="0"/>
              </a:spcBef>
            </a:pPr>
            <a:r>
              <a:rPr lang="en"/>
              <a:t>3 wheels: 2 rear, 1 front</a:t>
            </a:r>
          </a:p>
          <a:p>
            <a:pPr indent="-228600" lvl="0" marL="457200">
              <a:lnSpc>
                <a:spcPct val="200000"/>
              </a:lnSpc>
              <a:spcBef>
                <a:spcPts val="0"/>
              </a:spcBef>
            </a:pPr>
            <a:r>
              <a:rPr lang="en"/>
              <a:t>Motor drives rear wheels</a:t>
            </a:r>
          </a:p>
        </p:txBody>
      </p:sp>
      <p:pic>
        <p:nvPicPr>
          <p:cNvPr descr="Initial Design Image.png" id="93" name="Shape 93"/>
          <p:cNvPicPr preferRelativeResize="0"/>
          <p:nvPr/>
        </p:nvPicPr>
        <p:blipFill rotWithShape="1">
          <a:blip r:embed="rId3">
            <a:alphaModFix/>
          </a:blip>
          <a:srcRect b="16765" l="8877" r="43291" t="4189"/>
          <a:stretch/>
        </p:blipFill>
        <p:spPr>
          <a:xfrm>
            <a:off x="4649275" y="1667900"/>
            <a:ext cx="4183026" cy="347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Wheel Design</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Design Requirements:</a:t>
            </a:r>
          </a:p>
          <a:p>
            <a:pPr indent="-228600" lvl="1" marL="914400" rtl="0">
              <a:lnSpc>
                <a:spcPct val="200000"/>
              </a:lnSpc>
              <a:spcBef>
                <a:spcPts val="0"/>
              </a:spcBef>
            </a:pPr>
            <a:r>
              <a:rPr lang="en"/>
              <a:t>Sturdy enough to bear weight</a:t>
            </a:r>
          </a:p>
          <a:p>
            <a:pPr indent="-228600" lvl="1" marL="914400" rtl="0">
              <a:lnSpc>
                <a:spcPct val="200000"/>
              </a:lnSpc>
              <a:spcBef>
                <a:spcPts val="0"/>
              </a:spcBef>
            </a:pPr>
            <a:r>
              <a:rPr lang="en"/>
              <a:t>High friction to ensure no slip</a:t>
            </a:r>
          </a:p>
          <a:p>
            <a:pPr indent="-228600" lvl="1" marL="914400" rtl="0">
              <a:lnSpc>
                <a:spcPct val="200000"/>
              </a:lnSpc>
              <a:spcBef>
                <a:spcPts val="0"/>
              </a:spcBef>
            </a:pPr>
            <a:r>
              <a:rPr lang="en"/>
              <a:t>Hard material to minimize rolling losses</a:t>
            </a:r>
          </a:p>
          <a:p>
            <a:pPr indent="-228600" lvl="1" marL="914400">
              <a:lnSpc>
                <a:spcPct val="200000"/>
              </a:lnSpc>
              <a:spcBef>
                <a:spcPts val="0"/>
              </a:spcBef>
            </a:pPr>
            <a:r>
              <a:rPr lang="en"/>
              <a:t>Thick enough to grip, but not thick so thick as to significantly increase air resistance</a:t>
            </a:r>
          </a:p>
        </p:txBody>
      </p:sp>
      <p:sp>
        <p:nvSpPr>
          <p:cNvPr id="100" name="Shape 100"/>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1/5</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Wheel Design - Materials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Base Material: </a:t>
            </a:r>
            <a:r>
              <a:rPr lang="en"/>
              <a:t>Acrylic</a:t>
            </a:r>
            <a:r>
              <a:rPr lang="en"/>
              <a:t>. Masonite tends to split on edge</a:t>
            </a:r>
          </a:p>
          <a:p>
            <a:pPr indent="-228600" lvl="0" marL="457200" rtl="0">
              <a:lnSpc>
                <a:spcPct val="200000"/>
              </a:lnSpc>
              <a:spcBef>
                <a:spcPts val="0"/>
              </a:spcBef>
            </a:pPr>
            <a:r>
              <a:rPr lang="en"/>
              <a:t>Surface Material: Need high friction. Rubber bands or adhesive rubber pads along wheel edges to improve coefficient of static friction (rubber μ</a:t>
            </a:r>
            <a:r>
              <a:rPr baseline="-25000" lang="en"/>
              <a:t>s </a:t>
            </a:r>
            <a:r>
              <a:rPr lang="en"/>
              <a:t>= 0.6-1.2)</a:t>
            </a:r>
          </a:p>
          <a:p>
            <a:pPr indent="-228600" lvl="0" marL="457200" rtl="0">
              <a:lnSpc>
                <a:spcPct val="200000"/>
              </a:lnSpc>
              <a:spcBef>
                <a:spcPts val="0"/>
              </a:spcBef>
            </a:pPr>
            <a:r>
              <a:rPr lang="en"/>
              <a:t>Axles: Wheels will be rigidly attached to their axles. Axle material will be based on transmission design</a:t>
            </a:r>
          </a:p>
        </p:txBody>
      </p:sp>
      <p:sp>
        <p:nvSpPr>
          <p:cNvPr id="107" name="Shape 107"/>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2/5</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Wheel Design - Shape</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Thickness: We will use standard acrylic with moderate thickness. Current design is </a:t>
            </a:r>
            <a:r>
              <a:rPr lang="en"/>
              <a:t>t</a:t>
            </a:r>
            <a:r>
              <a:rPr baseline="-25000" lang="en"/>
              <a:t>wheels</a:t>
            </a:r>
            <a:r>
              <a:rPr lang="en"/>
              <a:t> = 0.64cm (0.25in)</a:t>
            </a:r>
            <a:r>
              <a:rPr lang="en"/>
              <a:t>. This may change with testing.</a:t>
            </a:r>
          </a:p>
          <a:p>
            <a:pPr indent="-228600" lvl="0" marL="457200" rtl="0">
              <a:lnSpc>
                <a:spcPct val="200000"/>
              </a:lnSpc>
              <a:spcBef>
                <a:spcPts val="0"/>
              </a:spcBef>
            </a:pPr>
            <a:r>
              <a:rPr lang="en"/>
              <a:t>Diameter: Sufficient to ensure bottom of chassis clears ground. Increasing wheel diameter increases speed at the cost of increasing required torque. Current design is </a:t>
            </a:r>
            <a:r>
              <a:rPr lang="en"/>
              <a:t>D</a:t>
            </a:r>
            <a:r>
              <a:rPr baseline="-25000" lang="en"/>
              <a:t>wheels</a:t>
            </a:r>
            <a:r>
              <a:rPr lang="en"/>
              <a:t> = 10cm (3.94in)</a:t>
            </a:r>
            <a:r>
              <a:rPr lang="en"/>
              <a:t>.</a:t>
            </a:r>
          </a:p>
          <a:p>
            <a:pPr indent="-228600" lvl="0" marL="457200" rtl="0">
              <a:lnSpc>
                <a:spcPct val="200000"/>
              </a:lnSpc>
              <a:spcBef>
                <a:spcPts val="0"/>
              </a:spcBef>
            </a:pPr>
            <a:r>
              <a:rPr lang="en"/>
              <a:t>Two candidates for outline: Circular (standard) and wheg (wheel + leg)</a:t>
            </a:r>
          </a:p>
        </p:txBody>
      </p:sp>
      <p:sp>
        <p:nvSpPr>
          <p:cNvPr id="114" name="Shape 114"/>
          <p:cNvSpPr txBox="1"/>
          <p:nvPr/>
        </p:nvSpPr>
        <p:spPr>
          <a:xfrm>
            <a:off x="8321900" y="4568875"/>
            <a:ext cx="580200" cy="405600"/>
          </a:xfrm>
          <a:prstGeom prst="rect">
            <a:avLst/>
          </a:prstGeom>
          <a:noFill/>
          <a:ln>
            <a:noFill/>
          </a:ln>
        </p:spPr>
        <p:txBody>
          <a:bodyPr anchorCtr="0" anchor="t" bIns="91425" lIns="91425" rIns="91425" wrap="square" tIns="91425">
            <a:noAutofit/>
          </a:bodyPr>
          <a:lstStyle/>
          <a:p>
            <a:pPr lvl="0" rtl="0">
              <a:spcBef>
                <a:spcPts val="0"/>
              </a:spcBef>
              <a:buNone/>
            </a:pPr>
            <a:r>
              <a:rPr lang="en"/>
              <a:t>3/5</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