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529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9" d="100"/>
          <a:sy n="19" d="100"/>
        </p:scale>
        <p:origin x="1344" y="42"/>
      </p:cViewPr>
      <p:guideLst>
        <p:guide orient="horz" pos="10368"/>
        <p:guide pos="2448"/>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F9DEAB-5562-4808-8C03-2801B5580680}"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88F51-3AE7-47DE-9A79-2AF16E32791C}" type="slidenum">
              <a:rPr lang="en-US" smtClean="0"/>
              <a:t>‹#›</a:t>
            </a:fld>
            <a:endParaRPr lang="en-US"/>
          </a:p>
        </p:txBody>
      </p:sp>
    </p:spTree>
    <p:extLst>
      <p:ext uri="{BB962C8B-B14F-4D97-AF65-F5344CB8AC3E}">
        <p14:creationId xmlns:p14="http://schemas.microsoft.com/office/powerpoint/2010/main" val="183638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F9DEAB-5562-4808-8C03-2801B5580680}"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88F51-3AE7-47DE-9A79-2AF16E32791C}" type="slidenum">
              <a:rPr lang="en-US" smtClean="0"/>
              <a:t>‹#›</a:t>
            </a:fld>
            <a:endParaRPr lang="en-US"/>
          </a:p>
        </p:txBody>
      </p:sp>
    </p:spTree>
    <p:extLst>
      <p:ext uri="{BB962C8B-B14F-4D97-AF65-F5344CB8AC3E}">
        <p14:creationId xmlns:p14="http://schemas.microsoft.com/office/powerpoint/2010/main" val="14781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F9DEAB-5562-4808-8C03-2801B5580680}"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88F51-3AE7-47DE-9A79-2AF16E32791C}" type="slidenum">
              <a:rPr lang="en-US" smtClean="0"/>
              <a:t>‹#›</a:t>
            </a:fld>
            <a:endParaRPr lang="en-US"/>
          </a:p>
        </p:txBody>
      </p:sp>
    </p:spTree>
    <p:extLst>
      <p:ext uri="{BB962C8B-B14F-4D97-AF65-F5344CB8AC3E}">
        <p14:creationId xmlns:p14="http://schemas.microsoft.com/office/powerpoint/2010/main" val="98943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F9DEAB-5562-4808-8C03-2801B5580680}"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88F51-3AE7-47DE-9A79-2AF16E32791C}" type="slidenum">
              <a:rPr lang="en-US" smtClean="0"/>
              <a:t>‹#›</a:t>
            </a:fld>
            <a:endParaRPr lang="en-US"/>
          </a:p>
        </p:txBody>
      </p:sp>
    </p:spTree>
    <p:extLst>
      <p:ext uri="{BB962C8B-B14F-4D97-AF65-F5344CB8AC3E}">
        <p14:creationId xmlns:p14="http://schemas.microsoft.com/office/powerpoint/2010/main" val="175629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F9DEAB-5562-4808-8C03-2801B5580680}"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88F51-3AE7-47DE-9A79-2AF16E32791C}" type="slidenum">
              <a:rPr lang="en-US" smtClean="0"/>
              <a:t>‹#›</a:t>
            </a:fld>
            <a:endParaRPr lang="en-US"/>
          </a:p>
        </p:txBody>
      </p:sp>
    </p:spTree>
    <p:extLst>
      <p:ext uri="{BB962C8B-B14F-4D97-AF65-F5344CB8AC3E}">
        <p14:creationId xmlns:p14="http://schemas.microsoft.com/office/powerpoint/2010/main" val="97699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F9DEAB-5562-4808-8C03-2801B5580680}"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88F51-3AE7-47DE-9A79-2AF16E32791C}" type="slidenum">
              <a:rPr lang="en-US" smtClean="0"/>
              <a:t>‹#›</a:t>
            </a:fld>
            <a:endParaRPr lang="en-US"/>
          </a:p>
        </p:txBody>
      </p:sp>
    </p:spTree>
    <p:extLst>
      <p:ext uri="{BB962C8B-B14F-4D97-AF65-F5344CB8AC3E}">
        <p14:creationId xmlns:p14="http://schemas.microsoft.com/office/powerpoint/2010/main" val="406052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F9DEAB-5562-4808-8C03-2801B5580680}" type="datetimeFigureOut">
              <a:rPr lang="en-US" smtClean="0"/>
              <a:t>8/26/2016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F88F51-3AE7-47DE-9A79-2AF16E32791C}" type="slidenum">
              <a:rPr lang="en-US" smtClean="0"/>
              <a:t>‹#›</a:t>
            </a:fld>
            <a:endParaRPr lang="en-US"/>
          </a:p>
        </p:txBody>
      </p:sp>
    </p:spTree>
    <p:extLst>
      <p:ext uri="{BB962C8B-B14F-4D97-AF65-F5344CB8AC3E}">
        <p14:creationId xmlns:p14="http://schemas.microsoft.com/office/powerpoint/2010/main" val="96117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F9DEAB-5562-4808-8C03-2801B5580680}" type="datetimeFigureOut">
              <a:rPr lang="en-US" smtClean="0"/>
              <a:t>8/26/2016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F88F51-3AE7-47DE-9A79-2AF16E32791C}" type="slidenum">
              <a:rPr lang="en-US" smtClean="0"/>
              <a:t>‹#›</a:t>
            </a:fld>
            <a:endParaRPr lang="en-US"/>
          </a:p>
        </p:txBody>
      </p:sp>
    </p:spTree>
    <p:extLst>
      <p:ext uri="{BB962C8B-B14F-4D97-AF65-F5344CB8AC3E}">
        <p14:creationId xmlns:p14="http://schemas.microsoft.com/office/powerpoint/2010/main" val="376815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9DEAB-5562-4808-8C03-2801B5580680}" type="datetimeFigureOut">
              <a:rPr lang="en-US" smtClean="0"/>
              <a:t>8/26/2016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F88F51-3AE7-47DE-9A79-2AF16E32791C}" type="slidenum">
              <a:rPr lang="en-US" smtClean="0"/>
              <a:t>‹#›</a:t>
            </a:fld>
            <a:endParaRPr lang="en-US"/>
          </a:p>
        </p:txBody>
      </p:sp>
    </p:spTree>
    <p:extLst>
      <p:ext uri="{BB962C8B-B14F-4D97-AF65-F5344CB8AC3E}">
        <p14:creationId xmlns:p14="http://schemas.microsoft.com/office/powerpoint/2010/main" val="98336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9DEAB-5562-4808-8C03-2801B5580680}"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88F51-3AE7-47DE-9A79-2AF16E32791C}" type="slidenum">
              <a:rPr lang="en-US" smtClean="0"/>
              <a:t>‹#›</a:t>
            </a:fld>
            <a:endParaRPr lang="en-US"/>
          </a:p>
        </p:txBody>
      </p:sp>
    </p:spTree>
    <p:extLst>
      <p:ext uri="{BB962C8B-B14F-4D97-AF65-F5344CB8AC3E}">
        <p14:creationId xmlns:p14="http://schemas.microsoft.com/office/powerpoint/2010/main" val="190834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9DEAB-5562-4808-8C03-2801B5580680}"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88F51-3AE7-47DE-9A79-2AF16E32791C}" type="slidenum">
              <a:rPr lang="en-US" smtClean="0"/>
              <a:t>‹#›</a:t>
            </a:fld>
            <a:endParaRPr lang="en-US"/>
          </a:p>
        </p:txBody>
      </p:sp>
    </p:spTree>
    <p:extLst>
      <p:ext uri="{BB962C8B-B14F-4D97-AF65-F5344CB8AC3E}">
        <p14:creationId xmlns:p14="http://schemas.microsoft.com/office/powerpoint/2010/main" val="296957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2F9DEAB-5562-4808-8C03-2801B5580680}" type="datetimeFigureOut">
              <a:rPr lang="en-US" smtClean="0"/>
              <a:t>8/26/2016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CF88F51-3AE7-47DE-9A79-2AF16E32791C}" type="slidenum">
              <a:rPr lang="en-US" smtClean="0"/>
              <a:t>‹#›</a:t>
            </a:fld>
            <a:endParaRPr lang="en-US"/>
          </a:p>
        </p:txBody>
      </p:sp>
    </p:spTree>
    <p:extLst>
      <p:ext uri="{BB962C8B-B14F-4D97-AF65-F5344CB8AC3E}">
        <p14:creationId xmlns:p14="http://schemas.microsoft.com/office/powerpoint/2010/main" val="40781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
        <p:cNvGrpSpPr/>
        <p:nvPr/>
      </p:nvGrpSpPr>
      <p:grpSpPr>
        <a:xfrm>
          <a:off x="0" y="0"/>
          <a:ext cx="0" cy="0"/>
          <a:chOff x="0" y="0"/>
          <a:chExt cx="0" cy="0"/>
        </a:xfrm>
      </p:grpSpPr>
      <p:sp>
        <p:nvSpPr>
          <p:cNvPr id="10" name="Rectangle 9"/>
          <p:cNvSpPr/>
          <p:nvPr/>
        </p:nvSpPr>
        <p:spPr>
          <a:xfrm>
            <a:off x="866274" y="866274"/>
            <a:ext cx="42014273" cy="548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11834" y="914399"/>
            <a:ext cx="33122941" cy="5390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00" dirty="0" err="1" smtClean="0">
                <a:solidFill>
                  <a:schemeClr val="tx1"/>
                </a:solidFill>
              </a:rPr>
              <a:t>Ionocalorics</a:t>
            </a:r>
            <a:r>
              <a:rPr lang="en-US" sz="12200" dirty="0" smtClean="0">
                <a:solidFill>
                  <a:schemeClr val="tx1"/>
                </a:solidFill>
              </a:rPr>
              <a:t> &amp; Microfluidic Heat Exchangers</a:t>
            </a:r>
          </a:p>
          <a:p>
            <a:pPr algn="ctr"/>
            <a:r>
              <a:rPr lang="en-US" sz="6700" dirty="0" smtClean="0">
                <a:solidFill>
                  <a:schemeClr val="tx1"/>
                </a:solidFill>
              </a:rPr>
              <a:t>Aristos Athens</a:t>
            </a:r>
            <a:r>
              <a:rPr lang="en-US" sz="6700" baseline="30000" dirty="0" smtClean="0">
                <a:solidFill>
                  <a:schemeClr val="tx1"/>
                </a:solidFill>
              </a:rPr>
              <a:t>1</a:t>
            </a:r>
            <a:r>
              <a:rPr lang="en-US" sz="6700" dirty="0" smtClean="0">
                <a:solidFill>
                  <a:schemeClr val="tx1"/>
                </a:solidFill>
              </a:rPr>
              <a:t>, Ian McKay</a:t>
            </a:r>
            <a:r>
              <a:rPr lang="en-US" sz="6700" baseline="30000" dirty="0" smtClean="0">
                <a:solidFill>
                  <a:schemeClr val="tx1"/>
                </a:solidFill>
              </a:rPr>
              <a:t>1</a:t>
            </a:r>
            <a:r>
              <a:rPr lang="en-US" sz="6700" dirty="0" smtClean="0">
                <a:solidFill>
                  <a:schemeClr val="tx1"/>
                </a:solidFill>
              </a:rPr>
              <a:t>, </a:t>
            </a:r>
            <a:r>
              <a:rPr lang="en-US" sz="6700" dirty="0" err="1" smtClean="0">
                <a:solidFill>
                  <a:schemeClr val="tx1"/>
                </a:solidFill>
              </a:rPr>
              <a:t>Arun</a:t>
            </a:r>
            <a:r>
              <a:rPr lang="en-US" sz="6700" dirty="0" smtClean="0">
                <a:solidFill>
                  <a:schemeClr val="tx1"/>
                </a:solidFill>
              </a:rPr>
              <a:t> Majumdar</a:t>
            </a:r>
            <a:r>
              <a:rPr lang="en-US" sz="6700" baseline="30000" dirty="0" smtClean="0">
                <a:solidFill>
                  <a:schemeClr val="tx1"/>
                </a:solidFill>
              </a:rPr>
              <a:t>1</a:t>
            </a:r>
          </a:p>
          <a:p>
            <a:pPr algn="ctr"/>
            <a:r>
              <a:rPr lang="en-US" sz="5200" dirty="0" smtClean="0">
                <a:solidFill>
                  <a:schemeClr val="tx1"/>
                </a:solidFill>
              </a:rPr>
              <a:t>1. Mechanical Engineering, Stanford University</a:t>
            </a:r>
            <a:endParaRPr lang="en-US" sz="5200" dirty="0">
              <a:solidFill>
                <a:schemeClr val="tx1"/>
              </a:solidFill>
            </a:endParaRPr>
          </a:p>
        </p:txBody>
      </p:sp>
      <p:pic>
        <p:nvPicPr>
          <p:cNvPr id="6"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804" y="1315453"/>
            <a:ext cx="4652211" cy="465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17214" y="2676333"/>
            <a:ext cx="6909634" cy="2328803"/>
          </a:xfrm>
          <a:prstGeom prst="rect">
            <a:avLst/>
          </a:prstGeom>
        </p:spPr>
      </p:pic>
      <p:sp>
        <p:nvSpPr>
          <p:cNvPr id="11" name="Rectangle 10"/>
          <p:cNvSpPr/>
          <p:nvPr/>
        </p:nvSpPr>
        <p:spPr>
          <a:xfrm>
            <a:off x="866274" y="7411452"/>
            <a:ext cx="13355058" cy="24496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15137845" y="7363327"/>
            <a:ext cx="13469811" cy="24544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9732471" y="7349943"/>
            <a:ext cx="13196202" cy="245578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62526" y="7411451"/>
            <a:ext cx="12801600" cy="4656339"/>
          </a:xfrm>
          <a:prstGeom prst="rect">
            <a:avLst/>
          </a:prstGeom>
          <a:noFill/>
        </p:spPr>
        <p:txBody>
          <a:bodyPr wrap="square" rtlCol="0">
            <a:spAutoFit/>
          </a:bodyPr>
          <a:lstStyle/>
          <a:p>
            <a:pPr marL="457200" indent="-457200" algn="ctr"/>
            <a:r>
              <a:rPr lang="en-US" sz="7300" b="1" dirty="0" err="1" smtClean="0"/>
              <a:t>Ionocaloric</a:t>
            </a:r>
            <a:r>
              <a:rPr lang="en-US" sz="7300" b="1" dirty="0" smtClean="0"/>
              <a:t> Cooling</a:t>
            </a:r>
          </a:p>
          <a:p>
            <a:pPr marL="457200" indent="-457200" algn="ctr"/>
            <a:endParaRPr lang="en-US" sz="2500" dirty="0" smtClean="0"/>
          </a:p>
          <a:p>
            <a:pPr marL="457200" indent="-457200" algn="just">
              <a:buFont typeface="Arial" panose="020B0604020202020204" pitchFamily="34" charset="0"/>
              <a:buChar char="•"/>
            </a:pPr>
            <a:r>
              <a:rPr lang="en-US" sz="4200" dirty="0" err="1" smtClean="0"/>
              <a:t>Ionocalorics</a:t>
            </a:r>
            <a:r>
              <a:rPr lang="en-US" sz="4200" dirty="0" smtClean="0"/>
              <a:t> is a novel approach to refrigeration. Applying a magnetic field to a pool of ions will separate them, reducing entropy and thus reducing temperature.</a:t>
            </a:r>
          </a:p>
          <a:p>
            <a:pPr marL="457200" indent="-457200" algn="just">
              <a:buFont typeface="Arial" panose="020B0604020202020204" pitchFamily="34" charset="0"/>
              <a:buChar char="•"/>
            </a:pPr>
            <a:endParaRPr lang="en-US" dirty="0"/>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762" y="11201402"/>
            <a:ext cx="9102083" cy="441598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7645" y="28977414"/>
            <a:ext cx="5315840" cy="2196181"/>
          </a:xfrm>
          <a:prstGeom prst="rect">
            <a:avLst/>
          </a:prstGeom>
        </p:spPr>
      </p:pic>
      <p:sp>
        <p:nvSpPr>
          <p:cNvPr id="23" name="TextBox 22"/>
          <p:cNvSpPr txBox="1"/>
          <p:nvPr/>
        </p:nvSpPr>
        <p:spPr>
          <a:xfrm>
            <a:off x="1161504" y="16009418"/>
            <a:ext cx="12744500"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4200" dirty="0" smtClean="0"/>
              <a:t>This process can be combined with a redox reaction to further improve cooling</a:t>
            </a:r>
          </a:p>
          <a:p>
            <a:pPr marL="457200" indent="-457200" algn="just">
              <a:buFont typeface="Arial" panose="020B0604020202020204" pitchFamily="34" charset="0"/>
              <a:buChar char="•"/>
            </a:pPr>
            <a:r>
              <a:rPr lang="en-US" sz="4200" dirty="0" smtClean="0"/>
              <a:t>A fluid </a:t>
            </a:r>
            <a:r>
              <a:rPr lang="en-US" sz="4200" b="1" dirty="0" smtClean="0"/>
              <a:t>Heat Exchanger</a:t>
            </a:r>
            <a:r>
              <a:rPr lang="en-US" sz="4200" dirty="0" smtClean="0"/>
              <a:t> is critical for the efficient operation of such a device. An exchanger that transfers heat from the hot to the cold fluid flows obviates the need for an energy-using heater.</a:t>
            </a:r>
            <a:endParaRPr lang="en-US" sz="4200" dirty="0"/>
          </a:p>
        </p:txBody>
      </p:sp>
      <p:pic>
        <p:nvPicPr>
          <p:cNvPr id="25" name="Picture 24"/>
          <p:cNvPicPr>
            <a:picLocks noChangeAspect="1"/>
          </p:cNvPicPr>
          <p:nvPr/>
        </p:nvPicPr>
        <p:blipFill rotWithShape="1">
          <a:blip r:embed="rId6">
            <a:extLst>
              <a:ext uri="{28A0092B-C50C-407E-A947-70E740481C1C}">
                <a14:useLocalDpi xmlns:a14="http://schemas.microsoft.com/office/drawing/2010/main" val="0"/>
              </a:ext>
            </a:extLst>
          </a:blip>
          <a:srcRect l="1698" r="1874"/>
          <a:stretch/>
        </p:blipFill>
        <p:spPr>
          <a:xfrm>
            <a:off x="1223784" y="20926932"/>
            <a:ext cx="6172200" cy="9531629"/>
          </a:xfrm>
          <a:prstGeom prst="rect">
            <a:avLst/>
          </a:prstGeom>
        </p:spPr>
      </p:pic>
      <p:pic>
        <p:nvPicPr>
          <p:cNvPr id="26" name="Picture 25"/>
          <p:cNvPicPr>
            <a:picLocks noChangeAspect="1"/>
          </p:cNvPicPr>
          <p:nvPr/>
        </p:nvPicPr>
        <p:blipFill rotWithShape="1">
          <a:blip r:embed="rId7">
            <a:extLst>
              <a:ext uri="{28A0092B-C50C-407E-A947-70E740481C1C}">
                <a14:useLocalDpi xmlns:a14="http://schemas.microsoft.com/office/drawing/2010/main" val="0"/>
              </a:ext>
            </a:extLst>
          </a:blip>
          <a:srcRect t="23557" b="6647"/>
          <a:stretch/>
        </p:blipFill>
        <p:spPr>
          <a:xfrm>
            <a:off x="15943885" y="24800996"/>
            <a:ext cx="11857731" cy="6212837"/>
          </a:xfrm>
          <a:prstGeom prst="rect">
            <a:avLst/>
          </a:prstGeom>
        </p:spPr>
      </p:pic>
      <p:sp>
        <p:nvSpPr>
          <p:cNvPr id="27" name="TextBox 26"/>
          <p:cNvSpPr txBox="1"/>
          <p:nvPr/>
        </p:nvSpPr>
        <p:spPr>
          <a:xfrm>
            <a:off x="15396405" y="7361607"/>
            <a:ext cx="12901864" cy="7417415"/>
          </a:xfrm>
          <a:prstGeom prst="rect">
            <a:avLst/>
          </a:prstGeom>
          <a:noFill/>
        </p:spPr>
        <p:txBody>
          <a:bodyPr wrap="square" rtlCol="0">
            <a:spAutoFit/>
          </a:bodyPr>
          <a:lstStyle/>
          <a:p>
            <a:pPr marL="457200" indent="-457200" algn="ctr"/>
            <a:r>
              <a:rPr lang="en-US" sz="7300" b="1" dirty="0" smtClean="0"/>
              <a:t>Heat Exchangers</a:t>
            </a:r>
          </a:p>
          <a:p>
            <a:pPr marL="457200" indent="-457200" algn="ctr"/>
            <a:endParaRPr lang="en-US" sz="2500" b="1" dirty="0" smtClean="0"/>
          </a:p>
          <a:p>
            <a:pPr marL="457200" indent="-457200" algn="just">
              <a:buFont typeface="Arial" panose="020B0604020202020204" pitchFamily="34" charset="0"/>
              <a:buChar char="•"/>
            </a:pPr>
            <a:r>
              <a:rPr lang="en-US" sz="4200" dirty="0" smtClean="0"/>
              <a:t>Heat exchangers were fabricated from laser cut acrylic. Two separate pieces are </a:t>
            </a:r>
            <a:r>
              <a:rPr lang="en-US" sz="4200" dirty="0" err="1" smtClean="0"/>
              <a:t>rastered</a:t>
            </a:r>
            <a:r>
              <a:rPr lang="en-US" sz="4200" dirty="0" smtClean="0"/>
              <a:t> to form shallow channels, a separating slice of titanium is inserted, then all pieces are bonded together by clamping and heating them at 170</a:t>
            </a:r>
            <a:r>
              <a:rPr lang="en-US" sz="4200" dirty="0" smtClean="0">
                <a:latin typeface="Calibri" panose="020F0502020204030204" pitchFamily="34" charset="0"/>
              </a:rPr>
              <a:t>° C for 35 minutes.</a:t>
            </a:r>
          </a:p>
          <a:p>
            <a:pPr marL="457200" indent="-457200" algn="just">
              <a:buFont typeface="Arial" panose="020B0604020202020204" pitchFamily="34" charset="0"/>
              <a:buChar char="•"/>
            </a:pPr>
            <a:r>
              <a:rPr lang="en-US" sz="4200" dirty="0" smtClean="0">
                <a:latin typeface="Calibri" panose="020F0502020204030204" pitchFamily="34" charset="0"/>
              </a:rPr>
              <a:t>There are holes at the end of each channel for fluid delivery and temperature probes. Holes near the edges for facilitating alignment. </a:t>
            </a:r>
            <a:r>
              <a:rPr lang="en-US" sz="4200" dirty="0">
                <a:latin typeface="Calibri" panose="020F0502020204030204" pitchFamily="34" charset="0"/>
              </a:rPr>
              <a:t>H</a:t>
            </a:r>
            <a:r>
              <a:rPr lang="en-US" sz="4200" dirty="0" smtClean="0">
                <a:latin typeface="Calibri" panose="020F0502020204030204" pitchFamily="34" charset="0"/>
              </a:rPr>
              <a:t>oles are cut all the way through the thickness of the acrylic.</a:t>
            </a:r>
            <a:endParaRPr lang="en-US" sz="4200" dirty="0"/>
          </a:p>
        </p:txBody>
      </p:sp>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57173" y="15350482"/>
            <a:ext cx="3862718" cy="3605204"/>
          </a:xfrm>
          <a:prstGeom prst="rect">
            <a:avLst/>
          </a:prstGeom>
        </p:spPr>
      </p:pic>
      <mc:AlternateContent xmlns:mc="http://schemas.openxmlformats.org/markup-compatibility/2006" xmlns:a14="http://schemas.microsoft.com/office/drawing/2010/main">
        <mc:Choice Requires="a14">
          <p:sp>
            <p:nvSpPr>
              <p:cNvPr id="34" name="TextBox 33"/>
              <p:cNvSpPr txBox="1"/>
              <p:nvPr/>
            </p:nvSpPr>
            <p:spPr>
              <a:xfrm>
                <a:off x="29982685" y="7339260"/>
                <a:ext cx="12945987" cy="6567439"/>
              </a:xfrm>
              <a:prstGeom prst="rect">
                <a:avLst/>
              </a:prstGeom>
              <a:noFill/>
            </p:spPr>
            <p:txBody>
              <a:bodyPr wrap="square" rtlCol="0">
                <a:spAutoFit/>
              </a:bodyPr>
              <a:lstStyle/>
              <a:p>
                <a:pPr algn="ctr"/>
                <a:r>
                  <a:rPr lang="en-US" sz="7300" b="1" dirty="0" smtClean="0"/>
                  <a:t>Testing &amp; Data</a:t>
                </a:r>
              </a:p>
              <a:p>
                <a:pPr algn="ctr"/>
                <a:endParaRPr lang="en-US" sz="2500" b="1" dirty="0" smtClean="0"/>
              </a:p>
              <a:p>
                <a:pPr marL="457200" indent="-457200">
                  <a:buFont typeface="Arial" panose="020B0604020202020204" pitchFamily="34" charset="0"/>
                  <a:buChar char="•"/>
                </a:pPr>
                <a:r>
                  <a:rPr lang="en-US" sz="4200" dirty="0" smtClean="0"/>
                  <a:t>Heat Exchanger effectiveness was evaluated using the NTU (Number Transfer Units) Method:</a:t>
                </a:r>
              </a:p>
              <a:p>
                <a:pPr marL="457200" indent="-457200">
                  <a:buFont typeface="Arial" panose="020B0604020202020204" pitchFamily="34" charset="0"/>
                  <a:buChar char="•"/>
                </a:pPr>
                <a:endParaRPr lang="en-US" sz="4200" dirty="0"/>
              </a:p>
              <a:p>
                <a:pPr algn="ctr"/>
                <a14:m>
                  <m:oMath xmlns:m="http://schemas.openxmlformats.org/officeDocument/2006/math">
                    <m:r>
                      <a:rPr lang="en-US" sz="4200" b="0" i="1" smtClean="0">
                        <a:latin typeface="Cambria Math" panose="02040503050406030204" pitchFamily="18" charset="0"/>
                      </a:rPr>
                      <m:t>𝐸</m:t>
                    </m:r>
                    <m:r>
                      <a:rPr lang="en-US" sz="4200" b="0" i="1" smtClean="0">
                        <a:latin typeface="Cambria Math" panose="02040503050406030204" pitchFamily="18" charset="0"/>
                      </a:rPr>
                      <m:t>= </m:t>
                    </m:r>
                    <m:f>
                      <m:fPr>
                        <m:ctrlPr>
                          <a:rPr lang="en-US" sz="4200" b="0" i="1" smtClean="0">
                            <a:latin typeface="Cambria Math" panose="02040503050406030204" pitchFamily="18" charset="0"/>
                          </a:rPr>
                        </m:ctrlPr>
                      </m:fPr>
                      <m:num>
                        <m:acc>
                          <m:accPr>
                            <m:chr m:val="̇"/>
                            <m:ctrlPr>
                              <a:rPr lang="en-US" sz="4200" b="0" i="1" smtClean="0">
                                <a:latin typeface="Cambria Math" panose="02040503050406030204" pitchFamily="18" charset="0"/>
                              </a:rPr>
                            </m:ctrlPr>
                          </m:accPr>
                          <m:e>
                            <m:r>
                              <a:rPr lang="en-US" sz="4200" b="0" i="1" smtClean="0">
                                <a:latin typeface="Cambria Math" panose="02040503050406030204" pitchFamily="18" charset="0"/>
                              </a:rPr>
                              <m:t>𝑞</m:t>
                            </m:r>
                          </m:e>
                        </m:acc>
                      </m:num>
                      <m:den>
                        <m:acc>
                          <m:accPr>
                            <m:chr m:val="̇"/>
                            <m:ctrlPr>
                              <a:rPr lang="en-US" sz="4200" b="0" i="1" smtClean="0">
                                <a:latin typeface="Cambria Math" panose="02040503050406030204" pitchFamily="18" charset="0"/>
                              </a:rPr>
                            </m:ctrlPr>
                          </m:accPr>
                          <m:e>
                            <m:sSub>
                              <m:sSubPr>
                                <m:ctrlPr>
                                  <a:rPr lang="en-US" sz="4200" b="0" i="1" smtClean="0">
                                    <a:latin typeface="Cambria Math" panose="02040503050406030204" pitchFamily="18" charset="0"/>
                                  </a:rPr>
                                </m:ctrlPr>
                              </m:sSubPr>
                              <m:e>
                                <m:r>
                                  <a:rPr lang="en-US" sz="4200" b="0" i="1" smtClean="0">
                                    <a:latin typeface="Cambria Math" panose="02040503050406030204" pitchFamily="18" charset="0"/>
                                  </a:rPr>
                                  <m:t>𝑞</m:t>
                                </m:r>
                              </m:e>
                              <m:sub>
                                <m:r>
                                  <a:rPr lang="en-US" sz="4200" b="0" i="1" smtClean="0">
                                    <a:latin typeface="Cambria Math" panose="02040503050406030204" pitchFamily="18" charset="0"/>
                                  </a:rPr>
                                  <m:t>𝑚𝑎𝑥</m:t>
                                </m:r>
                              </m:sub>
                            </m:sSub>
                          </m:e>
                        </m:acc>
                      </m:den>
                    </m:f>
                    <m:r>
                      <a:rPr lang="en-US" sz="4200" b="0" i="1" smtClean="0">
                        <a:latin typeface="Cambria Math" panose="02040503050406030204" pitchFamily="18" charset="0"/>
                      </a:rPr>
                      <m:t>= </m:t>
                    </m:r>
                    <m:f>
                      <m:fPr>
                        <m:ctrlPr>
                          <a:rPr lang="en-US" sz="4200" b="0" i="1" smtClean="0">
                            <a:latin typeface="Cambria Math" panose="02040503050406030204" pitchFamily="18" charset="0"/>
                          </a:rPr>
                        </m:ctrlPr>
                      </m:fPr>
                      <m:num>
                        <m:sSub>
                          <m:sSubPr>
                            <m:ctrlPr>
                              <a:rPr lang="en-US" sz="4200" b="0" i="1" smtClean="0">
                                <a:latin typeface="Cambria Math" panose="02040503050406030204" pitchFamily="18" charset="0"/>
                              </a:rPr>
                            </m:ctrlPr>
                          </m:sSubPr>
                          <m:e>
                            <m:r>
                              <a:rPr lang="en-US" sz="4200" b="0" i="1" smtClean="0">
                                <a:latin typeface="Cambria Math" panose="02040503050406030204" pitchFamily="18" charset="0"/>
                              </a:rPr>
                              <m:t>𝐶</m:t>
                            </m:r>
                          </m:e>
                          <m:sub>
                            <m:r>
                              <a:rPr lang="en-US" sz="4200" b="0" i="1" smtClean="0">
                                <a:latin typeface="Cambria Math" panose="02040503050406030204" pitchFamily="18" charset="0"/>
                              </a:rPr>
                              <m:t>𝑐𝑜𝑙𝑑</m:t>
                            </m:r>
                            <m:r>
                              <a:rPr lang="en-US" sz="4200" b="0" i="1" smtClean="0">
                                <a:latin typeface="Cambria Math" panose="02040503050406030204" pitchFamily="18" charset="0"/>
                              </a:rPr>
                              <m:t> </m:t>
                            </m:r>
                          </m:sub>
                        </m:sSub>
                        <m:r>
                          <a:rPr lang="en-US" sz="4200" b="0" i="1" smtClean="0">
                            <a:latin typeface="Cambria Math" panose="02040503050406030204" pitchFamily="18" charset="0"/>
                          </a:rPr>
                          <m:t>(</m:t>
                        </m:r>
                        <m:sSub>
                          <m:sSubPr>
                            <m:ctrlPr>
                              <a:rPr lang="en-US" sz="4200" b="0" i="1" smtClean="0">
                                <a:latin typeface="Cambria Math" panose="02040503050406030204" pitchFamily="18" charset="0"/>
                              </a:rPr>
                            </m:ctrlPr>
                          </m:sSubPr>
                          <m:e>
                            <m:r>
                              <a:rPr lang="en-US" sz="4200" b="0" i="1" smtClean="0">
                                <a:latin typeface="Cambria Math" panose="02040503050406030204" pitchFamily="18" charset="0"/>
                              </a:rPr>
                              <m:t>𝑇</m:t>
                            </m:r>
                          </m:e>
                          <m:sub>
                            <m:r>
                              <a:rPr lang="en-US" sz="4200" b="0" i="1" smtClean="0">
                                <a:latin typeface="Cambria Math" panose="02040503050406030204" pitchFamily="18" charset="0"/>
                              </a:rPr>
                              <m:t>𝑐𝑜𝑙𝑑</m:t>
                            </m:r>
                            <m:r>
                              <a:rPr lang="en-US" sz="4200" b="0" i="1" smtClean="0">
                                <a:latin typeface="Cambria Math" panose="02040503050406030204" pitchFamily="18" charset="0"/>
                              </a:rPr>
                              <m:t>,</m:t>
                            </m:r>
                            <m:r>
                              <a:rPr lang="en-US" sz="4200" b="0" i="1" smtClean="0">
                                <a:latin typeface="Cambria Math" panose="02040503050406030204" pitchFamily="18" charset="0"/>
                              </a:rPr>
                              <m:t>𝑜𝑢𝑡</m:t>
                            </m:r>
                          </m:sub>
                        </m:sSub>
                        <m:r>
                          <a:rPr lang="en-US" sz="4200" b="0" i="1" smtClean="0">
                            <a:latin typeface="Cambria Math" panose="02040503050406030204" pitchFamily="18" charset="0"/>
                          </a:rPr>
                          <m:t> − </m:t>
                        </m:r>
                        <m:sSub>
                          <m:sSubPr>
                            <m:ctrlPr>
                              <a:rPr lang="en-US" sz="4200" b="0" i="1" smtClean="0">
                                <a:latin typeface="Cambria Math" panose="02040503050406030204" pitchFamily="18" charset="0"/>
                              </a:rPr>
                            </m:ctrlPr>
                          </m:sSubPr>
                          <m:e>
                            <m:r>
                              <a:rPr lang="en-US" sz="4200" b="0" i="1" smtClean="0">
                                <a:latin typeface="Cambria Math" panose="02040503050406030204" pitchFamily="18" charset="0"/>
                              </a:rPr>
                              <m:t>𝑇</m:t>
                            </m:r>
                          </m:e>
                          <m:sub>
                            <m:r>
                              <a:rPr lang="en-US" sz="4200" b="0" i="1" smtClean="0">
                                <a:latin typeface="Cambria Math" panose="02040503050406030204" pitchFamily="18" charset="0"/>
                              </a:rPr>
                              <m:t>𝑐𝑜𝑙𝑑</m:t>
                            </m:r>
                            <m:r>
                              <a:rPr lang="en-US" sz="4200" b="0" i="1" smtClean="0">
                                <a:latin typeface="Cambria Math" panose="02040503050406030204" pitchFamily="18" charset="0"/>
                              </a:rPr>
                              <m:t>, </m:t>
                            </m:r>
                            <m:r>
                              <a:rPr lang="en-US" sz="4200" b="0" i="1" smtClean="0">
                                <a:latin typeface="Cambria Math" panose="02040503050406030204" pitchFamily="18" charset="0"/>
                              </a:rPr>
                              <m:t>𝑖𝑛</m:t>
                            </m:r>
                          </m:sub>
                        </m:sSub>
                        <m:r>
                          <a:rPr lang="en-US" sz="4200" b="0" i="1" smtClean="0">
                            <a:latin typeface="Cambria Math" panose="02040503050406030204" pitchFamily="18" charset="0"/>
                          </a:rPr>
                          <m:t>)</m:t>
                        </m:r>
                      </m:num>
                      <m:den>
                        <m:sSub>
                          <m:sSubPr>
                            <m:ctrlPr>
                              <a:rPr lang="en-US" sz="4200" b="0" i="1" smtClean="0">
                                <a:latin typeface="Cambria Math" panose="02040503050406030204" pitchFamily="18" charset="0"/>
                              </a:rPr>
                            </m:ctrlPr>
                          </m:sSubPr>
                          <m:e>
                            <m:r>
                              <a:rPr lang="en-US" sz="4200" b="0" i="1" smtClean="0">
                                <a:latin typeface="Cambria Math" panose="02040503050406030204" pitchFamily="18" charset="0"/>
                              </a:rPr>
                              <m:t>𝐶</m:t>
                            </m:r>
                          </m:e>
                          <m:sub>
                            <m:r>
                              <a:rPr lang="en-US" sz="4200" b="0" i="1" smtClean="0">
                                <a:latin typeface="Cambria Math" panose="02040503050406030204" pitchFamily="18" charset="0"/>
                              </a:rPr>
                              <m:t>𝑚𝑖𝑛</m:t>
                            </m:r>
                          </m:sub>
                        </m:sSub>
                        <m:r>
                          <a:rPr lang="en-US" sz="4200" b="0" i="1" smtClean="0">
                            <a:latin typeface="Cambria Math" panose="02040503050406030204" pitchFamily="18" charset="0"/>
                          </a:rPr>
                          <m:t>(</m:t>
                        </m:r>
                        <m:sSub>
                          <m:sSubPr>
                            <m:ctrlPr>
                              <a:rPr lang="en-US" sz="4200" b="0" i="1" smtClean="0">
                                <a:latin typeface="Cambria Math" panose="02040503050406030204" pitchFamily="18" charset="0"/>
                              </a:rPr>
                            </m:ctrlPr>
                          </m:sSubPr>
                          <m:e>
                            <m:r>
                              <a:rPr lang="en-US" sz="4200" b="0" i="1" smtClean="0">
                                <a:latin typeface="Cambria Math" panose="02040503050406030204" pitchFamily="18" charset="0"/>
                              </a:rPr>
                              <m:t>𝑇</m:t>
                            </m:r>
                          </m:e>
                          <m:sub>
                            <m:r>
                              <a:rPr lang="en-US" sz="4200" b="0" i="1" smtClean="0">
                                <a:latin typeface="Cambria Math" panose="02040503050406030204" pitchFamily="18" charset="0"/>
                              </a:rPr>
                              <m:t>h𝑜𝑡</m:t>
                            </m:r>
                            <m:r>
                              <a:rPr lang="en-US" sz="4200" b="0" i="1" smtClean="0">
                                <a:latin typeface="Cambria Math" panose="02040503050406030204" pitchFamily="18" charset="0"/>
                              </a:rPr>
                              <m:t>,</m:t>
                            </m:r>
                            <m:r>
                              <a:rPr lang="en-US" sz="4200" b="0" i="1" smtClean="0">
                                <a:latin typeface="Cambria Math" panose="02040503050406030204" pitchFamily="18" charset="0"/>
                              </a:rPr>
                              <m:t>𝑖𝑛</m:t>
                            </m:r>
                          </m:sub>
                        </m:sSub>
                        <m:r>
                          <a:rPr lang="en-US" sz="4200" b="0" i="1" smtClean="0">
                            <a:latin typeface="Cambria Math" panose="02040503050406030204" pitchFamily="18" charset="0"/>
                          </a:rPr>
                          <m:t> −</m:t>
                        </m:r>
                        <m:sSub>
                          <m:sSubPr>
                            <m:ctrlPr>
                              <a:rPr lang="en-US" sz="4200" b="0" i="1" smtClean="0">
                                <a:latin typeface="Cambria Math" panose="02040503050406030204" pitchFamily="18" charset="0"/>
                              </a:rPr>
                            </m:ctrlPr>
                          </m:sSubPr>
                          <m:e>
                            <m:r>
                              <a:rPr lang="en-US" sz="4200" b="0" i="1" smtClean="0">
                                <a:latin typeface="Cambria Math" panose="02040503050406030204" pitchFamily="18" charset="0"/>
                              </a:rPr>
                              <m:t>𝑇</m:t>
                            </m:r>
                          </m:e>
                          <m:sub>
                            <m:r>
                              <a:rPr lang="en-US" sz="4200" b="0" i="1" smtClean="0">
                                <a:latin typeface="Cambria Math" panose="02040503050406030204" pitchFamily="18" charset="0"/>
                              </a:rPr>
                              <m:t>𝑐𝑜𝑙𝑑</m:t>
                            </m:r>
                            <m:r>
                              <a:rPr lang="en-US" sz="4200" b="0" i="1" smtClean="0">
                                <a:latin typeface="Cambria Math" panose="02040503050406030204" pitchFamily="18" charset="0"/>
                              </a:rPr>
                              <m:t>,</m:t>
                            </m:r>
                            <m:r>
                              <a:rPr lang="en-US" sz="4200" b="0" i="1" smtClean="0">
                                <a:latin typeface="Cambria Math" panose="02040503050406030204" pitchFamily="18" charset="0"/>
                              </a:rPr>
                              <m:t>𝑖𝑛</m:t>
                            </m:r>
                          </m:sub>
                        </m:sSub>
                        <m:r>
                          <a:rPr lang="en-US" sz="4200" b="0" i="1" smtClean="0">
                            <a:latin typeface="Cambria Math" panose="02040503050406030204" pitchFamily="18" charset="0"/>
                          </a:rPr>
                          <m:t>)</m:t>
                        </m:r>
                      </m:den>
                    </m:f>
                    <m:r>
                      <a:rPr lang="en-US" sz="4200" b="0" i="1" smtClean="0">
                        <a:latin typeface="Cambria Math" panose="02040503050406030204" pitchFamily="18" charset="0"/>
                      </a:rPr>
                      <m:t> </m:t>
                    </m:r>
                  </m:oMath>
                </a14:m>
                <a:r>
                  <a:rPr lang="en-US" sz="4200" dirty="0" smtClean="0"/>
                  <a:t> </a:t>
                </a:r>
              </a:p>
              <a:p>
                <a:pPr algn="ctr"/>
                <a:endParaRPr lang="en-US" sz="4200" dirty="0" smtClean="0"/>
              </a:p>
              <a:p>
                <a:r>
                  <a:rPr lang="en-US" sz="4200" dirty="0" smtClean="0"/>
                  <a:t>     Where Heat Capacity Rate:	</a:t>
                </a:r>
                <a14:m>
                  <m:oMath xmlns:m="http://schemas.openxmlformats.org/officeDocument/2006/math">
                    <m:r>
                      <a:rPr lang="en-US" sz="4200" b="0" i="1" smtClean="0">
                        <a:latin typeface="Cambria Math" panose="02040503050406030204" pitchFamily="18" charset="0"/>
                      </a:rPr>
                      <m:t>𝐶</m:t>
                    </m:r>
                    <m:r>
                      <a:rPr lang="en-US" sz="4200" b="0" i="1" smtClean="0">
                        <a:latin typeface="Cambria Math" panose="02040503050406030204" pitchFamily="18" charset="0"/>
                      </a:rPr>
                      <m:t>=</m:t>
                    </m:r>
                    <m:r>
                      <a:rPr lang="en-US" sz="4200" b="0" i="1" smtClean="0">
                        <a:latin typeface="Cambria Math" panose="02040503050406030204" pitchFamily="18" charset="0"/>
                      </a:rPr>
                      <m:t>𝑐</m:t>
                    </m:r>
                    <m:r>
                      <a:rPr lang="en-US" sz="4200" b="0" i="1" smtClean="0">
                        <a:latin typeface="Cambria Math" panose="02040503050406030204" pitchFamily="18" charset="0"/>
                      </a:rPr>
                      <m:t>∗</m:t>
                    </m:r>
                    <m:acc>
                      <m:accPr>
                        <m:chr m:val="̇"/>
                        <m:ctrlPr>
                          <a:rPr lang="en-US" sz="4200" b="0" i="1" smtClean="0">
                            <a:latin typeface="Cambria Math" panose="02040503050406030204" pitchFamily="18" charset="0"/>
                          </a:rPr>
                        </m:ctrlPr>
                      </m:accPr>
                      <m:e>
                        <m:r>
                          <a:rPr lang="en-US" sz="4200" b="0" i="1" smtClean="0">
                            <a:latin typeface="Cambria Math" panose="02040503050406030204" pitchFamily="18" charset="0"/>
                          </a:rPr>
                          <m:t>𝑚</m:t>
                        </m:r>
                      </m:e>
                    </m:acc>
                  </m:oMath>
                </a14:m>
                <a:r>
                  <a:rPr lang="en-US" sz="4200" dirty="0" smtClean="0"/>
                  <a:t> </a:t>
                </a:r>
              </a:p>
              <a:p>
                <a:pPr algn="ctr"/>
                <a:endParaRPr lang="en-US" sz="42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9982685" y="7339260"/>
                <a:ext cx="12945987" cy="6567439"/>
              </a:xfrm>
              <a:prstGeom prst="rect">
                <a:avLst/>
              </a:prstGeom>
              <a:blipFill rotWithShape="0">
                <a:blip r:embed="rId9"/>
                <a:stretch>
                  <a:fillRect l="-1648" t="-3621"/>
                </a:stretch>
              </a:blipFill>
            </p:spPr>
            <p:txBody>
              <a:bodyPr/>
              <a:lstStyle/>
              <a:p>
                <a:r>
                  <a:rPr lang="en-US">
                    <a:noFill/>
                  </a:rPr>
                  <a:t> </a:t>
                </a:r>
              </a:p>
            </p:txBody>
          </p:sp>
        </mc:Fallback>
      </mc:AlternateContent>
      <p:sp>
        <p:nvSpPr>
          <p:cNvPr id="38" name="TextBox 37"/>
          <p:cNvSpPr txBox="1"/>
          <p:nvPr/>
        </p:nvSpPr>
        <p:spPr>
          <a:xfrm>
            <a:off x="29982685" y="13526964"/>
            <a:ext cx="12444163" cy="3323987"/>
          </a:xfrm>
          <a:prstGeom prst="rect">
            <a:avLst/>
          </a:prstGeom>
          <a:noFill/>
        </p:spPr>
        <p:txBody>
          <a:bodyPr wrap="square" rtlCol="0">
            <a:spAutoFit/>
          </a:bodyPr>
          <a:lstStyle/>
          <a:p>
            <a:pPr marL="571500" indent="-571500">
              <a:buFont typeface="Arial" panose="020B0604020202020204" pitchFamily="34" charset="0"/>
              <a:buChar char="•"/>
            </a:pPr>
            <a:r>
              <a:rPr lang="en-US" sz="4200" dirty="0" smtClean="0"/>
              <a:t>Fluid flow rate was the independent variable. Generally, effectiveness increases with decreasing </a:t>
            </a:r>
            <a:r>
              <a:rPr lang="en-US" sz="4200" dirty="0"/>
              <a:t> v</a:t>
            </a:r>
            <a:r>
              <a:rPr lang="en-US" sz="4200" dirty="0" smtClean="0"/>
              <a:t>olumetric flow, but at very low flow rates convective heat loss through tubing surface had to be accounted for.</a:t>
            </a:r>
          </a:p>
        </p:txBody>
      </p:sp>
      <p:sp>
        <p:nvSpPr>
          <p:cNvPr id="41" name="TextBox 40"/>
          <p:cNvSpPr txBox="1"/>
          <p:nvPr/>
        </p:nvSpPr>
        <p:spPr>
          <a:xfrm>
            <a:off x="29982686" y="25619618"/>
            <a:ext cx="12444162" cy="5262979"/>
          </a:xfrm>
          <a:prstGeom prst="rect">
            <a:avLst/>
          </a:prstGeom>
          <a:noFill/>
        </p:spPr>
        <p:txBody>
          <a:bodyPr wrap="square" rtlCol="0">
            <a:spAutoFit/>
          </a:bodyPr>
          <a:lstStyle/>
          <a:p>
            <a:pPr marL="481013" indent="-481013">
              <a:buFont typeface="Arial" panose="020B0604020202020204" pitchFamily="34" charset="0"/>
              <a:buChar char="•"/>
            </a:pPr>
            <a:r>
              <a:rPr lang="en-US" sz="4200" dirty="0" smtClean="0"/>
              <a:t>As flow rate approaches zero, effectiveness approaches its maximum value. For our design, it appears that </a:t>
            </a:r>
            <a:r>
              <a:rPr lang="en-US" sz="4200" b="1" dirty="0" smtClean="0"/>
              <a:t>Effectiveness is between 0.4 and 0.45</a:t>
            </a:r>
            <a:r>
              <a:rPr lang="en-US" sz="4200" dirty="0" smtClean="0"/>
              <a:t> for the micro flow rates we are interested in.</a:t>
            </a:r>
          </a:p>
          <a:p>
            <a:pPr marL="481013" indent="-481013">
              <a:buFont typeface="Arial" panose="020B0604020202020204" pitchFamily="34" charset="0"/>
              <a:buChar char="•"/>
            </a:pPr>
            <a:r>
              <a:rPr lang="en-US" sz="4200" dirty="0" smtClean="0"/>
              <a:t>These efficiencies are high enough to show that </a:t>
            </a:r>
            <a:r>
              <a:rPr lang="en-US" sz="4200" dirty="0" err="1" smtClean="0"/>
              <a:t>ionocaloric</a:t>
            </a:r>
            <a:r>
              <a:rPr lang="en-US" sz="4200" dirty="0" smtClean="0"/>
              <a:t> cooling can be a faster and more energy efficient method of refrigeration than traditional vapor compression systems.</a:t>
            </a:r>
            <a:endParaRPr lang="en-US" sz="4200" dirty="0"/>
          </a:p>
        </p:txBody>
      </p:sp>
      <p:sp>
        <p:nvSpPr>
          <p:cNvPr id="42" name="TextBox 41"/>
          <p:cNvSpPr txBox="1"/>
          <p:nvPr/>
        </p:nvSpPr>
        <p:spPr>
          <a:xfrm>
            <a:off x="15411278" y="19482397"/>
            <a:ext cx="12901864" cy="4616648"/>
          </a:xfrm>
          <a:prstGeom prst="rect">
            <a:avLst/>
          </a:prstGeom>
          <a:noFill/>
        </p:spPr>
        <p:txBody>
          <a:bodyPr wrap="square" rtlCol="0">
            <a:spAutoFit/>
          </a:bodyPr>
          <a:lstStyle/>
          <a:p>
            <a:pPr marL="481013" indent="-481013">
              <a:buFont typeface="Arial" panose="020B0604020202020204" pitchFamily="34" charset="0"/>
              <a:buChar char="•"/>
            </a:pPr>
            <a:r>
              <a:rPr lang="en-US" sz="4200" dirty="0" smtClean="0"/>
              <a:t>When bonding is complete, thermocouples (blue devices) and tubing (not shown) are inserted and epoxied. Hot fluid runs along the bottom channel (red arrows) counter to the cold flow (blue). For testing purposes, hot inlet tubing was wrapped around a  copper heater (left) to simulate the temperature of the Hot Cell. </a:t>
            </a:r>
            <a:endParaRPr lang="en-US" sz="4200" dirty="0"/>
          </a:p>
        </p:txBody>
      </p:sp>
      <p:sp>
        <p:nvSpPr>
          <p:cNvPr id="43" name="TextBox 42"/>
          <p:cNvSpPr txBox="1"/>
          <p:nvPr/>
        </p:nvSpPr>
        <p:spPr>
          <a:xfrm>
            <a:off x="7547429" y="20861614"/>
            <a:ext cx="5920874" cy="7848302"/>
          </a:xfrm>
          <a:prstGeom prst="rect">
            <a:avLst/>
          </a:prstGeom>
          <a:noFill/>
        </p:spPr>
        <p:txBody>
          <a:bodyPr wrap="square" rtlCol="0">
            <a:spAutoFit/>
          </a:bodyPr>
          <a:lstStyle/>
          <a:p>
            <a:pPr marL="571500" indent="-571500">
              <a:buFont typeface="Arial" panose="020B0604020202020204" pitchFamily="34" charset="0"/>
              <a:buChar char="•"/>
            </a:pPr>
            <a:r>
              <a:rPr lang="en-US" sz="4200" dirty="0" smtClean="0"/>
              <a:t>Charging (negative </a:t>
            </a:r>
            <a:r>
              <a:rPr lang="el-GR" sz="4200" dirty="0" smtClean="0">
                <a:latin typeface="Calibri" panose="020F0502020204030204" pitchFamily="34" charset="0"/>
              </a:rPr>
              <a:t>Δ</a:t>
            </a:r>
            <a:r>
              <a:rPr lang="en-US" sz="4200" dirty="0" smtClean="0">
                <a:latin typeface="Calibri" panose="020F0502020204030204" pitchFamily="34" charset="0"/>
              </a:rPr>
              <a:t>S) occurs in the hot cell, and discharging in the cold cell, so as to maximize heat rejection.</a:t>
            </a:r>
          </a:p>
          <a:p>
            <a:pPr marL="571500" indent="-571500">
              <a:buFont typeface="Arial" panose="020B0604020202020204" pitchFamily="34" charset="0"/>
              <a:buChar char="•"/>
            </a:pPr>
            <a:r>
              <a:rPr lang="en-US" sz="4200" dirty="0" smtClean="0">
                <a:latin typeface="Calibri" panose="020F0502020204030204" pitchFamily="34" charset="0"/>
              </a:rPr>
              <a:t>The cold cell returns to the original entropy state. For a set </a:t>
            </a:r>
            <a:r>
              <a:rPr lang="el-GR" sz="4200" dirty="0" smtClean="0">
                <a:latin typeface="Calibri" panose="020F0502020204030204" pitchFamily="34" charset="0"/>
              </a:rPr>
              <a:t>Δ</a:t>
            </a:r>
            <a:r>
              <a:rPr lang="en-US" sz="4200" dirty="0" smtClean="0">
                <a:latin typeface="Calibri" panose="020F0502020204030204" pitchFamily="34" charset="0"/>
              </a:rPr>
              <a:t>S, lower temperature means improved heat absorption.</a:t>
            </a:r>
            <a:endParaRPr lang="en-US" sz="4200" dirty="0"/>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111128" y="14972391"/>
            <a:ext cx="6858519" cy="4015952"/>
          </a:xfrm>
          <a:prstGeom prst="rect">
            <a:avLst/>
          </a:prstGeom>
        </p:spPr>
      </p:pic>
      <p:pic>
        <p:nvPicPr>
          <p:cNvPr id="46" name="Picture 45"/>
          <p:cNvPicPr>
            <a:picLocks noChangeAspect="1"/>
          </p:cNvPicPr>
          <p:nvPr/>
        </p:nvPicPr>
        <p:blipFill rotWithShape="1">
          <a:blip r:embed="rId11">
            <a:extLst>
              <a:ext uri="{28A0092B-C50C-407E-A947-70E740481C1C}">
                <a14:useLocalDpi xmlns:a14="http://schemas.microsoft.com/office/drawing/2010/main" val="0"/>
              </a:ext>
            </a:extLst>
          </a:blip>
          <a:srcRect l="2777" r="6645"/>
          <a:stretch/>
        </p:blipFill>
        <p:spPr>
          <a:xfrm>
            <a:off x="30734000" y="17108293"/>
            <a:ext cx="10672803" cy="7699283"/>
          </a:xfrm>
          <a:prstGeom prst="rect">
            <a:avLst/>
          </a:prstGeom>
        </p:spPr>
      </p:pic>
    </p:spTree>
    <p:extLst>
      <p:ext uri="{BB962C8B-B14F-4D97-AF65-F5344CB8AC3E}">
        <p14:creationId xmlns:p14="http://schemas.microsoft.com/office/powerpoint/2010/main" val="1919315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1187</TotalTime>
  <Words>415</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Aristos</dc:creator>
  <cp:lastModifiedBy>Aristos</cp:lastModifiedBy>
  <cp:revision>24</cp:revision>
  <dcterms:created xsi:type="dcterms:W3CDTF">2016-08-23T17:34:21Z</dcterms:created>
  <dcterms:modified xsi:type="dcterms:W3CDTF">2016-08-27T02:47:39Z</dcterms:modified>
</cp:coreProperties>
</file>