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7" r:id="rId3"/>
    <p:sldId id="266" r:id="rId4"/>
    <p:sldId id="265" r:id="rId5"/>
    <p:sldId id="264" r:id="rId6"/>
    <p:sldId id="281" r:id="rId7"/>
    <p:sldId id="282" r:id="rId8"/>
    <p:sldId id="268" r:id="rId9"/>
    <p:sldId id="270" r:id="rId10"/>
    <p:sldId id="271" r:id="rId11"/>
    <p:sldId id="278" r:id="rId12"/>
    <p:sldId id="279" r:id="rId13"/>
    <p:sldId id="272" r:id="rId14"/>
    <p:sldId id="273" r:id="rId15"/>
    <p:sldId id="277" r:id="rId16"/>
    <p:sldId id="276" r:id="rId17"/>
    <p:sldId id="295" r:id="rId18"/>
    <p:sldId id="296" r:id="rId19"/>
    <p:sldId id="323" r:id="rId20"/>
    <p:sldId id="297" r:id="rId21"/>
    <p:sldId id="298" r:id="rId22"/>
    <p:sldId id="299" r:id="rId23"/>
    <p:sldId id="30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01" r:id="rId36"/>
    <p:sldId id="294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58" autoAdjust="0"/>
  </p:normalViewPr>
  <p:slideViewPr>
    <p:cSldViewPr snapToGrid="0" snapToObjects="1">
      <p:cViewPr>
        <p:scale>
          <a:sx n="125" d="100"/>
          <a:sy n="125" d="100"/>
        </p:scale>
        <p:origin x="-5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B57A1-62CA-D643-A088-E0049D84FE12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C289-96CB-BE40-81D1-5D9D56387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8979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15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51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411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934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87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87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940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68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77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600" b="1">
                <a:latin typeface="Avenir Book"/>
                <a:cs typeface="Avenir Boo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5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9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venir Book"/>
                <a:cs typeface="Avenir Book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Avenir Book"/>
                <a:cs typeface="Avenir Book"/>
              </a:defRPr>
            </a:lvl1pPr>
            <a:lvl2pPr>
              <a:defRPr b="1">
                <a:latin typeface="Avenir Book"/>
                <a:cs typeface="Avenir Book"/>
              </a:defRPr>
            </a:lvl2pPr>
            <a:lvl3pPr>
              <a:defRPr b="1">
                <a:latin typeface="Avenir Book"/>
                <a:cs typeface="Avenir Book"/>
              </a:defRPr>
            </a:lvl3pPr>
            <a:lvl4pPr>
              <a:defRPr b="1">
                <a:latin typeface="Avenir Book"/>
                <a:cs typeface="Avenir Book"/>
              </a:defRPr>
            </a:lvl4pPr>
            <a:lvl5pPr>
              <a:defRPr b="1">
                <a:latin typeface="Avenir Book"/>
                <a:cs typeface="Avenir Boo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3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5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78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95889"/>
            <a:ext cx="8229600" cy="233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EAB8-E6E4-744E-A621-B24A21DFABBA}" type="datetimeFigureOut">
              <a:rPr lang="en-US" smtClean="0"/>
              <a:t>31/10/17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8235-E70C-F442-A035-237690098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6600" b="1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1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1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1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1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1465"/>
            <a:ext cx="7772400" cy="1470025"/>
          </a:xfrm>
        </p:spPr>
        <p:txBody>
          <a:bodyPr/>
          <a:lstStyle/>
          <a:p>
            <a:r>
              <a:rPr lang="en-US" dirty="0" smtClean="0"/>
              <a:t>Lecture 17</a:t>
            </a:r>
            <a:br>
              <a:rPr lang="en-US" dirty="0" smtClean="0"/>
            </a:br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923" y="5910385"/>
            <a:ext cx="46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taken from lectures by Prof. Naveen </a:t>
            </a:r>
            <a:r>
              <a:rPr lang="en-US" dirty="0" err="1" smtClean="0"/>
              <a:t>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3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60" y="396276"/>
            <a:ext cx="8514080" cy="1143000"/>
          </a:xfrm>
        </p:spPr>
        <p:txBody>
          <a:bodyPr/>
          <a:lstStyle/>
          <a:p>
            <a:r>
              <a:rPr lang="en-US" sz="5400" dirty="0" smtClean="0"/>
              <a:t>Are these Red-Black Trees?</a:t>
            </a:r>
            <a:endParaRPr lang="en-US" sz="5400" dirty="0"/>
          </a:p>
        </p:txBody>
      </p:sp>
      <p:sp>
        <p:nvSpPr>
          <p:cNvPr id="72" name="Line 77"/>
          <p:cNvSpPr>
            <a:spLocks noChangeShapeType="1"/>
          </p:cNvSpPr>
          <p:nvPr/>
        </p:nvSpPr>
        <p:spPr bwMode="auto">
          <a:xfrm>
            <a:off x="1778000" y="3378200"/>
            <a:ext cx="177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3" name="Line 76"/>
          <p:cNvSpPr>
            <a:spLocks noChangeShapeType="1"/>
          </p:cNvSpPr>
          <p:nvPr/>
        </p:nvSpPr>
        <p:spPr bwMode="auto">
          <a:xfrm flipH="1">
            <a:off x="1651000" y="3378200"/>
            <a:ext cx="12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4" name="Line 75"/>
          <p:cNvSpPr>
            <a:spLocks noChangeShapeType="1"/>
          </p:cNvSpPr>
          <p:nvPr/>
        </p:nvSpPr>
        <p:spPr bwMode="auto">
          <a:xfrm>
            <a:off x="1282700" y="3390900"/>
            <a:ext cx="889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 flipH="1">
            <a:off x="1104900" y="3390900"/>
            <a:ext cx="17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6" name="Line 4"/>
          <p:cNvSpPr>
            <a:spLocks noChangeShapeType="1"/>
          </p:cNvSpPr>
          <p:nvPr/>
        </p:nvSpPr>
        <p:spPr bwMode="auto">
          <a:xfrm>
            <a:off x="7912100" y="2819400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7" name="Line 5"/>
          <p:cNvSpPr>
            <a:spLocks noChangeShapeType="1"/>
          </p:cNvSpPr>
          <p:nvPr/>
        </p:nvSpPr>
        <p:spPr bwMode="auto">
          <a:xfrm>
            <a:off x="7620000" y="3568700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 flipH="1">
            <a:off x="7391400" y="3581400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>
            <a:off x="5448300" y="2844800"/>
            <a:ext cx="3048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0" name="Line 10"/>
          <p:cNvSpPr>
            <a:spLocks noChangeShapeType="1"/>
          </p:cNvSpPr>
          <p:nvPr/>
        </p:nvSpPr>
        <p:spPr bwMode="auto">
          <a:xfrm>
            <a:off x="5118100" y="3568700"/>
            <a:ext cx="292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1" name="Line 11"/>
          <p:cNvSpPr>
            <a:spLocks noChangeShapeType="1"/>
          </p:cNvSpPr>
          <p:nvPr/>
        </p:nvSpPr>
        <p:spPr bwMode="auto">
          <a:xfrm flipH="1">
            <a:off x="4953000" y="3568700"/>
            <a:ext cx="165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2" name="Line 12"/>
          <p:cNvSpPr>
            <a:spLocks noChangeShapeType="1"/>
          </p:cNvSpPr>
          <p:nvPr/>
        </p:nvSpPr>
        <p:spPr bwMode="auto">
          <a:xfrm>
            <a:off x="4318000" y="3594100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3" name="Line 13"/>
          <p:cNvSpPr>
            <a:spLocks noChangeShapeType="1"/>
          </p:cNvSpPr>
          <p:nvPr/>
        </p:nvSpPr>
        <p:spPr bwMode="auto">
          <a:xfrm flipH="1">
            <a:off x="4127500" y="3594100"/>
            <a:ext cx="1905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3492500" y="3606800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5" name="Line 15"/>
          <p:cNvSpPr>
            <a:spLocks noChangeShapeType="1"/>
          </p:cNvSpPr>
          <p:nvPr/>
        </p:nvSpPr>
        <p:spPr bwMode="auto">
          <a:xfrm flipH="1">
            <a:off x="3213100" y="3606800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6" name="Line 16"/>
          <p:cNvSpPr>
            <a:spLocks noChangeShapeType="1"/>
          </p:cNvSpPr>
          <p:nvPr/>
        </p:nvSpPr>
        <p:spPr bwMode="auto">
          <a:xfrm flipH="1">
            <a:off x="7620000" y="2819400"/>
            <a:ext cx="292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7" name="Line 17"/>
          <p:cNvSpPr>
            <a:spLocks noChangeShapeType="1"/>
          </p:cNvSpPr>
          <p:nvPr/>
        </p:nvSpPr>
        <p:spPr bwMode="auto">
          <a:xfrm flipH="1">
            <a:off x="6502400" y="2362200"/>
            <a:ext cx="660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8" name="Line 18"/>
          <p:cNvSpPr>
            <a:spLocks noChangeShapeType="1"/>
          </p:cNvSpPr>
          <p:nvPr/>
        </p:nvSpPr>
        <p:spPr bwMode="auto">
          <a:xfrm>
            <a:off x="5943600" y="1752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 flipH="1">
            <a:off x="3492500" y="2870200"/>
            <a:ext cx="4445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0" name="Line 20"/>
          <p:cNvSpPr>
            <a:spLocks noChangeShapeType="1"/>
          </p:cNvSpPr>
          <p:nvPr/>
        </p:nvSpPr>
        <p:spPr bwMode="auto">
          <a:xfrm>
            <a:off x="3937000" y="2870200"/>
            <a:ext cx="381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1" name="Line 21"/>
          <p:cNvSpPr>
            <a:spLocks noChangeShapeType="1"/>
          </p:cNvSpPr>
          <p:nvPr/>
        </p:nvSpPr>
        <p:spPr bwMode="auto">
          <a:xfrm flipH="1">
            <a:off x="3937000" y="2336800"/>
            <a:ext cx="8001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2" name="Line 22"/>
          <p:cNvSpPr>
            <a:spLocks noChangeShapeType="1"/>
          </p:cNvSpPr>
          <p:nvPr/>
        </p:nvSpPr>
        <p:spPr bwMode="auto">
          <a:xfrm>
            <a:off x="4749800" y="2324100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3" name="Line 23"/>
          <p:cNvSpPr>
            <a:spLocks noChangeShapeType="1"/>
          </p:cNvSpPr>
          <p:nvPr/>
        </p:nvSpPr>
        <p:spPr bwMode="auto">
          <a:xfrm flipH="1">
            <a:off x="5118100" y="2844800"/>
            <a:ext cx="3302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4" name="Line 24"/>
          <p:cNvSpPr>
            <a:spLocks noChangeShapeType="1"/>
          </p:cNvSpPr>
          <p:nvPr/>
        </p:nvSpPr>
        <p:spPr bwMode="auto">
          <a:xfrm flipH="1">
            <a:off x="4749800" y="1752600"/>
            <a:ext cx="1193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5" name="Line 25"/>
          <p:cNvSpPr>
            <a:spLocks noChangeShapeType="1"/>
          </p:cNvSpPr>
          <p:nvPr/>
        </p:nvSpPr>
        <p:spPr bwMode="auto">
          <a:xfrm>
            <a:off x="7150100" y="2362200"/>
            <a:ext cx="7747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6" name="Oval 26"/>
          <p:cNvSpPr>
            <a:spLocks noChangeArrowheads="1"/>
          </p:cNvSpPr>
          <p:nvPr/>
        </p:nvSpPr>
        <p:spPr bwMode="auto">
          <a:xfrm>
            <a:off x="5791200" y="15875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4584700" y="2159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6997700" y="2197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99" name="Oval 29"/>
          <p:cNvSpPr>
            <a:spLocks noChangeArrowheads="1"/>
          </p:cNvSpPr>
          <p:nvPr/>
        </p:nvSpPr>
        <p:spPr bwMode="auto">
          <a:xfrm>
            <a:off x="7467600" y="3403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7759700" y="2654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1" name="Oval 31"/>
          <p:cNvSpPr>
            <a:spLocks noChangeArrowheads="1"/>
          </p:cNvSpPr>
          <p:nvPr/>
        </p:nvSpPr>
        <p:spPr bwMode="auto">
          <a:xfrm>
            <a:off x="3784600" y="2705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2" name="Oval 32"/>
          <p:cNvSpPr>
            <a:spLocks noChangeArrowheads="1"/>
          </p:cNvSpPr>
          <p:nvPr/>
        </p:nvSpPr>
        <p:spPr bwMode="auto">
          <a:xfrm>
            <a:off x="5295900" y="2679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3" name="Oval 34"/>
          <p:cNvSpPr>
            <a:spLocks noChangeArrowheads="1"/>
          </p:cNvSpPr>
          <p:nvPr/>
        </p:nvSpPr>
        <p:spPr bwMode="auto">
          <a:xfrm>
            <a:off x="4965700" y="3403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>
            <a:off x="4165600" y="3429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5" name="Oval 36"/>
          <p:cNvSpPr>
            <a:spLocks noChangeArrowheads="1"/>
          </p:cNvSpPr>
          <p:nvPr/>
        </p:nvSpPr>
        <p:spPr bwMode="auto">
          <a:xfrm>
            <a:off x="3340100" y="3441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6" name="Rectangle 37"/>
          <p:cNvSpPr>
            <a:spLocks noChangeArrowheads="1"/>
          </p:cNvSpPr>
          <p:nvPr/>
        </p:nvSpPr>
        <p:spPr bwMode="auto">
          <a:xfrm>
            <a:off x="30988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35941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40132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09" name="Rectangle 40"/>
          <p:cNvSpPr>
            <a:spLocks noChangeArrowheads="1"/>
          </p:cNvSpPr>
          <p:nvPr/>
        </p:nvSpPr>
        <p:spPr bwMode="auto">
          <a:xfrm>
            <a:off x="44196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838700" y="38862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1" name="Rectangle 42"/>
          <p:cNvSpPr>
            <a:spLocks noChangeArrowheads="1"/>
          </p:cNvSpPr>
          <p:nvPr/>
        </p:nvSpPr>
        <p:spPr bwMode="auto">
          <a:xfrm>
            <a:off x="5283200" y="38862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2" name="Rectangle 43"/>
          <p:cNvSpPr>
            <a:spLocks noChangeArrowheads="1"/>
          </p:cNvSpPr>
          <p:nvPr/>
        </p:nvSpPr>
        <p:spPr bwMode="auto">
          <a:xfrm>
            <a:off x="5638800" y="32258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3" name="Rectangle 44"/>
          <p:cNvSpPr>
            <a:spLocks noChangeArrowheads="1"/>
          </p:cNvSpPr>
          <p:nvPr/>
        </p:nvSpPr>
        <p:spPr bwMode="auto">
          <a:xfrm>
            <a:off x="8204200" y="32131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4" name="Rectangle 46"/>
          <p:cNvSpPr>
            <a:spLocks noChangeArrowheads="1"/>
          </p:cNvSpPr>
          <p:nvPr/>
        </p:nvSpPr>
        <p:spPr bwMode="auto">
          <a:xfrm>
            <a:off x="6350000" y="2768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5" name="Rectangle 47"/>
          <p:cNvSpPr>
            <a:spLocks noChangeArrowheads="1"/>
          </p:cNvSpPr>
          <p:nvPr/>
        </p:nvSpPr>
        <p:spPr bwMode="auto">
          <a:xfrm>
            <a:off x="77597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6" name="Rectangle 48"/>
          <p:cNvSpPr>
            <a:spLocks noChangeArrowheads="1"/>
          </p:cNvSpPr>
          <p:nvPr/>
        </p:nvSpPr>
        <p:spPr bwMode="auto">
          <a:xfrm>
            <a:off x="7277100" y="38989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7" name="Line 49"/>
          <p:cNvSpPr>
            <a:spLocks noChangeShapeType="1"/>
          </p:cNvSpPr>
          <p:nvPr/>
        </p:nvSpPr>
        <p:spPr bwMode="auto">
          <a:xfrm>
            <a:off x="2476500" y="2298700"/>
            <a:ext cx="279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8" name="Line 50"/>
          <p:cNvSpPr>
            <a:spLocks noChangeShapeType="1"/>
          </p:cNvSpPr>
          <p:nvPr/>
        </p:nvSpPr>
        <p:spPr bwMode="auto">
          <a:xfrm flipH="1">
            <a:off x="2209800" y="2286000"/>
            <a:ext cx="2667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19" name="Line 51"/>
          <p:cNvSpPr>
            <a:spLocks noChangeShapeType="1"/>
          </p:cNvSpPr>
          <p:nvPr/>
        </p:nvSpPr>
        <p:spPr bwMode="auto">
          <a:xfrm>
            <a:off x="1498600" y="28575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>
            <a:off x="850900" y="2870200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1" name="Line 53"/>
          <p:cNvSpPr>
            <a:spLocks noChangeShapeType="1"/>
          </p:cNvSpPr>
          <p:nvPr/>
        </p:nvSpPr>
        <p:spPr bwMode="auto">
          <a:xfrm flipH="1">
            <a:off x="1358900" y="2857500"/>
            <a:ext cx="152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2" name="Line 54"/>
          <p:cNvSpPr>
            <a:spLocks noChangeShapeType="1"/>
          </p:cNvSpPr>
          <p:nvPr/>
        </p:nvSpPr>
        <p:spPr bwMode="auto">
          <a:xfrm flipH="1">
            <a:off x="698500" y="2882900"/>
            <a:ext cx="152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3" name="Line 55"/>
          <p:cNvSpPr>
            <a:spLocks noChangeShapeType="1"/>
          </p:cNvSpPr>
          <p:nvPr/>
        </p:nvSpPr>
        <p:spPr bwMode="auto">
          <a:xfrm flipH="1">
            <a:off x="850900" y="2311400"/>
            <a:ext cx="3683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4" name="Line 56"/>
          <p:cNvSpPr>
            <a:spLocks noChangeShapeType="1"/>
          </p:cNvSpPr>
          <p:nvPr/>
        </p:nvSpPr>
        <p:spPr bwMode="auto">
          <a:xfrm>
            <a:off x="1892300" y="1727200"/>
            <a:ext cx="584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5" name="Line 57"/>
          <p:cNvSpPr>
            <a:spLocks noChangeShapeType="1"/>
          </p:cNvSpPr>
          <p:nvPr/>
        </p:nvSpPr>
        <p:spPr bwMode="auto">
          <a:xfrm>
            <a:off x="1219200" y="2324100"/>
            <a:ext cx="279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6" name="Line 58"/>
          <p:cNvSpPr>
            <a:spLocks noChangeShapeType="1"/>
          </p:cNvSpPr>
          <p:nvPr/>
        </p:nvSpPr>
        <p:spPr bwMode="auto">
          <a:xfrm flipH="1">
            <a:off x="1219200" y="1727200"/>
            <a:ext cx="6731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7" name="Oval 59"/>
          <p:cNvSpPr>
            <a:spLocks noChangeArrowheads="1"/>
          </p:cNvSpPr>
          <p:nvPr/>
        </p:nvSpPr>
        <p:spPr bwMode="auto">
          <a:xfrm>
            <a:off x="1066800" y="2146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8" name="Oval 60"/>
          <p:cNvSpPr>
            <a:spLocks noChangeArrowheads="1"/>
          </p:cNvSpPr>
          <p:nvPr/>
        </p:nvSpPr>
        <p:spPr bwMode="auto">
          <a:xfrm>
            <a:off x="1739900" y="15748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29" name="Oval 61"/>
          <p:cNvSpPr>
            <a:spLocks noChangeArrowheads="1"/>
          </p:cNvSpPr>
          <p:nvPr/>
        </p:nvSpPr>
        <p:spPr bwMode="auto">
          <a:xfrm>
            <a:off x="2324100" y="2133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0" name="Oval 62"/>
          <p:cNvSpPr>
            <a:spLocks noChangeArrowheads="1"/>
          </p:cNvSpPr>
          <p:nvPr/>
        </p:nvSpPr>
        <p:spPr bwMode="auto">
          <a:xfrm>
            <a:off x="1346200" y="26924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1" name="Oval 63"/>
          <p:cNvSpPr>
            <a:spLocks noChangeArrowheads="1"/>
          </p:cNvSpPr>
          <p:nvPr/>
        </p:nvSpPr>
        <p:spPr bwMode="auto">
          <a:xfrm>
            <a:off x="698500" y="2705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2" name="Rectangle 64"/>
          <p:cNvSpPr>
            <a:spLocks noChangeArrowheads="1"/>
          </p:cNvSpPr>
          <p:nvPr/>
        </p:nvSpPr>
        <p:spPr bwMode="auto">
          <a:xfrm>
            <a:off x="2095500" y="26670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3" name="Rectangle 65"/>
          <p:cNvSpPr>
            <a:spLocks noChangeArrowheads="1"/>
          </p:cNvSpPr>
          <p:nvPr/>
        </p:nvSpPr>
        <p:spPr bwMode="auto">
          <a:xfrm>
            <a:off x="2641600" y="26670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4" name="Rectangle 66"/>
          <p:cNvSpPr>
            <a:spLocks noChangeArrowheads="1"/>
          </p:cNvSpPr>
          <p:nvPr/>
        </p:nvSpPr>
        <p:spPr bwMode="auto">
          <a:xfrm>
            <a:off x="977900" y="3657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5" name="Rectangle 67"/>
          <p:cNvSpPr>
            <a:spLocks noChangeArrowheads="1"/>
          </p:cNvSpPr>
          <p:nvPr/>
        </p:nvSpPr>
        <p:spPr bwMode="auto">
          <a:xfrm>
            <a:off x="1257300" y="3657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6" name="Rectangle 68"/>
          <p:cNvSpPr>
            <a:spLocks noChangeArrowheads="1"/>
          </p:cNvSpPr>
          <p:nvPr/>
        </p:nvSpPr>
        <p:spPr bwMode="auto">
          <a:xfrm>
            <a:off x="863600" y="32004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7" name="Rectangle 69"/>
          <p:cNvSpPr>
            <a:spLocks noChangeArrowheads="1"/>
          </p:cNvSpPr>
          <p:nvPr/>
        </p:nvSpPr>
        <p:spPr bwMode="auto">
          <a:xfrm>
            <a:off x="546100" y="32004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8" name="Oval 70"/>
          <p:cNvSpPr>
            <a:spLocks noChangeArrowheads="1"/>
          </p:cNvSpPr>
          <p:nvPr/>
        </p:nvSpPr>
        <p:spPr bwMode="auto">
          <a:xfrm>
            <a:off x="1130300" y="3213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39" name="Oval 71"/>
          <p:cNvSpPr>
            <a:spLocks noChangeArrowheads="1"/>
          </p:cNvSpPr>
          <p:nvPr/>
        </p:nvSpPr>
        <p:spPr bwMode="auto">
          <a:xfrm>
            <a:off x="1625600" y="3213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40" name="Rectangle 72"/>
          <p:cNvSpPr>
            <a:spLocks noChangeArrowheads="1"/>
          </p:cNvSpPr>
          <p:nvPr/>
        </p:nvSpPr>
        <p:spPr bwMode="auto">
          <a:xfrm>
            <a:off x="1536700" y="3657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41" name="Rectangle 73"/>
          <p:cNvSpPr>
            <a:spLocks noChangeArrowheads="1"/>
          </p:cNvSpPr>
          <p:nvPr/>
        </p:nvSpPr>
        <p:spPr bwMode="auto">
          <a:xfrm>
            <a:off x="1841500" y="36576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200">
              <a:latin typeface="Avenir Book"/>
              <a:cs typeface="Avenir Book"/>
            </a:endParaRPr>
          </a:p>
        </p:txBody>
      </p:sp>
      <p:sp>
        <p:nvSpPr>
          <p:cNvPr id="142" name="Text Box 79"/>
          <p:cNvSpPr txBox="1">
            <a:spLocks noChangeArrowheads="1"/>
          </p:cNvSpPr>
          <p:nvPr/>
        </p:nvSpPr>
        <p:spPr bwMode="auto">
          <a:xfrm>
            <a:off x="492125" y="4802188"/>
            <a:ext cx="225946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latin typeface="Avenir Book"/>
                <a:cs typeface="Avenir Book"/>
              </a:rPr>
              <a:t>Double red</a:t>
            </a:r>
          </a:p>
        </p:txBody>
      </p:sp>
      <p:sp>
        <p:nvSpPr>
          <p:cNvPr id="143" name="Text Box 80"/>
          <p:cNvSpPr txBox="1">
            <a:spLocks noChangeArrowheads="1"/>
          </p:cNvSpPr>
          <p:nvPr/>
        </p:nvSpPr>
        <p:spPr bwMode="auto">
          <a:xfrm>
            <a:off x="3705225" y="4751388"/>
            <a:ext cx="468306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latin typeface="Avenir Book"/>
                <a:cs typeface="Avenir Book"/>
              </a:rPr>
              <a:t>Black height not uniform</a:t>
            </a:r>
          </a:p>
        </p:txBody>
      </p:sp>
    </p:spTree>
    <p:extLst>
      <p:ext uri="{BB962C8B-B14F-4D97-AF65-F5344CB8AC3E}">
        <p14:creationId xmlns:p14="http://schemas.microsoft.com/office/powerpoint/2010/main" val="7364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0" grpId="0" animBg="1"/>
      <p:bldP spid="122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40" grpId="0" animBg="1"/>
      <p:bldP spid="141" grpId="0" animBg="1"/>
      <p:bldP spid="142" grpId="0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696"/>
            <a:ext cx="8371840" cy="1143000"/>
          </a:xfrm>
        </p:spPr>
        <p:txBody>
          <a:bodyPr/>
          <a:lstStyle/>
          <a:p>
            <a:r>
              <a:rPr lang="en-US" sz="5400" dirty="0" smtClean="0"/>
              <a:t>Red-Black Tree to 2-4 Tree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0512"/>
            <a:ext cx="8229600" cy="3150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 a black node and its red children </a:t>
            </a:r>
            <a:r>
              <a:rPr lang="en-US" dirty="0" smtClean="0"/>
              <a:t>and </a:t>
            </a:r>
            <a:r>
              <a:rPr lang="en-US" dirty="0"/>
              <a:t>combine them into one node of a 2-4 tree.</a:t>
            </a:r>
          </a:p>
          <a:p>
            <a:r>
              <a:rPr lang="en-US" dirty="0"/>
              <a:t>Each node </a:t>
            </a:r>
            <a:r>
              <a:rPr lang="en-US" dirty="0" smtClean="0"/>
              <a:t>so formed has </a:t>
            </a:r>
            <a:r>
              <a:rPr lang="en-US" dirty="0"/>
              <a:t>at least 1 and at most 3 keys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Black height = number of levels in 2-4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6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176"/>
            <a:ext cx="8229600" cy="1143000"/>
          </a:xfrm>
        </p:spPr>
        <p:txBody>
          <a:bodyPr/>
          <a:lstStyle/>
          <a:p>
            <a:r>
              <a:rPr lang="en-US" sz="3600" dirty="0" smtClean="0"/>
              <a:t>Convert Red-Black Tree to 2-4 Tree</a:t>
            </a:r>
            <a:endParaRPr lang="en-US" sz="3600" dirty="0"/>
          </a:p>
        </p:txBody>
      </p:sp>
      <p:sp>
        <p:nvSpPr>
          <p:cNvPr id="211" name="Line 4"/>
          <p:cNvSpPr>
            <a:spLocks noChangeShapeType="1"/>
          </p:cNvSpPr>
          <p:nvPr/>
        </p:nvSpPr>
        <p:spPr bwMode="auto">
          <a:xfrm>
            <a:off x="7073900" y="2905760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2" name="Line 5"/>
          <p:cNvSpPr>
            <a:spLocks noChangeShapeType="1"/>
          </p:cNvSpPr>
          <p:nvPr/>
        </p:nvSpPr>
        <p:spPr bwMode="auto">
          <a:xfrm>
            <a:off x="6781800" y="3655060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3" name="Line 6"/>
          <p:cNvSpPr>
            <a:spLocks noChangeShapeType="1"/>
          </p:cNvSpPr>
          <p:nvPr/>
        </p:nvSpPr>
        <p:spPr bwMode="auto">
          <a:xfrm flipH="1">
            <a:off x="6553200" y="3667760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4" name="Line 7"/>
          <p:cNvSpPr>
            <a:spLocks noChangeShapeType="1"/>
          </p:cNvSpPr>
          <p:nvPr/>
        </p:nvSpPr>
        <p:spPr bwMode="auto">
          <a:xfrm>
            <a:off x="5664200" y="2931160"/>
            <a:ext cx="279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5" name="Line 8"/>
          <p:cNvSpPr>
            <a:spLocks noChangeShapeType="1"/>
          </p:cNvSpPr>
          <p:nvPr/>
        </p:nvSpPr>
        <p:spPr bwMode="auto">
          <a:xfrm flipH="1">
            <a:off x="5486400" y="2931160"/>
            <a:ext cx="17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6" name="Line 9"/>
          <p:cNvSpPr>
            <a:spLocks noChangeShapeType="1"/>
          </p:cNvSpPr>
          <p:nvPr/>
        </p:nvSpPr>
        <p:spPr bwMode="auto">
          <a:xfrm>
            <a:off x="4610100" y="2931160"/>
            <a:ext cx="3048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7" name="Line 10"/>
          <p:cNvSpPr>
            <a:spLocks noChangeShapeType="1"/>
          </p:cNvSpPr>
          <p:nvPr/>
        </p:nvSpPr>
        <p:spPr bwMode="auto">
          <a:xfrm>
            <a:off x="4279900" y="3655060"/>
            <a:ext cx="292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8" name="Line 11"/>
          <p:cNvSpPr>
            <a:spLocks noChangeShapeType="1"/>
          </p:cNvSpPr>
          <p:nvPr/>
        </p:nvSpPr>
        <p:spPr bwMode="auto">
          <a:xfrm flipH="1">
            <a:off x="4114800" y="3655060"/>
            <a:ext cx="165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9" name="Line 12"/>
          <p:cNvSpPr>
            <a:spLocks noChangeShapeType="1"/>
          </p:cNvSpPr>
          <p:nvPr/>
        </p:nvSpPr>
        <p:spPr bwMode="auto">
          <a:xfrm>
            <a:off x="3479800" y="3680460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0" name="Line 13"/>
          <p:cNvSpPr>
            <a:spLocks noChangeShapeType="1"/>
          </p:cNvSpPr>
          <p:nvPr/>
        </p:nvSpPr>
        <p:spPr bwMode="auto">
          <a:xfrm flipH="1">
            <a:off x="3289300" y="3680460"/>
            <a:ext cx="1905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1" name="Line 14"/>
          <p:cNvSpPr>
            <a:spLocks noChangeShapeType="1"/>
          </p:cNvSpPr>
          <p:nvPr/>
        </p:nvSpPr>
        <p:spPr bwMode="auto">
          <a:xfrm>
            <a:off x="2654300" y="3693160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2" name="Line 15"/>
          <p:cNvSpPr>
            <a:spLocks noChangeShapeType="1"/>
          </p:cNvSpPr>
          <p:nvPr/>
        </p:nvSpPr>
        <p:spPr bwMode="auto">
          <a:xfrm flipH="1">
            <a:off x="2374900" y="3693160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3" name="Line 16"/>
          <p:cNvSpPr>
            <a:spLocks noChangeShapeType="1"/>
          </p:cNvSpPr>
          <p:nvPr/>
        </p:nvSpPr>
        <p:spPr bwMode="auto">
          <a:xfrm flipH="1">
            <a:off x="6781800" y="2905760"/>
            <a:ext cx="292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4" name="Line 17"/>
          <p:cNvSpPr>
            <a:spLocks noChangeShapeType="1"/>
          </p:cNvSpPr>
          <p:nvPr/>
        </p:nvSpPr>
        <p:spPr bwMode="auto">
          <a:xfrm flipH="1">
            <a:off x="5664200" y="2448560"/>
            <a:ext cx="660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5" name="Line 18"/>
          <p:cNvSpPr>
            <a:spLocks noChangeShapeType="1"/>
          </p:cNvSpPr>
          <p:nvPr/>
        </p:nvSpPr>
        <p:spPr bwMode="auto">
          <a:xfrm>
            <a:off x="5105400" y="183896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6" name="Line 19"/>
          <p:cNvSpPr>
            <a:spLocks noChangeShapeType="1"/>
          </p:cNvSpPr>
          <p:nvPr/>
        </p:nvSpPr>
        <p:spPr bwMode="auto">
          <a:xfrm flipH="1">
            <a:off x="2654300" y="2956560"/>
            <a:ext cx="4445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7" name="Line 20"/>
          <p:cNvSpPr>
            <a:spLocks noChangeShapeType="1"/>
          </p:cNvSpPr>
          <p:nvPr/>
        </p:nvSpPr>
        <p:spPr bwMode="auto">
          <a:xfrm>
            <a:off x="3098800" y="2956560"/>
            <a:ext cx="381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8" name="Line 21"/>
          <p:cNvSpPr>
            <a:spLocks noChangeShapeType="1"/>
          </p:cNvSpPr>
          <p:nvPr/>
        </p:nvSpPr>
        <p:spPr bwMode="auto">
          <a:xfrm flipH="1">
            <a:off x="3098800" y="2423160"/>
            <a:ext cx="8001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9" name="Line 22"/>
          <p:cNvSpPr>
            <a:spLocks noChangeShapeType="1"/>
          </p:cNvSpPr>
          <p:nvPr/>
        </p:nvSpPr>
        <p:spPr bwMode="auto">
          <a:xfrm>
            <a:off x="3911600" y="2410460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0" name="Line 23"/>
          <p:cNvSpPr>
            <a:spLocks noChangeShapeType="1"/>
          </p:cNvSpPr>
          <p:nvPr/>
        </p:nvSpPr>
        <p:spPr bwMode="auto">
          <a:xfrm flipH="1">
            <a:off x="4279900" y="2931160"/>
            <a:ext cx="3302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1" name="Line 24"/>
          <p:cNvSpPr>
            <a:spLocks noChangeShapeType="1"/>
          </p:cNvSpPr>
          <p:nvPr/>
        </p:nvSpPr>
        <p:spPr bwMode="auto">
          <a:xfrm flipH="1">
            <a:off x="3911600" y="1838960"/>
            <a:ext cx="1193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2" name="Line 25"/>
          <p:cNvSpPr>
            <a:spLocks noChangeShapeType="1"/>
          </p:cNvSpPr>
          <p:nvPr/>
        </p:nvSpPr>
        <p:spPr bwMode="auto">
          <a:xfrm>
            <a:off x="6311900" y="2448560"/>
            <a:ext cx="7747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3" name="Oval 26"/>
          <p:cNvSpPr>
            <a:spLocks noChangeArrowheads="1"/>
          </p:cNvSpPr>
          <p:nvPr/>
        </p:nvSpPr>
        <p:spPr bwMode="auto">
          <a:xfrm>
            <a:off x="4953000" y="16738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4" name="Oval 27"/>
          <p:cNvSpPr>
            <a:spLocks noChangeArrowheads="1"/>
          </p:cNvSpPr>
          <p:nvPr/>
        </p:nvSpPr>
        <p:spPr bwMode="auto">
          <a:xfrm>
            <a:off x="3746500" y="22453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5" name="Oval 28"/>
          <p:cNvSpPr>
            <a:spLocks noChangeArrowheads="1"/>
          </p:cNvSpPr>
          <p:nvPr/>
        </p:nvSpPr>
        <p:spPr bwMode="auto">
          <a:xfrm>
            <a:off x="6159500" y="22834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6" name="Oval 29"/>
          <p:cNvSpPr>
            <a:spLocks noChangeArrowheads="1"/>
          </p:cNvSpPr>
          <p:nvPr/>
        </p:nvSpPr>
        <p:spPr bwMode="auto">
          <a:xfrm>
            <a:off x="6629400" y="3489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7" name="Oval 30"/>
          <p:cNvSpPr>
            <a:spLocks noChangeArrowheads="1"/>
          </p:cNvSpPr>
          <p:nvPr/>
        </p:nvSpPr>
        <p:spPr bwMode="auto">
          <a:xfrm>
            <a:off x="6921500" y="27406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8" name="Oval 31"/>
          <p:cNvSpPr>
            <a:spLocks noChangeArrowheads="1"/>
          </p:cNvSpPr>
          <p:nvPr/>
        </p:nvSpPr>
        <p:spPr bwMode="auto">
          <a:xfrm>
            <a:off x="2946400" y="27914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9" name="Oval 32"/>
          <p:cNvSpPr>
            <a:spLocks noChangeArrowheads="1"/>
          </p:cNvSpPr>
          <p:nvPr/>
        </p:nvSpPr>
        <p:spPr bwMode="auto">
          <a:xfrm>
            <a:off x="4457700" y="27660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0" name="Oval 33"/>
          <p:cNvSpPr>
            <a:spLocks noChangeArrowheads="1"/>
          </p:cNvSpPr>
          <p:nvPr/>
        </p:nvSpPr>
        <p:spPr bwMode="auto">
          <a:xfrm>
            <a:off x="5511800" y="27660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1" name="Oval 34"/>
          <p:cNvSpPr>
            <a:spLocks noChangeArrowheads="1"/>
          </p:cNvSpPr>
          <p:nvPr/>
        </p:nvSpPr>
        <p:spPr bwMode="auto">
          <a:xfrm>
            <a:off x="4127500" y="3489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2" name="Oval 35"/>
          <p:cNvSpPr>
            <a:spLocks noChangeArrowheads="1"/>
          </p:cNvSpPr>
          <p:nvPr/>
        </p:nvSpPr>
        <p:spPr bwMode="auto">
          <a:xfrm>
            <a:off x="3327400" y="35153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3" name="Oval 36"/>
          <p:cNvSpPr>
            <a:spLocks noChangeArrowheads="1"/>
          </p:cNvSpPr>
          <p:nvPr/>
        </p:nvSpPr>
        <p:spPr bwMode="auto">
          <a:xfrm>
            <a:off x="2501900" y="35280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44" name="Rectangle 37"/>
          <p:cNvSpPr>
            <a:spLocks noChangeArrowheads="1"/>
          </p:cNvSpPr>
          <p:nvPr/>
        </p:nvSpPr>
        <p:spPr bwMode="auto">
          <a:xfrm>
            <a:off x="22606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5" name="Rectangle 38"/>
          <p:cNvSpPr>
            <a:spLocks noChangeArrowheads="1"/>
          </p:cNvSpPr>
          <p:nvPr/>
        </p:nvSpPr>
        <p:spPr bwMode="auto">
          <a:xfrm>
            <a:off x="27559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6" name="Rectangle 39"/>
          <p:cNvSpPr>
            <a:spLocks noChangeArrowheads="1"/>
          </p:cNvSpPr>
          <p:nvPr/>
        </p:nvSpPr>
        <p:spPr bwMode="auto">
          <a:xfrm>
            <a:off x="31750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7" name="Rectangle 40"/>
          <p:cNvSpPr>
            <a:spLocks noChangeArrowheads="1"/>
          </p:cNvSpPr>
          <p:nvPr/>
        </p:nvSpPr>
        <p:spPr bwMode="auto">
          <a:xfrm>
            <a:off x="35814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8" name="Rectangle 41"/>
          <p:cNvSpPr>
            <a:spLocks noChangeArrowheads="1"/>
          </p:cNvSpPr>
          <p:nvPr/>
        </p:nvSpPr>
        <p:spPr bwMode="auto">
          <a:xfrm>
            <a:off x="4000500" y="39725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9" name="Rectangle 42"/>
          <p:cNvSpPr>
            <a:spLocks noChangeArrowheads="1"/>
          </p:cNvSpPr>
          <p:nvPr/>
        </p:nvSpPr>
        <p:spPr bwMode="auto">
          <a:xfrm>
            <a:off x="4445000" y="39725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0" name="Rectangle 43"/>
          <p:cNvSpPr>
            <a:spLocks noChangeArrowheads="1"/>
          </p:cNvSpPr>
          <p:nvPr/>
        </p:nvSpPr>
        <p:spPr bwMode="auto">
          <a:xfrm>
            <a:off x="4800600" y="33121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1" name="Rectangle 44"/>
          <p:cNvSpPr>
            <a:spLocks noChangeArrowheads="1"/>
          </p:cNvSpPr>
          <p:nvPr/>
        </p:nvSpPr>
        <p:spPr bwMode="auto">
          <a:xfrm>
            <a:off x="7366000" y="32994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2" name="Rectangle 45"/>
          <p:cNvSpPr>
            <a:spLocks noChangeArrowheads="1"/>
          </p:cNvSpPr>
          <p:nvPr/>
        </p:nvSpPr>
        <p:spPr bwMode="auto">
          <a:xfrm>
            <a:off x="5829300" y="33121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3" name="Rectangle 46"/>
          <p:cNvSpPr>
            <a:spLocks noChangeArrowheads="1"/>
          </p:cNvSpPr>
          <p:nvPr/>
        </p:nvSpPr>
        <p:spPr bwMode="auto">
          <a:xfrm>
            <a:off x="5372100" y="33121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4" name="Rectangle 47"/>
          <p:cNvSpPr>
            <a:spLocks noChangeArrowheads="1"/>
          </p:cNvSpPr>
          <p:nvPr/>
        </p:nvSpPr>
        <p:spPr bwMode="auto">
          <a:xfrm>
            <a:off x="69215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5" name="Rectangle 48"/>
          <p:cNvSpPr>
            <a:spLocks noChangeArrowheads="1"/>
          </p:cNvSpPr>
          <p:nvPr/>
        </p:nvSpPr>
        <p:spPr bwMode="auto">
          <a:xfrm>
            <a:off x="6438900" y="398526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56" name="Text Box 49"/>
          <p:cNvSpPr txBox="1">
            <a:spLocks noChangeArrowheads="1"/>
          </p:cNvSpPr>
          <p:nvPr/>
        </p:nvSpPr>
        <p:spPr bwMode="auto">
          <a:xfrm>
            <a:off x="2511425" y="3488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</a:t>
            </a:r>
          </a:p>
        </p:txBody>
      </p:sp>
      <p:sp>
        <p:nvSpPr>
          <p:cNvPr id="257" name="Text Box 187"/>
          <p:cNvSpPr txBox="1">
            <a:spLocks noChangeArrowheads="1"/>
          </p:cNvSpPr>
          <p:nvPr/>
        </p:nvSpPr>
        <p:spPr bwMode="auto">
          <a:xfrm>
            <a:off x="6854825" y="27390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19</a:t>
            </a:r>
          </a:p>
        </p:txBody>
      </p:sp>
      <p:sp>
        <p:nvSpPr>
          <p:cNvPr id="258" name="Text Box 188"/>
          <p:cNvSpPr txBox="1">
            <a:spLocks noChangeArrowheads="1"/>
          </p:cNvSpPr>
          <p:nvPr/>
        </p:nvSpPr>
        <p:spPr bwMode="auto">
          <a:xfrm>
            <a:off x="6562725" y="34883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17</a:t>
            </a:r>
          </a:p>
        </p:txBody>
      </p:sp>
      <p:sp>
        <p:nvSpPr>
          <p:cNvPr id="259" name="Text Box 189"/>
          <p:cNvSpPr txBox="1">
            <a:spLocks noChangeArrowheads="1"/>
          </p:cNvSpPr>
          <p:nvPr/>
        </p:nvSpPr>
        <p:spPr bwMode="auto">
          <a:xfrm>
            <a:off x="6105525" y="22818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13</a:t>
            </a:r>
          </a:p>
        </p:txBody>
      </p:sp>
      <p:sp>
        <p:nvSpPr>
          <p:cNvPr id="260" name="Text Box 190"/>
          <p:cNvSpPr txBox="1">
            <a:spLocks noChangeArrowheads="1"/>
          </p:cNvSpPr>
          <p:nvPr/>
        </p:nvSpPr>
        <p:spPr bwMode="auto">
          <a:xfrm>
            <a:off x="5457825" y="27644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11</a:t>
            </a:r>
          </a:p>
        </p:txBody>
      </p:sp>
      <p:sp>
        <p:nvSpPr>
          <p:cNvPr id="261" name="Text Box 191"/>
          <p:cNvSpPr txBox="1">
            <a:spLocks noChangeArrowheads="1"/>
          </p:cNvSpPr>
          <p:nvPr/>
        </p:nvSpPr>
        <p:spPr bwMode="auto">
          <a:xfrm>
            <a:off x="4962525" y="16595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9</a:t>
            </a:r>
          </a:p>
        </p:txBody>
      </p:sp>
      <p:sp>
        <p:nvSpPr>
          <p:cNvPr id="262" name="Text Box 192"/>
          <p:cNvSpPr txBox="1">
            <a:spLocks noChangeArrowheads="1"/>
          </p:cNvSpPr>
          <p:nvPr/>
        </p:nvSpPr>
        <p:spPr bwMode="auto">
          <a:xfrm>
            <a:off x="3756025" y="22310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4</a:t>
            </a:r>
          </a:p>
        </p:txBody>
      </p:sp>
      <p:sp>
        <p:nvSpPr>
          <p:cNvPr id="263" name="Text Box 193"/>
          <p:cNvSpPr txBox="1">
            <a:spLocks noChangeArrowheads="1"/>
          </p:cNvSpPr>
          <p:nvPr/>
        </p:nvSpPr>
        <p:spPr bwMode="auto">
          <a:xfrm>
            <a:off x="4454525" y="27644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7</a:t>
            </a:r>
          </a:p>
        </p:txBody>
      </p:sp>
      <p:sp>
        <p:nvSpPr>
          <p:cNvPr id="264" name="Text Box 194"/>
          <p:cNvSpPr txBox="1">
            <a:spLocks noChangeArrowheads="1"/>
          </p:cNvSpPr>
          <p:nvPr/>
        </p:nvSpPr>
        <p:spPr bwMode="auto">
          <a:xfrm>
            <a:off x="4137025" y="3488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5</a:t>
            </a:r>
          </a:p>
        </p:txBody>
      </p:sp>
      <p:sp>
        <p:nvSpPr>
          <p:cNvPr id="265" name="Text Box 195"/>
          <p:cNvSpPr txBox="1">
            <a:spLocks noChangeArrowheads="1"/>
          </p:cNvSpPr>
          <p:nvPr/>
        </p:nvSpPr>
        <p:spPr bwMode="auto">
          <a:xfrm>
            <a:off x="3336925" y="35010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3</a:t>
            </a:r>
          </a:p>
        </p:txBody>
      </p:sp>
      <p:sp>
        <p:nvSpPr>
          <p:cNvPr id="266" name="Text Box 196"/>
          <p:cNvSpPr txBox="1">
            <a:spLocks noChangeArrowheads="1"/>
          </p:cNvSpPr>
          <p:nvPr/>
        </p:nvSpPr>
        <p:spPr bwMode="auto">
          <a:xfrm>
            <a:off x="2943225" y="27771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2</a:t>
            </a:r>
          </a:p>
        </p:txBody>
      </p:sp>
      <p:sp>
        <p:nvSpPr>
          <p:cNvPr id="267" name="Rectangle 198"/>
          <p:cNvSpPr>
            <a:spLocks noChangeArrowheads="1"/>
          </p:cNvSpPr>
          <p:nvPr/>
        </p:nvSpPr>
        <p:spPr bwMode="auto">
          <a:xfrm>
            <a:off x="3619500" y="1534160"/>
            <a:ext cx="3060700" cy="115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grpSp>
        <p:nvGrpSpPr>
          <p:cNvPr id="268" name="Group 207"/>
          <p:cNvGrpSpPr>
            <a:grpSpLocks/>
          </p:cNvGrpSpPr>
          <p:nvPr/>
        </p:nvGrpSpPr>
        <p:grpSpPr bwMode="auto">
          <a:xfrm>
            <a:off x="4521200" y="4886960"/>
            <a:ext cx="800100" cy="228600"/>
            <a:chOff x="1744" y="2880"/>
            <a:chExt cx="504" cy="144"/>
          </a:xfrm>
          <a:noFill/>
        </p:grpSpPr>
        <p:grpSp>
          <p:nvGrpSpPr>
            <p:cNvPr id="269" name="Group 199"/>
            <p:cNvGrpSpPr>
              <a:grpSpLocks/>
            </p:cNvGrpSpPr>
            <p:nvPr/>
          </p:nvGrpSpPr>
          <p:grpSpPr bwMode="auto">
            <a:xfrm>
              <a:off x="1744" y="2880"/>
              <a:ext cx="504" cy="144"/>
              <a:chOff x="112" y="2792"/>
              <a:chExt cx="600" cy="208"/>
            </a:xfrm>
            <a:grpFill/>
          </p:grpSpPr>
          <p:sp>
            <p:nvSpPr>
              <p:cNvPr id="272" name="Oval 200"/>
              <p:cNvSpPr>
                <a:spLocks noChangeArrowheads="1"/>
              </p:cNvSpPr>
              <p:nvPr/>
            </p:nvSpPr>
            <p:spPr bwMode="auto">
              <a:xfrm>
                <a:off x="118" y="2792"/>
                <a:ext cx="194" cy="20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Avenir Book"/>
                    <a:cs typeface="Avenir Book"/>
                  </a:rPr>
                  <a:t>4</a:t>
                </a:r>
              </a:p>
            </p:txBody>
          </p:sp>
          <p:grpSp>
            <p:nvGrpSpPr>
              <p:cNvPr id="273" name="Group 201"/>
              <p:cNvGrpSpPr>
                <a:grpSpLocks/>
              </p:cNvGrpSpPr>
              <p:nvPr/>
            </p:nvGrpSpPr>
            <p:grpSpPr bwMode="auto">
              <a:xfrm>
                <a:off x="112" y="2792"/>
                <a:ext cx="600" cy="208"/>
                <a:chOff x="576" y="2696"/>
                <a:chExt cx="744" cy="240"/>
              </a:xfrm>
              <a:grpFill/>
            </p:grpSpPr>
            <p:sp>
              <p:nvSpPr>
                <p:cNvPr id="274" name="Rectangle 202"/>
                <p:cNvSpPr>
                  <a:spLocks noChangeArrowheads="1"/>
                </p:cNvSpPr>
                <p:nvPr/>
              </p:nvSpPr>
              <p:spPr bwMode="auto">
                <a:xfrm>
                  <a:off x="576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275" name="Rectangle 203"/>
                <p:cNvSpPr>
                  <a:spLocks noChangeArrowheads="1"/>
                </p:cNvSpPr>
                <p:nvPr/>
              </p:nvSpPr>
              <p:spPr bwMode="auto">
                <a:xfrm>
                  <a:off x="824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276" name="Rectangle 204"/>
                <p:cNvSpPr>
                  <a:spLocks noChangeArrowheads="1"/>
                </p:cNvSpPr>
                <p:nvPr/>
              </p:nvSpPr>
              <p:spPr bwMode="auto">
                <a:xfrm>
                  <a:off x="1072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</p:grpSp>
        </p:grpSp>
        <p:sp>
          <p:nvSpPr>
            <p:cNvPr id="270" name="Oval 205"/>
            <p:cNvSpPr>
              <a:spLocks noChangeArrowheads="1"/>
            </p:cNvSpPr>
            <p:nvPr/>
          </p:nvSpPr>
          <p:spPr bwMode="auto">
            <a:xfrm>
              <a:off x="2085" y="288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13</a:t>
              </a:r>
            </a:p>
          </p:txBody>
        </p:sp>
        <p:sp>
          <p:nvSpPr>
            <p:cNvPr id="271" name="Oval 206"/>
            <p:cNvSpPr>
              <a:spLocks noChangeArrowheads="1"/>
            </p:cNvSpPr>
            <p:nvPr/>
          </p:nvSpPr>
          <p:spPr bwMode="auto">
            <a:xfrm>
              <a:off x="1917" y="288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9</a:t>
              </a:r>
            </a:p>
          </p:txBody>
        </p:sp>
      </p:grpSp>
      <p:sp>
        <p:nvSpPr>
          <p:cNvPr id="277" name="Rectangle 208"/>
          <p:cNvSpPr>
            <a:spLocks noChangeArrowheads="1"/>
          </p:cNvSpPr>
          <p:nvPr/>
        </p:nvSpPr>
        <p:spPr bwMode="auto">
          <a:xfrm>
            <a:off x="2413000" y="2727960"/>
            <a:ext cx="1308100" cy="119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grpSp>
        <p:nvGrpSpPr>
          <p:cNvPr id="278" name="Group 218"/>
          <p:cNvGrpSpPr>
            <a:grpSpLocks/>
          </p:cNvGrpSpPr>
          <p:nvPr/>
        </p:nvGrpSpPr>
        <p:grpSpPr bwMode="auto">
          <a:xfrm>
            <a:off x="2921000" y="5585460"/>
            <a:ext cx="800100" cy="228600"/>
            <a:chOff x="1152" y="3312"/>
            <a:chExt cx="504" cy="144"/>
          </a:xfrm>
          <a:noFill/>
        </p:grpSpPr>
        <p:grpSp>
          <p:nvGrpSpPr>
            <p:cNvPr id="279" name="Group 210"/>
            <p:cNvGrpSpPr>
              <a:grpSpLocks/>
            </p:cNvGrpSpPr>
            <p:nvPr/>
          </p:nvGrpSpPr>
          <p:grpSpPr bwMode="auto">
            <a:xfrm>
              <a:off x="1152" y="3312"/>
              <a:ext cx="504" cy="144"/>
              <a:chOff x="112" y="2792"/>
              <a:chExt cx="600" cy="208"/>
            </a:xfrm>
            <a:grpFill/>
          </p:grpSpPr>
          <p:sp>
            <p:nvSpPr>
              <p:cNvPr id="282" name="Oval 211"/>
              <p:cNvSpPr>
                <a:spLocks noChangeArrowheads="1"/>
              </p:cNvSpPr>
              <p:nvPr/>
            </p:nvSpPr>
            <p:spPr bwMode="auto">
              <a:xfrm>
                <a:off x="118" y="2792"/>
                <a:ext cx="194" cy="20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Avenir Book"/>
                    <a:cs typeface="Avenir Book"/>
                  </a:rPr>
                  <a:t>1</a:t>
                </a:r>
              </a:p>
            </p:txBody>
          </p:sp>
          <p:grpSp>
            <p:nvGrpSpPr>
              <p:cNvPr id="283" name="Group 212"/>
              <p:cNvGrpSpPr>
                <a:grpSpLocks/>
              </p:cNvGrpSpPr>
              <p:nvPr/>
            </p:nvGrpSpPr>
            <p:grpSpPr bwMode="auto">
              <a:xfrm>
                <a:off x="112" y="2792"/>
                <a:ext cx="600" cy="208"/>
                <a:chOff x="576" y="2696"/>
                <a:chExt cx="744" cy="240"/>
              </a:xfrm>
              <a:grpFill/>
            </p:grpSpPr>
            <p:sp>
              <p:nvSpPr>
                <p:cNvPr id="284" name="Rectangle 213"/>
                <p:cNvSpPr>
                  <a:spLocks noChangeArrowheads="1"/>
                </p:cNvSpPr>
                <p:nvPr/>
              </p:nvSpPr>
              <p:spPr bwMode="auto">
                <a:xfrm>
                  <a:off x="576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285" name="Rectangle 214"/>
                <p:cNvSpPr>
                  <a:spLocks noChangeArrowheads="1"/>
                </p:cNvSpPr>
                <p:nvPr/>
              </p:nvSpPr>
              <p:spPr bwMode="auto">
                <a:xfrm>
                  <a:off x="824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286" name="Rectangle 215"/>
                <p:cNvSpPr>
                  <a:spLocks noChangeArrowheads="1"/>
                </p:cNvSpPr>
                <p:nvPr/>
              </p:nvSpPr>
              <p:spPr bwMode="auto">
                <a:xfrm>
                  <a:off x="1072" y="2696"/>
                  <a:ext cx="248" cy="240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en-US">
                    <a:latin typeface="Avenir Book"/>
                    <a:cs typeface="Avenir Book"/>
                  </a:endParaRPr>
                </a:p>
              </p:txBody>
            </p:sp>
          </p:grpSp>
        </p:grpSp>
        <p:sp>
          <p:nvSpPr>
            <p:cNvPr id="280" name="Oval 216"/>
            <p:cNvSpPr>
              <a:spLocks noChangeArrowheads="1"/>
            </p:cNvSpPr>
            <p:nvPr/>
          </p:nvSpPr>
          <p:spPr bwMode="auto">
            <a:xfrm>
              <a:off x="1493" y="3312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3</a:t>
              </a:r>
            </a:p>
          </p:txBody>
        </p:sp>
        <p:sp>
          <p:nvSpPr>
            <p:cNvPr id="281" name="Oval 217"/>
            <p:cNvSpPr>
              <a:spLocks noChangeArrowheads="1"/>
            </p:cNvSpPr>
            <p:nvPr/>
          </p:nvSpPr>
          <p:spPr bwMode="auto">
            <a:xfrm>
              <a:off x="1325" y="3312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2</a:t>
              </a:r>
            </a:p>
          </p:txBody>
        </p:sp>
      </p:grpSp>
      <p:sp>
        <p:nvSpPr>
          <p:cNvPr id="287" name="Line 219"/>
          <p:cNvSpPr>
            <a:spLocks noChangeShapeType="1"/>
          </p:cNvSpPr>
          <p:nvPr/>
        </p:nvSpPr>
        <p:spPr bwMode="auto">
          <a:xfrm flipH="1">
            <a:off x="3327400" y="5115560"/>
            <a:ext cx="11938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88" name="Rectangle 220"/>
          <p:cNvSpPr>
            <a:spLocks noChangeArrowheads="1"/>
          </p:cNvSpPr>
          <p:nvPr/>
        </p:nvSpPr>
        <p:spPr bwMode="auto">
          <a:xfrm>
            <a:off x="4051300" y="2727960"/>
            <a:ext cx="812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grpSp>
        <p:nvGrpSpPr>
          <p:cNvPr id="289" name="Group 244"/>
          <p:cNvGrpSpPr>
            <a:grpSpLocks/>
          </p:cNvGrpSpPr>
          <p:nvPr/>
        </p:nvGrpSpPr>
        <p:grpSpPr bwMode="auto">
          <a:xfrm>
            <a:off x="4991100" y="5585460"/>
            <a:ext cx="800100" cy="228600"/>
            <a:chOff x="2040" y="3320"/>
            <a:chExt cx="504" cy="144"/>
          </a:xfrm>
          <a:noFill/>
        </p:grpSpPr>
        <p:sp>
          <p:nvSpPr>
            <p:cNvPr id="290" name="Oval 234"/>
            <p:cNvSpPr>
              <a:spLocks noChangeArrowheads="1"/>
            </p:cNvSpPr>
            <p:nvPr/>
          </p:nvSpPr>
          <p:spPr bwMode="auto">
            <a:xfrm>
              <a:off x="2045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11</a:t>
              </a:r>
            </a:p>
          </p:txBody>
        </p:sp>
        <p:grpSp>
          <p:nvGrpSpPr>
            <p:cNvPr id="291" name="Group 235"/>
            <p:cNvGrpSpPr>
              <a:grpSpLocks/>
            </p:cNvGrpSpPr>
            <p:nvPr/>
          </p:nvGrpSpPr>
          <p:grpSpPr bwMode="auto">
            <a:xfrm>
              <a:off x="2040" y="3320"/>
              <a:ext cx="504" cy="144"/>
              <a:chOff x="576" y="2696"/>
              <a:chExt cx="744" cy="240"/>
            </a:xfrm>
            <a:grpFill/>
          </p:grpSpPr>
          <p:sp>
            <p:nvSpPr>
              <p:cNvPr id="292" name="Rectangle 236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293" name="Rectangle 237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294" name="Rectangle 238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</p:grpSp>
      </p:grpSp>
      <p:grpSp>
        <p:nvGrpSpPr>
          <p:cNvPr id="295" name="Group 240"/>
          <p:cNvGrpSpPr>
            <a:grpSpLocks/>
          </p:cNvGrpSpPr>
          <p:nvPr/>
        </p:nvGrpSpPr>
        <p:grpSpPr bwMode="auto">
          <a:xfrm>
            <a:off x="3975100" y="5585460"/>
            <a:ext cx="800100" cy="228600"/>
            <a:chOff x="1400" y="3320"/>
            <a:chExt cx="504" cy="144"/>
          </a:xfrm>
          <a:noFill/>
        </p:grpSpPr>
        <p:sp>
          <p:nvSpPr>
            <p:cNvPr id="296" name="Oval 222"/>
            <p:cNvSpPr>
              <a:spLocks noChangeArrowheads="1"/>
            </p:cNvSpPr>
            <p:nvPr/>
          </p:nvSpPr>
          <p:spPr bwMode="auto">
            <a:xfrm>
              <a:off x="1405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5</a:t>
              </a:r>
            </a:p>
          </p:txBody>
        </p:sp>
        <p:grpSp>
          <p:nvGrpSpPr>
            <p:cNvPr id="297" name="Group 223"/>
            <p:cNvGrpSpPr>
              <a:grpSpLocks/>
            </p:cNvGrpSpPr>
            <p:nvPr/>
          </p:nvGrpSpPr>
          <p:grpSpPr bwMode="auto">
            <a:xfrm>
              <a:off x="1400" y="3320"/>
              <a:ext cx="504" cy="144"/>
              <a:chOff x="576" y="2696"/>
              <a:chExt cx="744" cy="240"/>
            </a:xfrm>
            <a:grpFill/>
          </p:grpSpPr>
          <p:sp>
            <p:nvSpPr>
              <p:cNvPr id="299" name="Rectangle 224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300" name="Rectangle 225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301" name="Rectangle 226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</p:grpSp>
        <p:sp>
          <p:nvSpPr>
            <p:cNvPr id="298" name="Oval 239"/>
            <p:cNvSpPr>
              <a:spLocks noChangeArrowheads="1"/>
            </p:cNvSpPr>
            <p:nvPr/>
          </p:nvSpPr>
          <p:spPr bwMode="auto">
            <a:xfrm>
              <a:off x="1573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7</a:t>
              </a:r>
            </a:p>
          </p:txBody>
        </p:sp>
      </p:grpSp>
      <p:sp>
        <p:nvSpPr>
          <p:cNvPr id="302" name="Line 241"/>
          <p:cNvSpPr>
            <a:spLocks noChangeShapeType="1"/>
          </p:cNvSpPr>
          <p:nvPr/>
        </p:nvSpPr>
        <p:spPr bwMode="auto">
          <a:xfrm flipH="1">
            <a:off x="4394200" y="5102860"/>
            <a:ext cx="3937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grpSp>
        <p:nvGrpSpPr>
          <p:cNvPr id="303" name="Group 247"/>
          <p:cNvGrpSpPr>
            <a:grpSpLocks/>
          </p:cNvGrpSpPr>
          <p:nvPr/>
        </p:nvGrpSpPr>
        <p:grpSpPr bwMode="auto">
          <a:xfrm>
            <a:off x="6057900" y="5585460"/>
            <a:ext cx="800100" cy="228600"/>
            <a:chOff x="2712" y="3320"/>
            <a:chExt cx="504" cy="144"/>
          </a:xfrm>
          <a:noFill/>
        </p:grpSpPr>
        <p:sp>
          <p:nvSpPr>
            <p:cNvPr id="304" name="Oval 228"/>
            <p:cNvSpPr>
              <a:spLocks noChangeArrowheads="1"/>
            </p:cNvSpPr>
            <p:nvPr/>
          </p:nvSpPr>
          <p:spPr bwMode="auto">
            <a:xfrm>
              <a:off x="2717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17</a:t>
              </a:r>
            </a:p>
          </p:txBody>
        </p:sp>
        <p:grpSp>
          <p:nvGrpSpPr>
            <p:cNvPr id="305" name="Group 229"/>
            <p:cNvGrpSpPr>
              <a:grpSpLocks/>
            </p:cNvGrpSpPr>
            <p:nvPr/>
          </p:nvGrpSpPr>
          <p:grpSpPr bwMode="auto">
            <a:xfrm>
              <a:off x="2712" y="3320"/>
              <a:ext cx="504" cy="144"/>
              <a:chOff x="576" y="2696"/>
              <a:chExt cx="744" cy="240"/>
            </a:xfrm>
            <a:grpFill/>
          </p:grpSpPr>
          <p:sp>
            <p:nvSpPr>
              <p:cNvPr id="307" name="Rectangle 230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308" name="Rectangle 231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  <p:sp>
            <p:nvSpPr>
              <p:cNvPr id="309" name="Rectangle 232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>
                  <a:latin typeface="Avenir Book"/>
                  <a:cs typeface="Avenir Book"/>
                </a:endParaRPr>
              </a:p>
            </p:txBody>
          </p:sp>
        </p:grpSp>
        <p:sp>
          <p:nvSpPr>
            <p:cNvPr id="306" name="Oval 242"/>
            <p:cNvSpPr>
              <a:spLocks noChangeArrowheads="1"/>
            </p:cNvSpPr>
            <p:nvPr/>
          </p:nvSpPr>
          <p:spPr bwMode="auto">
            <a:xfrm>
              <a:off x="2885" y="3320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venir Book"/>
                  <a:cs typeface="Avenir Book"/>
                </a:rPr>
                <a:t>19</a:t>
              </a:r>
            </a:p>
          </p:txBody>
        </p:sp>
      </p:grpSp>
      <p:sp>
        <p:nvSpPr>
          <p:cNvPr id="310" name="Rectangle 243"/>
          <p:cNvSpPr>
            <a:spLocks noChangeArrowheads="1"/>
          </p:cNvSpPr>
          <p:nvPr/>
        </p:nvSpPr>
        <p:spPr bwMode="auto">
          <a:xfrm>
            <a:off x="5397500" y="2715260"/>
            <a:ext cx="546100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11" name="Line 245"/>
          <p:cNvSpPr>
            <a:spLocks noChangeShapeType="1"/>
          </p:cNvSpPr>
          <p:nvPr/>
        </p:nvSpPr>
        <p:spPr bwMode="auto">
          <a:xfrm>
            <a:off x="5054600" y="5128260"/>
            <a:ext cx="3429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12" name="Rectangle 246"/>
          <p:cNvSpPr>
            <a:spLocks noChangeArrowheads="1"/>
          </p:cNvSpPr>
          <p:nvPr/>
        </p:nvSpPr>
        <p:spPr bwMode="auto">
          <a:xfrm>
            <a:off x="6565900" y="2677160"/>
            <a:ext cx="7239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13" name="Line 248"/>
          <p:cNvSpPr>
            <a:spLocks noChangeShapeType="1"/>
          </p:cNvSpPr>
          <p:nvPr/>
        </p:nvSpPr>
        <p:spPr bwMode="auto">
          <a:xfrm>
            <a:off x="5321300" y="5115560"/>
            <a:ext cx="11303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76291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67" grpId="1" animBg="1"/>
      <p:bldP spid="277" grpId="0" animBg="1"/>
      <p:bldP spid="277" grpId="1" animBg="1"/>
      <p:bldP spid="287" grpId="0" animBg="1"/>
      <p:bldP spid="288" grpId="0" animBg="1"/>
      <p:bldP spid="288" grpId="1" animBg="1"/>
      <p:bldP spid="302" grpId="0" animBg="1"/>
      <p:bldP spid="310" grpId="0" animBg="1"/>
      <p:bldP spid="310" grpId="1" animBg="1"/>
      <p:bldP spid="311" grpId="0" animBg="1"/>
      <p:bldP spid="312" grpId="0" animBg="1"/>
      <p:bldP spid="312" grpId="1" animBg="1"/>
      <p:bldP spid="3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656"/>
            <a:ext cx="8229600" cy="1143000"/>
          </a:xfrm>
        </p:spPr>
        <p:txBody>
          <a:bodyPr/>
          <a:lstStyle/>
          <a:p>
            <a:r>
              <a:rPr lang="en-US" sz="5400" dirty="0" smtClean="0"/>
              <a:t>Height of Red-Black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406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56"/>
            <a:ext cx="8229600" cy="1143000"/>
          </a:xfrm>
        </p:spPr>
        <p:txBody>
          <a:bodyPr/>
          <a:lstStyle/>
          <a:p>
            <a:r>
              <a:rPr lang="en-US" sz="5400" dirty="0" smtClean="0"/>
              <a:t>Minimum number of nodes for black height h?</a:t>
            </a:r>
            <a:endParaRPr lang="en-US" sz="5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2932289"/>
            <a:ext cx="8229600" cy="233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5400" dirty="0" smtClean="0"/>
              <a:t>n≥2</a:t>
            </a:r>
            <a:r>
              <a:rPr lang="en-US" sz="5400" baseline="30000" dirty="0" smtClean="0"/>
              <a:t>h+1</a:t>
            </a:r>
            <a:r>
              <a:rPr lang="en-US" sz="5400" dirty="0" smtClean="0"/>
              <a:t>-1</a:t>
            </a:r>
          </a:p>
          <a:p>
            <a:pPr marL="0" indent="0" algn="ctr">
              <a:buFont typeface="Arial"/>
              <a:buNone/>
            </a:pPr>
            <a:r>
              <a:rPr lang="en-US" sz="5400" dirty="0" smtClean="0"/>
              <a:t>h≤log</a:t>
            </a:r>
            <a:r>
              <a:rPr lang="en-US" sz="5400" baseline="-25000" dirty="0" smtClean="0"/>
              <a:t>2</a:t>
            </a:r>
            <a:r>
              <a:rPr lang="en-US" sz="5400" dirty="0" smtClean="0"/>
              <a:t>(n+1)-1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6446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56"/>
            <a:ext cx="8229600" cy="1143000"/>
          </a:xfrm>
        </p:spPr>
        <p:txBody>
          <a:bodyPr/>
          <a:lstStyle/>
          <a:p>
            <a:r>
              <a:rPr lang="en-US" sz="5400" dirty="0" smtClean="0"/>
              <a:t>Maximum number of nodes for black height h?</a:t>
            </a:r>
            <a:endParaRPr lang="en-US" sz="5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710284"/>
            <a:ext cx="8229600" cy="27456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 smtClean="0"/>
              <a:t>n≤2</a:t>
            </a:r>
            <a:r>
              <a:rPr lang="en-US" sz="5400" baseline="30000" dirty="0" smtClean="0"/>
              <a:t>2h+1</a:t>
            </a:r>
            <a:r>
              <a:rPr lang="en-US" sz="5400" dirty="0" smtClean="0"/>
              <a:t>-1</a:t>
            </a:r>
          </a:p>
          <a:p>
            <a:pPr marL="0" indent="0" algn="ctr">
              <a:buNone/>
            </a:pPr>
            <a:r>
              <a:rPr lang="en-US" sz="5400" dirty="0"/>
              <a:t>n</a:t>
            </a:r>
            <a:r>
              <a:rPr lang="en-US" sz="5400" dirty="0" smtClean="0"/>
              <a:t>≤</a:t>
            </a:r>
            <a:r>
              <a:rPr lang="en-US" sz="5400" dirty="0"/>
              <a:t>4</a:t>
            </a:r>
            <a:r>
              <a:rPr lang="en-US" sz="5400" baseline="30000" dirty="0" smtClean="0"/>
              <a:t>h</a:t>
            </a:r>
            <a:r>
              <a:rPr lang="en-US" sz="5400" baseline="30000" dirty="0"/>
              <a:t>+1</a:t>
            </a:r>
            <a:r>
              <a:rPr lang="en-US" sz="5400" dirty="0"/>
              <a:t>-</a:t>
            </a:r>
            <a:r>
              <a:rPr lang="en-US" sz="5400" dirty="0" smtClean="0"/>
              <a:t>1</a:t>
            </a:r>
          </a:p>
          <a:p>
            <a:pPr marL="0" indent="0" algn="ctr">
              <a:buNone/>
            </a:pPr>
            <a:r>
              <a:rPr lang="en-US" sz="5400" dirty="0" smtClean="0"/>
              <a:t>h≥log</a:t>
            </a:r>
            <a:r>
              <a:rPr lang="en-US" sz="5400" baseline="-25000" dirty="0" smtClean="0"/>
              <a:t>4</a:t>
            </a:r>
            <a:r>
              <a:rPr lang="en-US" sz="5400" dirty="0" smtClean="0"/>
              <a:t>(n+1)-1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866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416"/>
            <a:ext cx="8229600" cy="1143000"/>
          </a:xfrm>
        </p:spPr>
        <p:txBody>
          <a:bodyPr/>
          <a:lstStyle/>
          <a:p>
            <a:r>
              <a:rPr lang="en-US" sz="6000" dirty="0" smtClean="0"/>
              <a:t>Red-Black Tree Black Height</a:t>
            </a:r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8489" y="2710283"/>
            <a:ext cx="8470554" cy="3219576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sz="4800" dirty="0" smtClean="0"/>
              <a:t>log</a:t>
            </a:r>
            <a:r>
              <a:rPr lang="en-US" sz="4800" baseline="-25000" dirty="0" smtClean="0"/>
              <a:t>4</a:t>
            </a:r>
            <a:r>
              <a:rPr lang="en-US" sz="4800" dirty="0" smtClean="0"/>
              <a:t>(n+1)-1 ≤ h ≤ log</a:t>
            </a:r>
            <a:r>
              <a:rPr lang="en-US" sz="4800" baseline="-25000" dirty="0" smtClean="0"/>
              <a:t>2</a:t>
            </a:r>
            <a:r>
              <a:rPr lang="en-US" sz="4800" dirty="0" smtClean="0"/>
              <a:t>(</a:t>
            </a:r>
            <a:r>
              <a:rPr lang="en-US" sz="4800" dirty="0"/>
              <a:t>n+1)-</a:t>
            </a:r>
            <a:r>
              <a:rPr lang="en-US" sz="4800" dirty="0" smtClean="0"/>
              <a:t>1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4800" dirty="0" smtClean="0"/>
              <a:t>1/2log</a:t>
            </a:r>
            <a:r>
              <a:rPr lang="en-US" sz="4800" baseline="-25000" dirty="0"/>
              <a:t>2</a:t>
            </a:r>
            <a:r>
              <a:rPr lang="en-US" sz="4800" dirty="0" smtClean="0"/>
              <a:t>(</a:t>
            </a:r>
            <a:r>
              <a:rPr lang="en-US" sz="4800" dirty="0"/>
              <a:t>n+1</a:t>
            </a:r>
            <a:r>
              <a:rPr lang="en-US" sz="4800" dirty="0" smtClean="0"/>
              <a:t>) </a:t>
            </a:r>
            <a:r>
              <a:rPr lang="en-US" sz="4800" dirty="0"/>
              <a:t>≤ </a:t>
            </a:r>
            <a:r>
              <a:rPr lang="en-US" sz="4800" dirty="0" smtClean="0"/>
              <a:t>h+1 </a:t>
            </a:r>
            <a:r>
              <a:rPr lang="en-US" sz="4800" dirty="0"/>
              <a:t>≤ log</a:t>
            </a:r>
            <a:r>
              <a:rPr lang="en-US" sz="4800" baseline="-25000" dirty="0"/>
              <a:t>2</a:t>
            </a:r>
            <a:r>
              <a:rPr lang="en-US" sz="4800" dirty="0"/>
              <a:t>(n+1</a:t>
            </a:r>
            <a:r>
              <a:rPr lang="en-US" sz="4800" dirty="0" smtClean="0"/>
              <a:t>)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4800" dirty="0" smtClean="0"/>
              <a:t>O(log n)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1874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278416"/>
            <a:ext cx="840232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4800" dirty="0" smtClean="0"/>
              <a:t>Height of a Red-Black </a:t>
            </a:r>
            <a:r>
              <a:rPr lang="en-US" sz="4800" dirty="0"/>
              <a:t>t</a:t>
            </a:r>
            <a:r>
              <a:rPr lang="en-US" sz="4800" dirty="0" smtClean="0"/>
              <a:t>ree is at max twice the black height, i.e.</a:t>
            </a:r>
            <a:br>
              <a:rPr lang="en-US" sz="4800" dirty="0" smtClean="0"/>
            </a:br>
            <a:r>
              <a:rPr lang="en-US" sz="4800" dirty="0" smtClean="0"/>
              <a:t>O(log n)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795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456"/>
            <a:ext cx="8229600" cy="1143000"/>
          </a:xfrm>
        </p:spPr>
        <p:txBody>
          <a:bodyPr/>
          <a:lstStyle/>
          <a:p>
            <a:r>
              <a:rPr lang="en-US" dirty="0" smtClean="0"/>
              <a:t>Insert (k)</a:t>
            </a:r>
            <a:endParaRPr lang="en-US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Search for k as in BST that will give you the correct place to insert</a:t>
            </a:r>
          </a:p>
          <a:p>
            <a:pPr>
              <a:defRPr/>
            </a:pPr>
            <a:r>
              <a:rPr lang="en-US" dirty="0" smtClean="0"/>
              <a:t>Create a new node at this place and insert the key</a:t>
            </a:r>
          </a:p>
          <a:p>
            <a:pPr>
              <a:defRPr/>
            </a:pPr>
            <a:r>
              <a:rPr lang="en-US" dirty="0" smtClean="0"/>
              <a:t>The new node is colored red</a:t>
            </a:r>
          </a:p>
          <a:p>
            <a:pPr>
              <a:defRPr/>
            </a:pPr>
            <a:r>
              <a:rPr lang="en-US" dirty="0" smtClean="0"/>
              <a:t>Restore the red-black tree property</a:t>
            </a:r>
          </a:p>
        </p:txBody>
      </p:sp>
    </p:spTree>
    <p:extLst>
      <p:ext uri="{BB962C8B-B14F-4D97-AF65-F5344CB8AC3E}">
        <p14:creationId xmlns:p14="http://schemas.microsoft.com/office/powerpoint/2010/main" val="315940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456"/>
            <a:ext cx="8229600" cy="1143000"/>
          </a:xfrm>
        </p:spPr>
        <p:txBody>
          <a:bodyPr/>
          <a:lstStyle/>
          <a:p>
            <a:r>
              <a:rPr lang="en-US" dirty="0" smtClean="0"/>
              <a:t>Two Cases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400300" y="3073400"/>
            <a:ext cx="177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2273300" y="3073400"/>
            <a:ext cx="12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120900" y="25527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1981200" y="2552700"/>
            <a:ext cx="152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1968500" y="2387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2247900" y="2908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2159000" y="33528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2463800" y="33528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6223000" y="3035300"/>
            <a:ext cx="177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>
            <a:off x="6096000" y="3035300"/>
            <a:ext cx="12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5943600" y="25146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 flipH="1">
            <a:off x="5803900" y="2514600"/>
            <a:ext cx="152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5791200" y="23495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8" name="Oval 31"/>
          <p:cNvSpPr>
            <a:spLocks noChangeArrowheads="1"/>
          </p:cNvSpPr>
          <p:nvPr/>
        </p:nvSpPr>
        <p:spPr bwMode="auto">
          <a:xfrm>
            <a:off x="6070600" y="28702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5981700" y="33147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6286500" y="331470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1381125" y="3824288"/>
            <a:ext cx="1854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venir Book"/>
                <a:cs typeface="Avenir Book"/>
              </a:rPr>
              <a:t>No problem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5394325" y="3798888"/>
            <a:ext cx="29887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Avenir Book"/>
                <a:cs typeface="Avenir Book"/>
              </a:rPr>
              <a:t>Double red problem</a:t>
            </a: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2257425" y="29067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6092825" y="2868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4320540" y="5044440"/>
            <a:ext cx="177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flipH="1">
            <a:off x="4193540" y="5044440"/>
            <a:ext cx="12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168140" y="48793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079240" y="532384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384040" y="5323840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177665" y="48777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2980910" y="5532120"/>
            <a:ext cx="2623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Red root problem</a:t>
            </a:r>
            <a:endParaRPr lang="en-US" sz="2400" dirty="0">
              <a:latin typeface="Avenir Book"/>
              <a:cs typeface="Avenir Book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984940" y="5993785"/>
            <a:ext cx="2941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Color the root black </a:t>
            </a:r>
            <a:endParaRPr lang="en-US" sz="2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3549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7776"/>
            <a:ext cx="8229600" cy="11430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dirty="0" smtClean="0"/>
              <a:t>-</a:t>
            </a:r>
            <a:r>
              <a:rPr lang="en-US" smtClean="0"/>
              <a:t>4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4609"/>
            <a:ext cx="8229600" cy="2330274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insert, search, and delete of O(log n)</a:t>
            </a:r>
          </a:p>
          <a:p>
            <a:r>
              <a:rPr lang="en-US" sz="4400" dirty="0" smtClean="0"/>
              <a:t>but nodes are dynamic with 2-4 keys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346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296"/>
            <a:ext cx="8229600" cy="1143000"/>
          </a:xfrm>
        </p:spPr>
        <p:txBody>
          <a:bodyPr/>
          <a:lstStyle/>
          <a:p>
            <a:r>
              <a:rPr lang="en-US" sz="4000" dirty="0" smtClean="0"/>
              <a:t>Case 1: Sibling of the parent of the inserted node is black or NULL</a:t>
            </a:r>
            <a:endParaRPr lang="en-US" sz="4000" dirty="0"/>
          </a:p>
        </p:txBody>
      </p:sp>
      <p:sp>
        <p:nvSpPr>
          <p:cNvPr id="4" name="Line 52"/>
          <p:cNvSpPr>
            <a:spLocks noChangeShapeType="1"/>
          </p:cNvSpPr>
          <p:nvPr/>
        </p:nvSpPr>
        <p:spPr bwMode="auto">
          <a:xfrm flipH="1">
            <a:off x="5765800" y="3454400"/>
            <a:ext cx="3810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>
            <a:off x="2209800" y="300990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4"/>
          <p:cNvSpPr>
            <a:spLocks noChangeShapeType="1"/>
          </p:cNvSpPr>
          <p:nvPr/>
        </p:nvSpPr>
        <p:spPr bwMode="auto">
          <a:xfrm flipH="1">
            <a:off x="1638300" y="30099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625600" y="355600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282700" y="355600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2057400" y="28448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473200" y="33909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470025" y="3351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2336800" y="38735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1727200" y="37973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1092200" y="37846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3111500" y="40513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2819400" y="405130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2832100" y="35306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2540000" y="3530600"/>
            <a:ext cx="3048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2679700" y="33655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2959100" y="38862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981325" y="3884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2676525" y="3313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auto">
          <a:xfrm>
            <a:off x="4114800" y="36449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37"/>
          <p:cNvSpPr>
            <a:spLocks noChangeArrowheads="1"/>
          </p:cNvSpPr>
          <p:nvPr/>
        </p:nvSpPr>
        <p:spPr bwMode="auto">
          <a:xfrm>
            <a:off x="2628900" y="44577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38"/>
          <p:cNvSpPr>
            <a:spLocks noChangeArrowheads="1"/>
          </p:cNvSpPr>
          <p:nvPr/>
        </p:nvSpPr>
        <p:spPr bwMode="auto">
          <a:xfrm>
            <a:off x="3225800" y="44450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>
            <a:off x="6692900" y="287020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 flipH="1">
            <a:off x="6121400" y="28702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5765800" y="420370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H="1">
            <a:off x="5422900" y="420370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43"/>
          <p:cNvSpPr>
            <a:spLocks noChangeArrowheads="1"/>
          </p:cNvSpPr>
          <p:nvPr/>
        </p:nvSpPr>
        <p:spPr bwMode="auto">
          <a:xfrm>
            <a:off x="6540500" y="27051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1" name="Oval 44"/>
          <p:cNvSpPr>
            <a:spLocks noChangeArrowheads="1"/>
          </p:cNvSpPr>
          <p:nvPr/>
        </p:nvSpPr>
        <p:spPr bwMode="auto">
          <a:xfrm>
            <a:off x="5613400" y="4038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5610225" y="3998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6324600" y="39116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>
            <a:off x="5867400" y="44450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48"/>
          <p:cNvSpPr>
            <a:spLocks noChangeArrowheads="1"/>
          </p:cNvSpPr>
          <p:nvPr/>
        </p:nvSpPr>
        <p:spPr bwMode="auto">
          <a:xfrm>
            <a:off x="5232400" y="44323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9"/>
          <p:cNvSpPr>
            <a:spLocks noChangeShapeType="1"/>
          </p:cNvSpPr>
          <p:nvPr/>
        </p:nvSpPr>
        <p:spPr bwMode="auto">
          <a:xfrm>
            <a:off x="7340600" y="34417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0"/>
          <p:cNvSpPr>
            <a:spLocks noChangeShapeType="1"/>
          </p:cNvSpPr>
          <p:nvPr/>
        </p:nvSpPr>
        <p:spPr bwMode="auto">
          <a:xfrm flipH="1">
            <a:off x="7048500" y="344170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1"/>
          <p:cNvSpPr>
            <a:spLocks noChangeShapeType="1"/>
          </p:cNvSpPr>
          <p:nvPr/>
        </p:nvSpPr>
        <p:spPr bwMode="auto">
          <a:xfrm>
            <a:off x="6159500" y="3505200"/>
            <a:ext cx="3683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53"/>
          <p:cNvSpPr>
            <a:spLocks noChangeArrowheads="1"/>
          </p:cNvSpPr>
          <p:nvPr/>
        </p:nvSpPr>
        <p:spPr bwMode="auto">
          <a:xfrm>
            <a:off x="5969000" y="3302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7188200" y="3276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Text Box 55"/>
          <p:cNvSpPr txBox="1">
            <a:spLocks noChangeArrowheads="1"/>
          </p:cNvSpPr>
          <p:nvPr/>
        </p:nvSpPr>
        <p:spPr bwMode="auto">
          <a:xfrm>
            <a:off x="7210425" y="3275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5978525" y="33004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3" name="AutoShape 57"/>
          <p:cNvSpPr>
            <a:spLocks noChangeArrowheads="1"/>
          </p:cNvSpPr>
          <p:nvPr/>
        </p:nvSpPr>
        <p:spPr bwMode="auto">
          <a:xfrm>
            <a:off x="6858000" y="38481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58"/>
          <p:cNvSpPr>
            <a:spLocks noChangeArrowheads="1"/>
          </p:cNvSpPr>
          <p:nvPr/>
        </p:nvSpPr>
        <p:spPr bwMode="auto">
          <a:xfrm>
            <a:off x="7454900" y="38354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59"/>
          <p:cNvSpPr txBox="1">
            <a:spLocks noChangeArrowheads="1"/>
          </p:cNvSpPr>
          <p:nvPr/>
        </p:nvSpPr>
        <p:spPr bwMode="auto">
          <a:xfrm>
            <a:off x="644525" y="5411788"/>
            <a:ext cx="79368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venir Book"/>
                <a:cs typeface="Avenir Book"/>
              </a:rPr>
              <a:t>Equivalent </a:t>
            </a:r>
            <a:r>
              <a:rPr lang="en-US" sz="2400" dirty="0">
                <a:latin typeface="Avenir Book"/>
                <a:cs typeface="Avenir Book"/>
              </a:rPr>
              <a:t>2-4 tree node contains {</a:t>
            </a:r>
            <a:r>
              <a:rPr lang="en-US" sz="2400" dirty="0" err="1">
                <a:latin typeface="Avenir Book"/>
                <a:cs typeface="Avenir Book"/>
              </a:rPr>
              <a:t>b,a,k</a:t>
            </a:r>
            <a:r>
              <a:rPr lang="en-US" sz="2400" dirty="0">
                <a:latin typeface="Avenir Book"/>
                <a:cs typeface="Avenir Book"/>
              </a:rPr>
              <a:t>} </a:t>
            </a:r>
            <a:r>
              <a:rPr lang="en-US" sz="2400" dirty="0" smtClean="0">
                <a:latin typeface="Avenir Book"/>
                <a:cs typeface="Avenir Book"/>
              </a:rPr>
              <a:t>but malformed</a:t>
            </a:r>
            <a:r>
              <a:rPr lang="en-US" sz="2400" dirty="0">
                <a:latin typeface="Avenir Book"/>
                <a:cs typeface="Avenir Book"/>
              </a:rPr>
              <a:t>.</a:t>
            </a:r>
            <a:r>
              <a:rPr lang="en-US" dirty="0">
                <a:latin typeface="Avenir Book"/>
                <a:cs typeface="Avenir Book"/>
              </a:rPr>
              <a:t> </a:t>
            </a:r>
          </a:p>
          <a:p>
            <a:r>
              <a:rPr lang="en-US" sz="2400" dirty="0">
                <a:latin typeface="Avenir Book"/>
                <a:cs typeface="Avenir Book"/>
              </a:rPr>
              <a:t>The rotation corrects the defect.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926" y="3264515"/>
            <a:ext cx="124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venir Book"/>
                <a:cs typeface="Avenir Book"/>
              </a:rPr>
              <a:t>NULL </a:t>
            </a:r>
            <a:r>
              <a:rPr lang="en-US" dirty="0">
                <a:solidFill>
                  <a:prstClr val="black"/>
                </a:solidFill>
                <a:latin typeface="Avenir Book"/>
                <a:cs typeface="Avenir Book"/>
              </a:rPr>
              <a:t>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9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296"/>
            <a:ext cx="8229600" cy="1143000"/>
          </a:xfrm>
        </p:spPr>
        <p:txBody>
          <a:bodyPr/>
          <a:lstStyle/>
          <a:p>
            <a:r>
              <a:rPr lang="en-US" sz="4400" dirty="0" smtClean="0"/>
              <a:t>Case 2: Sibling of the parent of the inserted node is red</a:t>
            </a:r>
            <a:endParaRPr lang="en-US" sz="4400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1993900" y="306070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 flipH="1">
            <a:off x="1422400" y="30607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409700" y="360680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1066800" y="360680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1841500" y="2895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1257300" y="3441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1254125" y="3402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2120900" y="39243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1511300" y="38481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876300" y="38354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2895600" y="41021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2603500" y="410210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2616200" y="35814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 flipH="1">
            <a:off x="2324100" y="3581400"/>
            <a:ext cx="3048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2463800" y="3416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61" name="Oval 19"/>
          <p:cNvSpPr>
            <a:spLocks noChangeArrowheads="1"/>
          </p:cNvSpPr>
          <p:nvPr/>
        </p:nvSpPr>
        <p:spPr bwMode="auto">
          <a:xfrm>
            <a:off x="2743200" y="3937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2765425" y="3935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2460625" y="3363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 bwMode="auto">
          <a:xfrm>
            <a:off x="2413000" y="45085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5" name="AutoShape 23"/>
          <p:cNvSpPr>
            <a:spLocks noChangeArrowheads="1"/>
          </p:cNvSpPr>
          <p:nvPr/>
        </p:nvSpPr>
        <p:spPr bwMode="auto">
          <a:xfrm>
            <a:off x="3009900" y="44958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4089400" y="40259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6426200" y="293370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5854700" y="293370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5842000" y="347980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0" name="Line 28"/>
          <p:cNvSpPr>
            <a:spLocks noChangeShapeType="1"/>
          </p:cNvSpPr>
          <p:nvPr/>
        </p:nvSpPr>
        <p:spPr bwMode="auto">
          <a:xfrm flipH="1">
            <a:off x="5499100" y="347980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6273800" y="27686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5689600" y="33147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5686425" y="3275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74" name="AutoShape 32"/>
          <p:cNvSpPr>
            <a:spLocks noChangeArrowheads="1"/>
          </p:cNvSpPr>
          <p:nvPr/>
        </p:nvSpPr>
        <p:spPr bwMode="auto">
          <a:xfrm>
            <a:off x="6553200" y="37973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5" name="AutoShape 33"/>
          <p:cNvSpPr>
            <a:spLocks noChangeArrowheads="1"/>
          </p:cNvSpPr>
          <p:nvPr/>
        </p:nvSpPr>
        <p:spPr bwMode="auto">
          <a:xfrm>
            <a:off x="5943600" y="37211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6" name="AutoShape 34"/>
          <p:cNvSpPr>
            <a:spLocks noChangeArrowheads="1"/>
          </p:cNvSpPr>
          <p:nvPr/>
        </p:nvSpPr>
        <p:spPr bwMode="auto">
          <a:xfrm>
            <a:off x="5308600" y="37084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7327900" y="39751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 flipH="1">
            <a:off x="7035800" y="397510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7048500" y="345440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H="1">
            <a:off x="6756400" y="3454400"/>
            <a:ext cx="3048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1" name="Oval 39"/>
          <p:cNvSpPr>
            <a:spLocks noChangeArrowheads="1"/>
          </p:cNvSpPr>
          <p:nvPr/>
        </p:nvSpPr>
        <p:spPr bwMode="auto">
          <a:xfrm>
            <a:off x="6896100" y="32893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82" name="Oval 40"/>
          <p:cNvSpPr>
            <a:spLocks noChangeArrowheads="1"/>
          </p:cNvSpPr>
          <p:nvPr/>
        </p:nvSpPr>
        <p:spPr bwMode="auto">
          <a:xfrm>
            <a:off x="7175500" y="381000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7197725" y="3808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84" name="Text Box 42"/>
          <p:cNvSpPr txBox="1">
            <a:spLocks noChangeArrowheads="1"/>
          </p:cNvSpPr>
          <p:nvPr/>
        </p:nvSpPr>
        <p:spPr bwMode="auto">
          <a:xfrm>
            <a:off x="6892925" y="3236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85" name="AutoShape 43"/>
          <p:cNvSpPr>
            <a:spLocks noChangeArrowheads="1"/>
          </p:cNvSpPr>
          <p:nvPr/>
        </p:nvSpPr>
        <p:spPr bwMode="auto">
          <a:xfrm>
            <a:off x="6845300" y="43815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6" name="AutoShape 44"/>
          <p:cNvSpPr>
            <a:spLocks noChangeArrowheads="1"/>
          </p:cNvSpPr>
          <p:nvPr/>
        </p:nvSpPr>
        <p:spPr bwMode="auto">
          <a:xfrm>
            <a:off x="7442200" y="436880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7" name="Oval 46"/>
          <p:cNvSpPr>
            <a:spLocks noChangeArrowheads="1"/>
          </p:cNvSpPr>
          <p:nvPr/>
        </p:nvSpPr>
        <p:spPr bwMode="auto">
          <a:xfrm>
            <a:off x="2789238" y="59055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grpSp>
        <p:nvGrpSpPr>
          <p:cNvPr id="88" name="Group 47"/>
          <p:cNvGrpSpPr>
            <a:grpSpLocks/>
          </p:cNvGrpSpPr>
          <p:nvPr/>
        </p:nvGrpSpPr>
        <p:grpSpPr bwMode="auto">
          <a:xfrm>
            <a:off x="2070100" y="5676900"/>
            <a:ext cx="800100" cy="228600"/>
            <a:chOff x="576" y="2696"/>
            <a:chExt cx="744" cy="240"/>
          </a:xfrm>
          <a:noFill/>
        </p:grpSpPr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0" name="Rectangle 49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grpSp>
        <p:nvGrpSpPr>
          <p:cNvPr id="92" name="Group 51"/>
          <p:cNvGrpSpPr>
            <a:grpSpLocks/>
          </p:cNvGrpSpPr>
          <p:nvPr/>
        </p:nvGrpSpPr>
        <p:grpSpPr bwMode="auto">
          <a:xfrm>
            <a:off x="6477000" y="5918200"/>
            <a:ext cx="800100" cy="228600"/>
            <a:chOff x="576" y="2696"/>
            <a:chExt cx="744" cy="240"/>
          </a:xfrm>
          <a:noFill/>
        </p:grpSpPr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5" name="Rectangle 54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grpSp>
        <p:nvGrpSpPr>
          <p:cNvPr id="96" name="Group 55"/>
          <p:cNvGrpSpPr>
            <a:grpSpLocks/>
          </p:cNvGrpSpPr>
          <p:nvPr/>
        </p:nvGrpSpPr>
        <p:grpSpPr bwMode="auto">
          <a:xfrm>
            <a:off x="5207000" y="5918200"/>
            <a:ext cx="800100" cy="228600"/>
            <a:chOff x="576" y="2696"/>
            <a:chExt cx="744" cy="240"/>
          </a:xfrm>
          <a:noFill/>
        </p:grpSpPr>
        <p:sp>
          <p:nvSpPr>
            <p:cNvPr id="97" name="Rectangle 56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8" name="Rectangle 57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99" name="Rectangle 58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sp>
        <p:nvSpPr>
          <p:cNvPr id="100" name="Oval 59"/>
          <p:cNvSpPr>
            <a:spLocks noChangeArrowheads="1"/>
          </p:cNvSpPr>
          <p:nvPr/>
        </p:nvSpPr>
        <p:spPr bwMode="auto">
          <a:xfrm>
            <a:off x="2611438" y="5676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101" name="Line 60"/>
          <p:cNvSpPr>
            <a:spLocks noChangeShapeType="1"/>
          </p:cNvSpPr>
          <p:nvPr/>
        </p:nvSpPr>
        <p:spPr bwMode="auto">
          <a:xfrm flipH="1">
            <a:off x="5613400" y="5384800"/>
            <a:ext cx="406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02" name="Line 61"/>
          <p:cNvSpPr>
            <a:spLocks noChangeShapeType="1"/>
          </p:cNvSpPr>
          <p:nvPr/>
        </p:nvSpPr>
        <p:spPr bwMode="auto">
          <a:xfrm>
            <a:off x="6299200" y="5397500"/>
            <a:ext cx="5969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03" name="Oval 62"/>
          <p:cNvSpPr>
            <a:spLocks noChangeArrowheads="1"/>
          </p:cNvSpPr>
          <p:nvPr/>
        </p:nvSpPr>
        <p:spPr bwMode="auto">
          <a:xfrm>
            <a:off x="2344738" y="5676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104" name="Oval 63"/>
          <p:cNvSpPr>
            <a:spLocks noChangeArrowheads="1"/>
          </p:cNvSpPr>
          <p:nvPr/>
        </p:nvSpPr>
        <p:spPr bwMode="auto">
          <a:xfrm>
            <a:off x="2078038" y="5676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105" name="Oval 64"/>
          <p:cNvSpPr>
            <a:spLocks noChangeArrowheads="1"/>
          </p:cNvSpPr>
          <p:nvPr/>
        </p:nvSpPr>
        <p:spPr bwMode="auto">
          <a:xfrm>
            <a:off x="6764338" y="5930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106" name="Oval 69"/>
          <p:cNvSpPr>
            <a:spLocks noChangeArrowheads="1"/>
          </p:cNvSpPr>
          <p:nvPr/>
        </p:nvSpPr>
        <p:spPr bwMode="auto">
          <a:xfrm>
            <a:off x="6484938" y="59182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107" name="Oval 70"/>
          <p:cNvSpPr>
            <a:spLocks noChangeArrowheads="1"/>
          </p:cNvSpPr>
          <p:nvPr/>
        </p:nvSpPr>
        <p:spPr bwMode="auto">
          <a:xfrm>
            <a:off x="6027738" y="51689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108" name="Oval 71"/>
          <p:cNvSpPr>
            <a:spLocks noChangeArrowheads="1"/>
          </p:cNvSpPr>
          <p:nvPr/>
        </p:nvSpPr>
        <p:spPr bwMode="auto">
          <a:xfrm>
            <a:off x="5214938" y="591820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grpSp>
        <p:nvGrpSpPr>
          <p:cNvPr id="109" name="Group 72"/>
          <p:cNvGrpSpPr>
            <a:grpSpLocks/>
          </p:cNvGrpSpPr>
          <p:nvPr/>
        </p:nvGrpSpPr>
        <p:grpSpPr bwMode="auto">
          <a:xfrm>
            <a:off x="5753100" y="5168900"/>
            <a:ext cx="800100" cy="228600"/>
            <a:chOff x="576" y="2696"/>
            <a:chExt cx="744" cy="240"/>
          </a:xfrm>
          <a:noFill/>
        </p:grpSpPr>
        <p:sp>
          <p:nvSpPr>
            <p:cNvPr id="110" name="Rectangle 73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11" name="Rectangle 74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12" name="Rectangle 75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63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/>
      <p:bldP spid="85" grpId="0" animBg="1"/>
      <p:bldP spid="86" grpId="0" animBg="1"/>
      <p:bldP spid="87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802380" y="2824480"/>
            <a:ext cx="591820" cy="474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496"/>
            <a:ext cx="8229600" cy="1143000"/>
          </a:xfrm>
        </p:spPr>
        <p:txBody>
          <a:bodyPr/>
          <a:lstStyle/>
          <a:p>
            <a:r>
              <a:rPr lang="en-US" sz="5400" dirty="0" smtClean="0"/>
              <a:t>The double red problem can move up the tree</a:t>
            </a:r>
            <a:r>
              <a:rPr lang="is-IS" sz="5400" dirty="0" smtClean="0"/>
              <a:t>…</a:t>
            </a:r>
            <a:endParaRPr lang="en-US" sz="5400" dirty="0"/>
          </a:p>
        </p:txBody>
      </p:sp>
      <p:sp>
        <p:nvSpPr>
          <p:cNvPr id="4" name="Line 25"/>
          <p:cNvSpPr>
            <a:spLocks noChangeShapeType="1"/>
          </p:cNvSpPr>
          <p:nvPr/>
        </p:nvSpPr>
        <p:spPr bwMode="auto">
          <a:xfrm>
            <a:off x="4495800" y="3418840"/>
            <a:ext cx="6350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 flipH="1">
            <a:off x="3924300" y="3418840"/>
            <a:ext cx="571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3911600" y="3964940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H="1">
            <a:off x="3568700" y="396494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" name="Oval 29"/>
          <p:cNvSpPr>
            <a:spLocks noChangeArrowheads="1"/>
          </p:cNvSpPr>
          <p:nvPr/>
        </p:nvSpPr>
        <p:spPr bwMode="auto">
          <a:xfrm>
            <a:off x="4343400" y="32537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3759200" y="37998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756025" y="37601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11" name="AutoShape 32"/>
          <p:cNvSpPr>
            <a:spLocks noChangeArrowheads="1"/>
          </p:cNvSpPr>
          <p:nvPr/>
        </p:nvSpPr>
        <p:spPr bwMode="auto">
          <a:xfrm>
            <a:off x="4622800" y="42824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2" name="AutoShape 33"/>
          <p:cNvSpPr>
            <a:spLocks noChangeArrowheads="1"/>
          </p:cNvSpPr>
          <p:nvPr/>
        </p:nvSpPr>
        <p:spPr bwMode="auto">
          <a:xfrm>
            <a:off x="4013200" y="42062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3378200" y="41935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>
            <a:off x="5397500" y="446024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5" name="Line 36"/>
          <p:cNvSpPr>
            <a:spLocks noChangeShapeType="1"/>
          </p:cNvSpPr>
          <p:nvPr/>
        </p:nvSpPr>
        <p:spPr bwMode="auto">
          <a:xfrm flipH="1">
            <a:off x="5105400" y="4460240"/>
            <a:ext cx="292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5118100" y="3939540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4826000" y="3939540"/>
            <a:ext cx="3048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8" name="Oval 39"/>
          <p:cNvSpPr>
            <a:spLocks noChangeArrowheads="1"/>
          </p:cNvSpPr>
          <p:nvPr/>
        </p:nvSpPr>
        <p:spPr bwMode="auto">
          <a:xfrm>
            <a:off x="4965700" y="37744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5245100" y="42951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5267325" y="429355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k</a:t>
            </a: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4962525" y="372205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4914900" y="48666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3" name="AutoShape 44"/>
          <p:cNvSpPr>
            <a:spLocks noChangeArrowheads="1"/>
          </p:cNvSpPr>
          <p:nvPr/>
        </p:nvSpPr>
        <p:spPr bwMode="auto">
          <a:xfrm>
            <a:off x="5511800" y="4853940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522980" y="256794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d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09600" y="53365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5400" dirty="0" smtClean="0"/>
              <a:t>What if d is root?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7832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6256"/>
            <a:ext cx="8229600" cy="1143000"/>
          </a:xfrm>
        </p:spPr>
        <p:txBody>
          <a:bodyPr/>
          <a:lstStyle/>
          <a:p>
            <a:r>
              <a:rPr lang="en-US" dirty="0" smtClean="0"/>
              <a:t>Time complexity of insert?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96449"/>
            <a:ext cx="8229600" cy="2330274"/>
          </a:xfrm>
        </p:spPr>
        <p:txBody>
          <a:bodyPr>
            <a:normAutofit/>
          </a:bodyPr>
          <a:lstStyle/>
          <a:p>
            <a:r>
              <a:rPr lang="en-US" dirty="0" smtClean="0"/>
              <a:t>BST search O(log n)</a:t>
            </a:r>
          </a:p>
          <a:p>
            <a:r>
              <a:rPr lang="en-US" dirty="0" smtClean="0"/>
              <a:t>Rebalancing: 1 rotation, O(log n) recoloring</a:t>
            </a:r>
          </a:p>
          <a:p>
            <a:r>
              <a:rPr lang="en-US" dirty="0" smtClean="0"/>
              <a:t>O(log n)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36"/>
            <a:ext cx="8229600" cy="1143000"/>
          </a:xfrm>
        </p:spPr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82608"/>
            <a:ext cx="8229600" cy="4504832"/>
          </a:xfrm>
        </p:spPr>
        <p:txBody>
          <a:bodyPr>
            <a:normAutofit/>
          </a:bodyPr>
          <a:lstStyle/>
          <a:p>
            <a:r>
              <a:rPr lang="en-US" dirty="0"/>
              <a:t>To delete a node we proceed as in a BST.</a:t>
            </a:r>
          </a:p>
          <a:p>
            <a:r>
              <a:rPr lang="en-US" dirty="0"/>
              <a:t>Thus the node which is deleted is the parent of an external node.</a:t>
            </a:r>
          </a:p>
          <a:p>
            <a:r>
              <a:rPr lang="en-US" dirty="0"/>
              <a:t>Hence it is either a leaf or the parent of a leaf.</a:t>
            </a:r>
          </a:p>
        </p:txBody>
      </p:sp>
    </p:spTree>
    <p:extLst>
      <p:ext uri="{BB962C8B-B14F-4D97-AF65-F5344CB8AC3E}">
        <p14:creationId xmlns:p14="http://schemas.microsoft.com/office/powerpoint/2010/main" val="271479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336"/>
            <a:ext cx="8229600" cy="1143000"/>
          </a:xfrm>
        </p:spPr>
        <p:txBody>
          <a:bodyPr/>
          <a:lstStyle/>
          <a:p>
            <a:r>
              <a:rPr lang="en-US" dirty="0" smtClean="0"/>
              <a:t>Three Situations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739900" y="2713673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1460500" y="2713673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587500" y="25485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6200" y="30057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41500" y="30057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597025" y="250888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918960" y="2713673"/>
            <a:ext cx="279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6741160" y="2713673"/>
            <a:ext cx="17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766560" y="25485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84060" y="30946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26860" y="30946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712585" y="2546986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11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009390" y="2586673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3717290" y="3335973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3488690" y="3348673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3717290" y="2586673"/>
            <a:ext cx="292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564890" y="31708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56990" y="24215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4301490" y="29803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856990" y="36661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374390" y="36661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790315" y="2419986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19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98215" y="3169286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17</a:t>
            </a: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1587500" y="3564573"/>
            <a:ext cx="282575" cy="506413"/>
          </a:xfrm>
          <a:prstGeom prst="downArrow">
            <a:avLst>
              <a:gd name="adj1" fmla="val 50000"/>
              <a:gd name="adj2" fmla="val 44803"/>
            </a:avLst>
          </a:prstGeom>
          <a:solidFill>
            <a:srgbClr val="71EC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4491990" y="3729673"/>
            <a:ext cx="282575" cy="506413"/>
          </a:xfrm>
          <a:prstGeom prst="downArrow">
            <a:avLst>
              <a:gd name="adj1" fmla="val 50000"/>
              <a:gd name="adj2" fmla="val 44803"/>
            </a:avLst>
          </a:prstGeom>
          <a:solidFill>
            <a:srgbClr val="71EC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4276090" y="4644073"/>
            <a:ext cx="2667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4542790" y="4656773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4390390" y="4491673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834890" y="50504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4323715" y="4490086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17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4161790" y="50631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1587500" y="4542473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456"/>
            <a:ext cx="8229600" cy="1143000"/>
          </a:xfrm>
        </p:spPr>
        <p:txBody>
          <a:bodyPr/>
          <a:lstStyle/>
          <a:p>
            <a:r>
              <a:rPr lang="en-US" dirty="0" smtClean="0"/>
              <a:t>Deleting black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2049"/>
            <a:ext cx="8229600" cy="2330274"/>
          </a:xfrm>
        </p:spPr>
        <p:txBody>
          <a:bodyPr/>
          <a:lstStyle/>
          <a:p>
            <a:r>
              <a:rPr lang="en-US" dirty="0" smtClean="0"/>
              <a:t>Reduces the height by 1</a:t>
            </a:r>
          </a:p>
          <a:p>
            <a:r>
              <a:rPr lang="en-US" dirty="0" smtClean="0"/>
              <a:t>In general, it may reduce the height of a subtree from h to h-1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9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106680"/>
            <a:ext cx="3403600" cy="863600"/>
          </a:xfrm>
        </p:spPr>
        <p:txBody>
          <a:bodyPr/>
          <a:lstStyle/>
          <a:p>
            <a:pPr algn="l"/>
            <a:r>
              <a:rPr lang="en-US" sz="3600" dirty="0" smtClean="0"/>
              <a:t>The cases:</a:t>
            </a:r>
            <a:endParaRPr lang="en-US" sz="3600" dirty="0"/>
          </a:p>
        </p:txBody>
      </p:sp>
      <p:grpSp>
        <p:nvGrpSpPr>
          <p:cNvPr id="4" name="Group 180"/>
          <p:cNvGrpSpPr>
            <a:grpSpLocks/>
          </p:cNvGrpSpPr>
          <p:nvPr/>
        </p:nvGrpSpPr>
        <p:grpSpPr bwMode="auto">
          <a:xfrm>
            <a:off x="2336800" y="1041400"/>
            <a:ext cx="977900" cy="1079500"/>
            <a:chOff x="1472" y="864"/>
            <a:chExt cx="616" cy="68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472" y="864"/>
              <a:ext cx="616" cy="680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688" y="1072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84" y="968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98" y="9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808" y="1272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946525" y="121761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 is black</a:t>
            </a:r>
          </a:p>
        </p:txBody>
      </p:sp>
      <p:cxnSp>
        <p:nvCxnSpPr>
          <p:cNvPr id="11" name="AutoShape 21"/>
          <p:cNvCxnSpPr>
            <a:cxnSpLocks noChangeShapeType="1"/>
            <a:stCxn id="5" idx="1"/>
            <a:endCxn id="24" idx="0"/>
          </p:cNvCxnSpPr>
          <p:nvPr/>
        </p:nvCxnSpPr>
        <p:spPr bwMode="auto">
          <a:xfrm rot="10800000" flipV="1">
            <a:off x="1060450" y="1581150"/>
            <a:ext cx="1276350" cy="438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22"/>
          <p:cNvCxnSpPr>
            <a:cxnSpLocks noChangeShapeType="1"/>
            <a:stCxn id="5" idx="3"/>
            <a:endCxn id="15" idx="0"/>
          </p:cNvCxnSpPr>
          <p:nvPr/>
        </p:nvCxnSpPr>
        <p:spPr bwMode="auto">
          <a:xfrm>
            <a:off x="3314700" y="1581150"/>
            <a:ext cx="2336800" cy="158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1114425" y="12430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 is red</a:t>
            </a:r>
          </a:p>
        </p:txBody>
      </p:sp>
      <p:grpSp>
        <p:nvGrpSpPr>
          <p:cNvPr id="14" name="Group 187"/>
          <p:cNvGrpSpPr>
            <a:grpSpLocks/>
          </p:cNvGrpSpPr>
          <p:nvPr/>
        </p:nvGrpSpPr>
        <p:grpSpPr bwMode="auto">
          <a:xfrm>
            <a:off x="5067300" y="1739900"/>
            <a:ext cx="1168400" cy="1079500"/>
            <a:chOff x="3192" y="1304"/>
            <a:chExt cx="736" cy="680"/>
          </a:xfrm>
        </p:grpSpPr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3192" y="1304"/>
              <a:ext cx="736" cy="680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3"/>
            <p:cNvSpPr>
              <a:spLocks noChangeShapeType="1"/>
            </p:cNvSpPr>
            <p:nvPr/>
          </p:nvSpPr>
          <p:spPr bwMode="auto">
            <a:xfrm flipH="1">
              <a:off x="3344" y="1504"/>
              <a:ext cx="17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528" y="1512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424" y="140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3438" y="13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>
              <a:off x="3648" y="1712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240" y="1744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3254" y="17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304800" y="2019300"/>
            <a:ext cx="1511300" cy="1498600"/>
            <a:chOff x="192" y="1480"/>
            <a:chExt cx="952" cy="944"/>
          </a:xfrm>
        </p:grpSpPr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192" y="1480"/>
              <a:ext cx="952" cy="944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Line 160"/>
            <p:cNvSpPr>
              <a:spLocks noChangeShapeType="1"/>
            </p:cNvSpPr>
            <p:nvPr/>
          </p:nvSpPr>
          <p:spPr bwMode="auto">
            <a:xfrm flipH="1">
              <a:off x="360" y="1976"/>
              <a:ext cx="16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59"/>
            <p:cNvSpPr>
              <a:spLocks noChangeShapeType="1"/>
            </p:cNvSpPr>
            <p:nvPr/>
          </p:nvSpPr>
          <p:spPr bwMode="auto">
            <a:xfrm>
              <a:off x="528" y="1976"/>
              <a:ext cx="176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58"/>
            <p:cNvSpPr>
              <a:spLocks noChangeShapeType="1"/>
            </p:cNvSpPr>
            <p:nvPr/>
          </p:nvSpPr>
          <p:spPr bwMode="auto">
            <a:xfrm flipH="1">
              <a:off x="520" y="1672"/>
              <a:ext cx="216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744" y="1688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640" y="158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654" y="156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31" name="AutoShape 20"/>
            <p:cNvSpPr>
              <a:spLocks noChangeArrowheads="1"/>
            </p:cNvSpPr>
            <p:nvPr/>
          </p:nvSpPr>
          <p:spPr bwMode="auto">
            <a:xfrm>
              <a:off x="864" y="1888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32" y="187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46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264" y="2160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78" y="21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600" y="2152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614" y="213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38" name="Group 184"/>
          <p:cNvGrpSpPr>
            <a:grpSpLocks/>
          </p:cNvGrpSpPr>
          <p:nvPr/>
        </p:nvGrpSpPr>
        <p:grpSpPr bwMode="auto">
          <a:xfrm>
            <a:off x="3606800" y="2476500"/>
            <a:ext cx="1168400" cy="1901825"/>
            <a:chOff x="2272" y="1768"/>
            <a:chExt cx="736" cy="1198"/>
          </a:xfrm>
        </p:grpSpPr>
        <p:sp>
          <p:nvSpPr>
            <p:cNvPr id="39" name="AutoShape 49"/>
            <p:cNvSpPr>
              <a:spLocks noChangeArrowheads="1"/>
            </p:cNvSpPr>
            <p:nvPr/>
          </p:nvSpPr>
          <p:spPr bwMode="auto">
            <a:xfrm>
              <a:off x="2272" y="1768"/>
              <a:ext cx="736" cy="1192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64"/>
            <p:cNvSpPr>
              <a:spLocks noChangeShapeType="1"/>
            </p:cNvSpPr>
            <p:nvPr/>
          </p:nvSpPr>
          <p:spPr bwMode="auto">
            <a:xfrm flipH="1">
              <a:off x="2416" y="1976"/>
              <a:ext cx="184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65"/>
            <p:cNvSpPr>
              <a:spLocks noChangeShapeType="1"/>
            </p:cNvSpPr>
            <p:nvPr/>
          </p:nvSpPr>
          <p:spPr bwMode="auto">
            <a:xfrm>
              <a:off x="2416" y="2312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66"/>
            <p:cNvSpPr>
              <a:spLocks noChangeShapeType="1"/>
            </p:cNvSpPr>
            <p:nvPr/>
          </p:nvSpPr>
          <p:spPr bwMode="auto">
            <a:xfrm flipH="1">
              <a:off x="2424" y="2568"/>
              <a:ext cx="192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7"/>
            <p:cNvSpPr>
              <a:spLocks noChangeShapeType="1"/>
            </p:cNvSpPr>
            <p:nvPr/>
          </p:nvSpPr>
          <p:spPr bwMode="auto">
            <a:xfrm>
              <a:off x="2616" y="2576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2608" y="1976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2504" y="187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2518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47" name="AutoShape 53"/>
            <p:cNvSpPr>
              <a:spLocks noChangeArrowheads="1"/>
            </p:cNvSpPr>
            <p:nvPr/>
          </p:nvSpPr>
          <p:spPr bwMode="auto">
            <a:xfrm>
              <a:off x="2728" y="2176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2320" y="220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2334" y="21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auto">
            <a:xfrm>
              <a:off x="2512" y="247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2526" y="245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auto">
            <a:xfrm>
              <a:off x="2328" y="2752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2342" y="27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2712" y="2744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2726" y="27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grpSp>
        <p:nvGrpSpPr>
          <p:cNvPr id="56" name="Group 188"/>
          <p:cNvGrpSpPr>
            <a:grpSpLocks/>
          </p:cNvGrpSpPr>
          <p:nvPr/>
        </p:nvGrpSpPr>
        <p:grpSpPr bwMode="auto">
          <a:xfrm>
            <a:off x="6654800" y="2336800"/>
            <a:ext cx="1409700" cy="1511300"/>
            <a:chOff x="4192" y="1680"/>
            <a:chExt cx="888" cy="952"/>
          </a:xfrm>
        </p:grpSpPr>
        <p:sp>
          <p:nvSpPr>
            <p:cNvPr id="57" name="AutoShape 35"/>
            <p:cNvSpPr>
              <a:spLocks noChangeArrowheads="1"/>
            </p:cNvSpPr>
            <p:nvPr/>
          </p:nvSpPr>
          <p:spPr bwMode="auto">
            <a:xfrm>
              <a:off x="4192" y="1680"/>
              <a:ext cx="888" cy="952"/>
            </a:xfrm>
            <a:prstGeom prst="flowChartProcess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/>
            <p:cNvSpPr>
              <a:spLocks noChangeShapeType="1"/>
            </p:cNvSpPr>
            <p:nvPr/>
          </p:nvSpPr>
          <p:spPr bwMode="auto">
            <a:xfrm>
              <a:off x="4480" y="2232"/>
              <a:ext cx="20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5"/>
            <p:cNvSpPr>
              <a:spLocks noChangeShapeType="1"/>
            </p:cNvSpPr>
            <p:nvPr/>
          </p:nvSpPr>
          <p:spPr bwMode="auto">
            <a:xfrm flipH="1">
              <a:off x="4304" y="2224"/>
              <a:ext cx="18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4"/>
            <p:cNvSpPr>
              <a:spLocks noChangeShapeType="1"/>
            </p:cNvSpPr>
            <p:nvPr/>
          </p:nvSpPr>
          <p:spPr bwMode="auto">
            <a:xfrm flipH="1">
              <a:off x="4496" y="1888"/>
              <a:ext cx="1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36"/>
            <p:cNvSpPr>
              <a:spLocks noChangeShapeType="1"/>
            </p:cNvSpPr>
            <p:nvPr/>
          </p:nvSpPr>
          <p:spPr bwMode="auto">
            <a:xfrm>
              <a:off x="4680" y="1888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37"/>
            <p:cNvSpPr>
              <a:spLocks noChangeArrowheads="1"/>
            </p:cNvSpPr>
            <p:nvPr/>
          </p:nvSpPr>
          <p:spPr bwMode="auto">
            <a:xfrm>
              <a:off x="4576" y="178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4590" y="176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4800" y="2088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40"/>
            <p:cNvSpPr>
              <a:spLocks noChangeArrowheads="1"/>
            </p:cNvSpPr>
            <p:nvPr/>
          </p:nvSpPr>
          <p:spPr bwMode="auto">
            <a:xfrm>
              <a:off x="4392" y="212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6" name="Text Box 41"/>
            <p:cNvSpPr txBox="1">
              <a:spLocks noChangeArrowheads="1"/>
            </p:cNvSpPr>
            <p:nvPr/>
          </p:nvSpPr>
          <p:spPr bwMode="auto">
            <a:xfrm>
              <a:off x="4406" y="210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4200" y="2400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4214" y="238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69" name="Oval 64"/>
            <p:cNvSpPr>
              <a:spLocks noChangeArrowheads="1"/>
            </p:cNvSpPr>
            <p:nvPr/>
          </p:nvSpPr>
          <p:spPr bwMode="auto">
            <a:xfrm>
              <a:off x="4584" y="2392"/>
              <a:ext cx="200" cy="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4598" y="237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cxnSp>
        <p:nvCxnSpPr>
          <p:cNvPr id="71" name="AutoShape 66"/>
          <p:cNvCxnSpPr>
            <a:cxnSpLocks noChangeShapeType="1"/>
            <a:stCxn id="15" idx="3"/>
            <a:endCxn id="57" idx="0"/>
          </p:cNvCxnSpPr>
          <p:nvPr/>
        </p:nvCxnSpPr>
        <p:spPr bwMode="auto">
          <a:xfrm>
            <a:off x="6235700" y="2279650"/>
            <a:ext cx="1123950" cy="57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67"/>
          <p:cNvCxnSpPr>
            <a:cxnSpLocks noChangeShapeType="1"/>
            <a:stCxn id="15" idx="1"/>
            <a:endCxn id="39" idx="0"/>
          </p:cNvCxnSpPr>
          <p:nvPr/>
        </p:nvCxnSpPr>
        <p:spPr bwMode="auto">
          <a:xfrm rot="10800000" flipV="1">
            <a:off x="4191000" y="2279650"/>
            <a:ext cx="876300" cy="1968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6384925" y="185261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 is black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3997325" y="194151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 is red</a:t>
            </a:r>
          </a:p>
        </p:txBody>
      </p:sp>
      <p:grpSp>
        <p:nvGrpSpPr>
          <p:cNvPr id="75" name="Group 182"/>
          <p:cNvGrpSpPr>
            <a:grpSpLocks/>
          </p:cNvGrpSpPr>
          <p:nvPr/>
        </p:nvGrpSpPr>
        <p:grpSpPr bwMode="auto">
          <a:xfrm>
            <a:off x="444500" y="4508500"/>
            <a:ext cx="1219200" cy="1498600"/>
            <a:chOff x="280" y="3048"/>
            <a:chExt cx="768" cy="944"/>
          </a:xfrm>
        </p:grpSpPr>
        <p:sp>
          <p:nvSpPr>
            <p:cNvPr id="76" name="AutoShape 70"/>
            <p:cNvSpPr>
              <a:spLocks noChangeArrowheads="1"/>
            </p:cNvSpPr>
            <p:nvPr/>
          </p:nvSpPr>
          <p:spPr bwMode="auto">
            <a:xfrm>
              <a:off x="280" y="3048"/>
              <a:ext cx="768" cy="944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62"/>
            <p:cNvSpPr>
              <a:spLocks noChangeShapeType="1"/>
            </p:cNvSpPr>
            <p:nvPr/>
          </p:nvSpPr>
          <p:spPr bwMode="auto">
            <a:xfrm>
              <a:off x="440" y="3544"/>
              <a:ext cx="16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61"/>
            <p:cNvSpPr>
              <a:spLocks noChangeShapeType="1"/>
            </p:cNvSpPr>
            <p:nvPr/>
          </p:nvSpPr>
          <p:spPr bwMode="auto">
            <a:xfrm flipH="1">
              <a:off x="432" y="3264"/>
              <a:ext cx="200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648" y="3256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72"/>
            <p:cNvSpPr>
              <a:spLocks noChangeArrowheads="1"/>
            </p:cNvSpPr>
            <p:nvPr/>
          </p:nvSpPr>
          <p:spPr bwMode="auto">
            <a:xfrm>
              <a:off x="544" y="315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1" name="Text Box 73"/>
            <p:cNvSpPr txBox="1">
              <a:spLocks noChangeArrowheads="1"/>
            </p:cNvSpPr>
            <p:nvPr/>
          </p:nvSpPr>
          <p:spPr bwMode="auto">
            <a:xfrm>
              <a:off x="558" y="3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82" name="AutoShape 74"/>
            <p:cNvSpPr>
              <a:spLocks noChangeArrowheads="1"/>
            </p:cNvSpPr>
            <p:nvPr/>
          </p:nvSpPr>
          <p:spPr bwMode="auto">
            <a:xfrm>
              <a:off x="768" y="3456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75"/>
            <p:cNvSpPr>
              <a:spLocks noChangeArrowheads="1"/>
            </p:cNvSpPr>
            <p:nvPr/>
          </p:nvSpPr>
          <p:spPr bwMode="auto">
            <a:xfrm>
              <a:off x="336" y="344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Text Box 76"/>
            <p:cNvSpPr txBox="1">
              <a:spLocks noChangeArrowheads="1"/>
            </p:cNvSpPr>
            <p:nvPr/>
          </p:nvSpPr>
          <p:spPr bwMode="auto">
            <a:xfrm>
              <a:off x="350" y="34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85" name="Oval 79"/>
            <p:cNvSpPr>
              <a:spLocks noChangeArrowheads="1"/>
            </p:cNvSpPr>
            <p:nvPr/>
          </p:nvSpPr>
          <p:spPr bwMode="auto">
            <a:xfrm>
              <a:off x="504" y="372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518" y="37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87" name="Group 183"/>
          <p:cNvGrpSpPr>
            <a:grpSpLocks/>
          </p:cNvGrpSpPr>
          <p:nvPr/>
        </p:nvGrpSpPr>
        <p:grpSpPr bwMode="auto">
          <a:xfrm>
            <a:off x="1968500" y="3721100"/>
            <a:ext cx="1219200" cy="1092200"/>
            <a:chOff x="1240" y="2552"/>
            <a:chExt cx="768" cy="688"/>
          </a:xfrm>
        </p:grpSpPr>
        <p:sp>
          <p:nvSpPr>
            <p:cNvPr id="88" name="AutoShape 81"/>
            <p:cNvSpPr>
              <a:spLocks noChangeArrowheads="1"/>
            </p:cNvSpPr>
            <p:nvPr/>
          </p:nvSpPr>
          <p:spPr bwMode="auto">
            <a:xfrm>
              <a:off x="1240" y="2552"/>
              <a:ext cx="768" cy="688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3"/>
            <p:cNvSpPr>
              <a:spLocks noChangeShapeType="1"/>
            </p:cNvSpPr>
            <p:nvPr/>
          </p:nvSpPr>
          <p:spPr bwMode="auto">
            <a:xfrm flipH="1">
              <a:off x="1384" y="2760"/>
              <a:ext cx="2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2"/>
            <p:cNvSpPr>
              <a:spLocks noChangeShapeType="1"/>
            </p:cNvSpPr>
            <p:nvPr/>
          </p:nvSpPr>
          <p:spPr bwMode="auto">
            <a:xfrm>
              <a:off x="1608" y="2760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auto">
            <a:xfrm>
              <a:off x="1504" y="2656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" name="Text Box 84"/>
            <p:cNvSpPr txBox="1">
              <a:spLocks noChangeArrowheads="1"/>
            </p:cNvSpPr>
            <p:nvPr/>
          </p:nvSpPr>
          <p:spPr bwMode="auto">
            <a:xfrm>
              <a:off x="1518" y="263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93" name="AutoShape 85"/>
            <p:cNvSpPr>
              <a:spLocks noChangeArrowheads="1"/>
            </p:cNvSpPr>
            <p:nvPr/>
          </p:nvSpPr>
          <p:spPr bwMode="auto">
            <a:xfrm>
              <a:off x="1728" y="2960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auto">
            <a:xfrm>
              <a:off x="1296" y="294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" name="Text Box 87"/>
            <p:cNvSpPr txBox="1">
              <a:spLocks noChangeArrowheads="1"/>
            </p:cNvSpPr>
            <p:nvPr/>
          </p:nvSpPr>
          <p:spPr bwMode="auto">
            <a:xfrm>
              <a:off x="1310" y="29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cxnSp>
        <p:nvCxnSpPr>
          <p:cNvPr id="96" name="AutoShape 90"/>
          <p:cNvCxnSpPr>
            <a:cxnSpLocks noChangeShapeType="1"/>
            <a:stCxn id="24" idx="3"/>
            <a:endCxn id="88" idx="0"/>
          </p:cNvCxnSpPr>
          <p:nvPr/>
        </p:nvCxnSpPr>
        <p:spPr bwMode="auto">
          <a:xfrm>
            <a:off x="1816100" y="2768600"/>
            <a:ext cx="762000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91"/>
          <p:cNvCxnSpPr>
            <a:cxnSpLocks noChangeShapeType="1"/>
            <a:stCxn id="24" idx="2"/>
            <a:endCxn id="76" idx="0"/>
          </p:cNvCxnSpPr>
          <p:nvPr/>
        </p:nvCxnSpPr>
        <p:spPr bwMode="auto">
          <a:xfrm rot="5400000">
            <a:off x="561975" y="4010025"/>
            <a:ext cx="990600" cy="6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2092325" y="256381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Both c are black</a:t>
            </a:r>
          </a:p>
        </p:txBody>
      </p:sp>
      <p:sp>
        <p:nvSpPr>
          <p:cNvPr id="99" name="Text Box 93"/>
          <p:cNvSpPr txBox="1">
            <a:spLocks noChangeArrowheads="1"/>
          </p:cNvSpPr>
          <p:nvPr/>
        </p:nvSpPr>
        <p:spPr bwMode="auto">
          <a:xfrm>
            <a:off x="327025" y="373221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Some c is red</a:t>
            </a:r>
          </a:p>
        </p:txBody>
      </p:sp>
      <p:grpSp>
        <p:nvGrpSpPr>
          <p:cNvPr id="100" name="Group 185"/>
          <p:cNvGrpSpPr>
            <a:grpSpLocks/>
          </p:cNvGrpSpPr>
          <p:nvPr/>
        </p:nvGrpSpPr>
        <p:grpSpPr bwMode="auto">
          <a:xfrm>
            <a:off x="3594100" y="4752975"/>
            <a:ext cx="1168400" cy="1774825"/>
            <a:chOff x="2264" y="3202"/>
            <a:chExt cx="736" cy="1118"/>
          </a:xfrm>
        </p:grpSpPr>
        <p:sp>
          <p:nvSpPr>
            <p:cNvPr id="101" name="AutoShape 107"/>
            <p:cNvSpPr>
              <a:spLocks noChangeArrowheads="1"/>
            </p:cNvSpPr>
            <p:nvPr/>
          </p:nvSpPr>
          <p:spPr bwMode="auto">
            <a:xfrm>
              <a:off x="2264" y="3202"/>
              <a:ext cx="736" cy="1112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68"/>
            <p:cNvSpPr>
              <a:spLocks noChangeShapeType="1"/>
            </p:cNvSpPr>
            <p:nvPr/>
          </p:nvSpPr>
          <p:spPr bwMode="auto">
            <a:xfrm flipH="1">
              <a:off x="2408" y="3328"/>
              <a:ext cx="1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69"/>
            <p:cNvSpPr>
              <a:spLocks noChangeShapeType="1"/>
            </p:cNvSpPr>
            <p:nvPr/>
          </p:nvSpPr>
          <p:spPr bwMode="auto">
            <a:xfrm>
              <a:off x="2408" y="3664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70"/>
            <p:cNvSpPr>
              <a:spLocks noChangeShapeType="1"/>
            </p:cNvSpPr>
            <p:nvPr/>
          </p:nvSpPr>
          <p:spPr bwMode="auto">
            <a:xfrm flipH="1">
              <a:off x="2416" y="392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>
              <a:off x="2600" y="3330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109"/>
            <p:cNvSpPr>
              <a:spLocks noChangeArrowheads="1"/>
            </p:cNvSpPr>
            <p:nvPr/>
          </p:nvSpPr>
          <p:spPr bwMode="auto">
            <a:xfrm>
              <a:off x="2496" y="3226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7" name="Text Box 110"/>
            <p:cNvSpPr txBox="1">
              <a:spLocks noChangeArrowheads="1"/>
            </p:cNvSpPr>
            <p:nvPr/>
          </p:nvSpPr>
          <p:spPr bwMode="auto">
            <a:xfrm>
              <a:off x="2510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08" name="AutoShape 111"/>
            <p:cNvSpPr>
              <a:spLocks noChangeArrowheads="1"/>
            </p:cNvSpPr>
            <p:nvPr/>
          </p:nvSpPr>
          <p:spPr bwMode="auto">
            <a:xfrm>
              <a:off x="2720" y="3530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112"/>
            <p:cNvSpPr>
              <a:spLocks noChangeArrowheads="1"/>
            </p:cNvSpPr>
            <p:nvPr/>
          </p:nvSpPr>
          <p:spPr bwMode="auto">
            <a:xfrm>
              <a:off x="2312" y="356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0" name="Text Box 113"/>
            <p:cNvSpPr txBox="1">
              <a:spLocks noChangeArrowheads="1"/>
            </p:cNvSpPr>
            <p:nvPr/>
          </p:nvSpPr>
          <p:spPr bwMode="auto">
            <a:xfrm>
              <a:off x="2326" y="35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111" name="Oval 114"/>
            <p:cNvSpPr>
              <a:spLocks noChangeArrowheads="1"/>
            </p:cNvSpPr>
            <p:nvPr/>
          </p:nvSpPr>
          <p:spPr bwMode="auto">
            <a:xfrm>
              <a:off x="2504" y="3826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" name="Text Box 115"/>
            <p:cNvSpPr txBox="1">
              <a:spLocks noChangeArrowheads="1"/>
            </p:cNvSpPr>
            <p:nvPr/>
          </p:nvSpPr>
          <p:spPr bwMode="auto">
            <a:xfrm>
              <a:off x="2518" y="38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  <p:sp>
          <p:nvSpPr>
            <p:cNvPr id="113" name="Oval 116"/>
            <p:cNvSpPr>
              <a:spLocks noChangeArrowheads="1"/>
            </p:cNvSpPr>
            <p:nvPr/>
          </p:nvSpPr>
          <p:spPr bwMode="auto">
            <a:xfrm>
              <a:off x="2320" y="4106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4" name="Text Box 117"/>
            <p:cNvSpPr txBox="1">
              <a:spLocks noChangeArrowheads="1"/>
            </p:cNvSpPr>
            <p:nvPr/>
          </p:nvSpPr>
          <p:spPr bwMode="auto">
            <a:xfrm>
              <a:off x="2334" y="408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cxnSp>
        <p:nvCxnSpPr>
          <p:cNvPr id="115" name="AutoShape 120"/>
          <p:cNvCxnSpPr>
            <a:cxnSpLocks noChangeShapeType="1"/>
            <a:stCxn id="39" idx="2"/>
            <a:endCxn id="101" idx="0"/>
          </p:cNvCxnSpPr>
          <p:nvPr/>
        </p:nvCxnSpPr>
        <p:spPr bwMode="auto">
          <a:xfrm rot="5400000">
            <a:off x="3992562" y="4554538"/>
            <a:ext cx="384175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6" name="Group 186"/>
          <p:cNvGrpSpPr>
            <a:grpSpLocks/>
          </p:cNvGrpSpPr>
          <p:nvPr/>
        </p:nvGrpSpPr>
        <p:grpSpPr bwMode="auto">
          <a:xfrm>
            <a:off x="5054600" y="3952875"/>
            <a:ext cx="1168400" cy="1536700"/>
            <a:chOff x="3184" y="2698"/>
            <a:chExt cx="736" cy="968"/>
          </a:xfrm>
        </p:grpSpPr>
        <p:sp>
          <p:nvSpPr>
            <p:cNvPr id="117" name="AutoShape 121"/>
            <p:cNvSpPr>
              <a:spLocks noChangeArrowheads="1"/>
            </p:cNvSpPr>
            <p:nvPr/>
          </p:nvSpPr>
          <p:spPr bwMode="auto">
            <a:xfrm>
              <a:off x="3184" y="2698"/>
              <a:ext cx="736" cy="968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72"/>
            <p:cNvSpPr>
              <a:spLocks noChangeShapeType="1"/>
            </p:cNvSpPr>
            <p:nvPr/>
          </p:nvSpPr>
          <p:spPr bwMode="auto">
            <a:xfrm>
              <a:off x="3328" y="3248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71"/>
            <p:cNvSpPr>
              <a:spLocks noChangeShapeType="1"/>
            </p:cNvSpPr>
            <p:nvPr/>
          </p:nvSpPr>
          <p:spPr bwMode="auto">
            <a:xfrm flipH="1">
              <a:off x="3328" y="2904"/>
              <a:ext cx="184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>
              <a:off x="3520" y="2906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123"/>
            <p:cNvSpPr>
              <a:spLocks noChangeArrowheads="1"/>
            </p:cNvSpPr>
            <p:nvPr/>
          </p:nvSpPr>
          <p:spPr bwMode="auto">
            <a:xfrm>
              <a:off x="3416" y="280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2" name="Text Box 124"/>
            <p:cNvSpPr txBox="1">
              <a:spLocks noChangeArrowheads="1"/>
            </p:cNvSpPr>
            <p:nvPr/>
          </p:nvSpPr>
          <p:spPr bwMode="auto">
            <a:xfrm>
              <a:off x="3430" y="278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23" name="AutoShape 125"/>
            <p:cNvSpPr>
              <a:spLocks noChangeArrowheads="1"/>
            </p:cNvSpPr>
            <p:nvPr/>
          </p:nvSpPr>
          <p:spPr bwMode="auto">
            <a:xfrm>
              <a:off x="3640" y="3106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26"/>
            <p:cNvSpPr>
              <a:spLocks noChangeArrowheads="1"/>
            </p:cNvSpPr>
            <p:nvPr/>
          </p:nvSpPr>
          <p:spPr bwMode="auto">
            <a:xfrm>
              <a:off x="3232" y="313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3246" y="31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126" name="Oval 128"/>
            <p:cNvSpPr>
              <a:spLocks noChangeArrowheads="1"/>
            </p:cNvSpPr>
            <p:nvPr/>
          </p:nvSpPr>
          <p:spPr bwMode="auto">
            <a:xfrm>
              <a:off x="3424" y="340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7" name="Text Box 129"/>
            <p:cNvSpPr txBox="1">
              <a:spLocks noChangeArrowheads="1"/>
            </p:cNvSpPr>
            <p:nvPr/>
          </p:nvSpPr>
          <p:spPr bwMode="auto">
            <a:xfrm>
              <a:off x="3438" y="338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cxnSp>
        <p:nvCxnSpPr>
          <p:cNvPr id="128" name="AutoShape 132"/>
          <p:cNvCxnSpPr>
            <a:cxnSpLocks noChangeShapeType="1"/>
            <a:stCxn id="39" idx="3"/>
            <a:endCxn id="117" idx="0"/>
          </p:cNvCxnSpPr>
          <p:nvPr/>
        </p:nvCxnSpPr>
        <p:spPr bwMode="auto">
          <a:xfrm>
            <a:off x="4775200" y="3422650"/>
            <a:ext cx="863600" cy="5302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Text Box 134"/>
          <p:cNvSpPr txBox="1">
            <a:spLocks noChangeArrowheads="1"/>
          </p:cNvSpPr>
          <p:nvPr/>
        </p:nvSpPr>
        <p:spPr bwMode="auto">
          <a:xfrm>
            <a:off x="4962525" y="319881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Both d are black</a:t>
            </a:r>
          </a:p>
        </p:txBody>
      </p:sp>
      <p:sp>
        <p:nvSpPr>
          <p:cNvPr id="130" name="Text Box 135"/>
          <p:cNvSpPr txBox="1">
            <a:spLocks noChangeArrowheads="1"/>
          </p:cNvSpPr>
          <p:nvPr/>
        </p:nvSpPr>
        <p:spPr bwMode="auto">
          <a:xfrm>
            <a:off x="3286125" y="4354513"/>
            <a:ext cx="170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Some d is red</a:t>
            </a:r>
          </a:p>
        </p:txBody>
      </p:sp>
      <p:grpSp>
        <p:nvGrpSpPr>
          <p:cNvPr id="131" name="Group 189"/>
          <p:cNvGrpSpPr>
            <a:grpSpLocks/>
          </p:cNvGrpSpPr>
          <p:nvPr/>
        </p:nvGrpSpPr>
        <p:grpSpPr bwMode="auto">
          <a:xfrm>
            <a:off x="6337300" y="5016500"/>
            <a:ext cx="1181100" cy="1511300"/>
            <a:chOff x="3992" y="3368"/>
            <a:chExt cx="744" cy="952"/>
          </a:xfrm>
        </p:grpSpPr>
        <p:sp>
          <p:nvSpPr>
            <p:cNvPr id="132" name="AutoShape 136"/>
            <p:cNvSpPr>
              <a:spLocks noChangeArrowheads="1"/>
            </p:cNvSpPr>
            <p:nvPr/>
          </p:nvSpPr>
          <p:spPr bwMode="auto">
            <a:xfrm>
              <a:off x="3992" y="3368"/>
              <a:ext cx="744" cy="952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78"/>
            <p:cNvSpPr>
              <a:spLocks noChangeShapeType="1"/>
            </p:cNvSpPr>
            <p:nvPr/>
          </p:nvSpPr>
          <p:spPr bwMode="auto">
            <a:xfrm>
              <a:off x="4144" y="3920"/>
              <a:ext cx="20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/>
            <p:cNvSpPr>
              <a:spLocks noChangeShapeType="1"/>
            </p:cNvSpPr>
            <p:nvPr/>
          </p:nvSpPr>
          <p:spPr bwMode="auto">
            <a:xfrm flipH="1">
              <a:off x="4144" y="3576"/>
              <a:ext cx="184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37"/>
            <p:cNvSpPr>
              <a:spLocks noChangeShapeType="1"/>
            </p:cNvSpPr>
            <p:nvPr/>
          </p:nvSpPr>
          <p:spPr bwMode="auto">
            <a:xfrm>
              <a:off x="4336" y="3576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138"/>
            <p:cNvSpPr>
              <a:spLocks noChangeArrowheads="1"/>
            </p:cNvSpPr>
            <p:nvPr/>
          </p:nvSpPr>
          <p:spPr bwMode="auto">
            <a:xfrm>
              <a:off x="4232" y="3472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7" name="Text Box 139"/>
            <p:cNvSpPr txBox="1">
              <a:spLocks noChangeArrowheads="1"/>
            </p:cNvSpPr>
            <p:nvPr/>
          </p:nvSpPr>
          <p:spPr bwMode="auto">
            <a:xfrm>
              <a:off x="4246" y="34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38" name="AutoShape 140"/>
            <p:cNvSpPr>
              <a:spLocks noChangeArrowheads="1"/>
            </p:cNvSpPr>
            <p:nvPr/>
          </p:nvSpPr>
          <p:spPr bwMode="auto">
            <a:xfrm>
              <a:off x="4456" y="3776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41"/>
            <p:cNvSpPr>
              <a:spLocks noChangeArrowheads="1"/>
            </p:cNvSpPr>
            <p:nvPr/>
          </p:nvSpPr>
          <p:spPr bwMode="auto">
            <a:xfrm>
              <a:off x="4048" y="380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0" name="Text Box 142"/>
            <p:cNvSpPr txBox="1">
              <a:spLocks noChangeArrowheads="1"/>
            </p:cNvSpPr>
            <p:nvPr/>
          </p:nvSpPr>
          <p:spPr bwMode="auto">
            <a:xfrm>
              <a:off x="4062" y="37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  <p:sp>
          <p:nvSpPr>
            <p:cNvPr id="141" name="Oval 145"/>
            <p:cNvSpPr>
              <a:spLocks noChangeArrowheads="1"/>
            </p:cNvSpPr>
            <p:nvPr/>
          </p:nvSpPr>
          <p:spPr bwMode="auto">
            <a:xfrm>
              <a:off x="4240" y="408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2" name="Text Box 146"/>
            <p:cNvSpPr txBox="1">
              <a:spLocks noChangeArrowheads="1"/>
            </p:cNvSpPr>
            <p:nvPr/>
          </p:nvSpPr>
          <p:spPr bwMode="auto">
            <a:xfrm>
              <a:off x="4254" y="406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143" name="Group 190"/>
          <p:cNvGrpSpPr>
            <a:grpSpLocks/>
          </p:cNvGrpSpPr>
          <p:nvPr/>
        </p:nvGrpSpPr>
        <p:grpSpPr bwMode="auto">
          <a:xfrm>
            <a:off x="7772400" y="4013200"/>
            <a:ext cx="1219200" cy="1092200"/>
            <a:chOff x="4896" y="2736"/>
            <a:chExt cx="768" cy="688"/>
          </a:xfrm>
        </p:grpSpPr>
        <p:sp>
          <p:nvSpPr>
            <p:cNvPr id="144" name="AutoShape 147"/>
            <p:cNvSpPr>
              <a:spLocks noChangeArrowheads="1"/>
            </p:cNvSpPr>
            <p:nvPr/>
          </p:nvSpPr>
          <p:spPr bwMode="auto">
            <a:xfrm>
              <a:off x="4896" y="2736"/>
              <a:ext cx="768" cy="688"/>
            </a:xfrm>
            <a:prstGeom prst="flowChartProcess">
              <a:avLst/>
            </a:prstGeom>
            <a:solidFill>
              <a:srgbClr val="71EC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9"/>
            <p:cNvSpPr>
              <a:spLocks noChangeShapeType="1"/>
            </p:cNvSpPr>
            <p:nvPr/>
          </p:nvSpPr>
          <p:spPr bwMode="auto">
            <a:xfrm flipH="1">
              <a:off x="5056" y="2944"/>
              <a:ext cx="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48"/>
            <p:cNvSpPr>
              <a:spLocks noChangeShapeType="1"/>
            </p:cNvSpPr>
            <p:nvPr/>
          </p:nvSpPr>
          <p:spPr bwMode="auto">
            <a:xfrm>
              <a:off x="5264" y="2944"/>
              <a:ext cx="24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149"/>
            <p:cNvSpPr>
              <a:spLocks noChangeArrowheads="1"/>
            </p:cNvSpPr>
            <p:nvPr/>
          </p:nvSpPr>
          <p:spPr bwMode="auto">
            <a:xfrm>
              <a:off x="5160" y="284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8" name="Text Box 150"/>
            <p:cNvSpPr txBox="1">
              <a:spLocks noChangeArrowheads="1"/>
            </p:cNvSpPr>
            <p:nvPr/>
          </p:nvSpPr>
          <p:spPr bwMode="auto">
            <a:xfrm>
              <a:off x="5174" y="28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49" name="AutoShape 151"/>
            <p:cNvSpPr>
              <a:spLocks noChangeArrowheads="1"/>
            </p:cNvSpPr>
            <p:nvPr/>
          </p:nvSpPr>
          <p:spPr bwMode="auto">
            <a:xfrm>
              <a:off x="5384" y="3144"/>
              <a:ext cx="248" cy="224"/>
            </a:xfrm>
            <a:prstGeom prst="flowChartExtra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52"/>
            <p:cNvSpPr>
              <a:spLocks noChangeArrowheads="1"/>
            </p:cNvSpPr>
            <p:nvPr/>
          </p:nvSpPr>
          <p:spPr bwMode="auto">
            <a:xfrm>
              <a:off x="4952" y="3128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1" name="Text Box 153"/>
            <p:cNvSpPr txBox="1">
              <a:spLocks noChangeArrowheads="1"/>
            </p:cNvSpPr>
            <p:nvPr/>
          </p:nvSpPr>
          <p:spPr bwMode="auto">
            <a:xfrm>
              <a:off x="4966" y="31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b</a:t>
              </a:r>
            </a:p>
          </p:txBody>
        </p:sp>
      </p:grpSp>
      <p:cxnSp>
        <p:nvCxnSpPr>
          <p:cNvPr id="152" name="AutoShape 154"/>
          <p:cNvCxnSpPr>
            <a:cxnSpLocks noChangeShapeType="1"/>
            <a:stCxn id="57" idx="2"/>
            <a:endCxn id="132" idx="0"/>
          </p:cNvCxnSpPr>
          <p:nvPr/>
        </p:nvCxnSpPr>
        <p:spPr bwMode="auto">
          <a:xfrm rot="5400000">
            <a:off x="6559550" y="4216400"/>
            <a:ext cx="1168400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" name="AutoShape 155"/>
          <p:cNvCxnSpPr>
            <a:cxnSpLocks noChangeShapeType="1"/>
            <a:stCxn id="57" idx="3"/>
            <a:endCxn id="144" idx="0"/>
          </p:cNvCxnSpPr>
          <p:nvPr/>
        </p:nvCxnSpPr>
        <p:spPr bwMode="auto">
          <a:xfrm>
            <a:off x="8064500" y="3092450"/>
            <a:ext cx="317500" cy="920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" name="Text Box 156"/>
          <p:cNvSpPr txBox="1">
            <a:spLocks noChangeArrowheads="1"/>
          </p:cNvSpPr>
          <p:nvPr/>
        </p:nvSpPr>
        <p:spPr bwMode="auto">
          <a:xfrm>
            <a:off x="6384925" y="413861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Some c is red</a:t>
            </a:r>
          </a:p>
        </p:txBody>
      </p:sp>
      <p:sp>
        <p:nvSpPr>
          <p:cNvPr id="155" name="Text Box 157"/>
          <p:cNvSpPr txBox="1">
            <a:spLocks noChangeArrowheads="1"/>
          </p:cNvSpPr>
          <p:nvPr/>
        </p:nvSpPr>
        <p:spPr bwMode="auto">
          <a:xfrm>
            <a:off x="8172450" y="2843213"/>
            <a:ext cx="9715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Both c are black</a:t>
            </a:r>
          </a:p>
        </p:txBody>
      </p:sp>
    </p:spTree>
    <p:extLst>
      <p:ext uri="{BB962C8B-B14F-4D97-AF65-F5344CB8AC3E}">
        <p14:creationId xmlns:p14="http://schemas.microsoft.com/office/powerpoint/2010/main" val="79295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73" grpId="0"/>
      <p:bldP spid="74" grpId="0"/>
      <p:bldP spid="98" grpId="0"/>
      <p:bldP spid="99" grpId="0"/>
      <p:bldP spid="129" grpId="0"/>
      <p:bldP spid="130" grpId="0"/>
      <p:bldP spid="154" grpId="0"/>
      <p:bldP spid="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case1.1 </a:t>
            </a:r>
          </a:p>
        </p:txBody>
      </p:sp>
      <p:sp>
        <p:nvSpPr>
          <p:cNvPr id="4" name="Line 114"/>
          <p:cNvSpPr>
            <a:spLocks noChangeShapeType="1"/>
          </p:cNvSpPr>
          <p:nvPr/>
        </p:nvSpPr>
        <p:spPr bwMode="auto">
          <a:xfrm>
            <a:off x="7371870" y="2611438"/>
            <a:ext cx="3175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5" name="Line 113"/>
          <p:cNvSpPr>
            <a:spLocks noChangeShapeType="1"/>
          </p:cNvSpPr>
          <p:nvPr/>
        </p:nvSpPr>
        <p:spPr bwMode="auto">
          <a:xfrm flipH="1">
            <a:off x="7016270" y="2624138"/>
            <a:ext cx="3556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6" name="Line 112"/>
          <p:cNvSpPr>
            <a:spLocks noChangeShapeType="1"/>
          </p:cNvSpPr>
          <p:nvPr/>
        </p:nvSpPr>
        <p:spPr bwMode="auto">
          <a:xfrm>
            <a:off x="5987570" y="2586038"/>
            <a:ext cx="3175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" name="Line 111"/>
          <p:cNvSpPr>
            <a:spLocks noChangeShapeType="1"/>
          </p:cNvSpPr>
          <p:nvPr/>
        </p:nvSpPr>
        <p:spPr bwMode="auto">
          <a:xfrm flipH="1">
            <a:off x="5631970" y="2598738"/>
            <a:ext cx="368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8" name="Line 110"/>
          <p:cNvSpPr>
            <a:spLocks noChangeShapeType="1"/>
          </p:cNvSpPr>
          <p:nvPr/>
        </p:nvSpPr>
        <p:spPr bwMode="auto">
          <a:xfrm>
            <a:off x="6736870" y="2179638"/>
            <a:ext cx="6477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9" name="Line 109"/>
          <p:cNvSpPr>
            <a:spLocks noChangeShapeType="1"/>
          </p:cNvSpPr>
          <p:nvPr/>
        </p:nvSpPr>
        <p:spPr bwMode="auto">
          <a:xfrm flipH="1">
            <a:off x="5987570" y="2192338"/>
            <a:ext cx="7493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0" name="Line 108"/>
          <p:cNvSpPr>
            <a:spLocks noChangeShapeType="1"/>
          </p:cNvSpPr>
          <p:nvPr/>
        </p:nvSpPr>
        <p:spPr bwMode="auto">
          <a:xfrm flipH="1">
            <a:off x="628170" y="5253038"/>
            <a:ext cx="3556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1" name="Line 107"/>
          <p:cNvSpPr>
            <a:spLocks noChangeShapeType="1"/>
          </p:cNvSpPr>
          <p:nvPr/>
        </p:nvSpPr>
        <p:spPr bwMode="auto">
          <a:xfrm>
            <a:off x="983770" y="5265738"/>
            <a:ext cx="2921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2" name="Line 106"/>
          <p:cNvSpPr>
            <a:spLocks noChangeShapeType="1"/>
          </p:cNvSpPr>
          <p:nvPr/>
        </p:nvSpPr>
        <p:spPr bwMode="auto">
          <a:xfrm>
            <a:off x="1466370" y="4732338"/>
            <a:ext cx="2794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3" name="Line 105"/>
          <p:cNvSpPr>
            <a:spLocks noChangeShapeType="1"/>
          </p:cNvSpPr>
          <p:nvPr/>
        </p:nvSpPr>
        <p:spPr bwMode="auto">
          <a:xfrm>
            <a:off x="1999770" y="4262438"/>
            <a:ext cx="3429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4" name="Line 104"/>
          <p:cNvSpPr>
            <a:spLocks noChangeShapeType="1"/>
          </p:cNvSpPr>
          <p:nvPr/>
        </p:nvSpPr>
        <p:spPr bwMode="auto">
          <a:xfrm flipH="1">
            <a:off x="971070" y="4732338"/>
            <a:ext cx="4953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flipH="1">
            <a:off x="1466370" y="427513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6" name="Line 102"/>
          <p:cNvSpPr>
            <a:spLocks noChangeShapeType="1"/>
          </p:cNvSpPr>
          <p:nvPr/>
        </p:nvSpPr>
        <p:spPr bwMode="auto">
          <a:xfrm>
            <a:off x="2075970" y="2205038"/>
            <a:ext cx="393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7" name="Line 101"/>
          <p:cNvSpPr>
            <a:spLocks noChangeShapeType="1"/>
          </p:cNvSpPr>
          <p:nvPr/>
        </p:nvSpPr>
        <p:spPr bwMode="auto">
          <a:xfrm>
            <a:off x="1745770" y="3182938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8" name="Line 100"/>
          <p:cNvSpPr>
            <a:spLocks noChangeShapeType="1"/>
          </p:cNvSpPr>
          <p:nvPr/>
        </p:nvSpPr>
        <p:spPr bwMode="auto">
          <a:xfrm flipH="1">
            <a:off x="1402870" y="3182938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19" name="Line 99"/>
          <p:cNvSpPr>
            <a:spLocks noChangeShapeType="1"/>
          </p:cNvSpPr>
          <p:nvPr/>
        </p:nvSpPr>
        <p:spPr bwMode="auto">
          <a:xfrm>
            <a:off x="1428270" y="2560638"/>
            <a:ext cx="3302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0" name="Line 98"/>
          <p:cNvSpPr>
            <a:spLocks noChangeShapeType="1"/>
          </p:cNvSpPr>
          <p:nvPr/>
        </p:nvSpPr>
        <p:spPr bwMode="auto">
          <a:xfrm flipH="1">
            <a:off x="1047270" y="2598738"/>
            <a:ext cx="3937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1" name="Line 97"/>
          <p:cNvSpPr>
            <a:spLocks noChangeShapeType="1"/>
          </p:cNvSpPr>
          <p:nvPr/>
        </p:nvSpPr>
        <p:spPr bwMode="auto">
          <a:xfrm flipH="1">
            <a:off x="1415570" y="2205038"/>
            <a:ext cx="6477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1910870" y="20399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1275870" y="24082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1593370" y="30178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933095" y="201295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90195" y="29781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7219470" y="24590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6584470" y="20145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29" name="Oval 16"/>
          <p:cNvSpPr>
            <a:spLocks noChangeArrowheads="1"/>
          </p:cNvSpPr>
          <p:nvPr/>
        </p:nvSpPr>
        <p:spPr bwMode="auto">
          <a:xfrm>
            <a:off x="5835170" y="24336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Avenir Book"/>
                <a:cs typeface="Avenir Book"/>
              </a:rPr>
              <a:t>b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606695" y="1987551"/>
            <a:ext cx="295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c</a:t>
            </a:r>
          </a:p>
        </p:txBody>
      </p:sp>
      <p:sp>
        <p:nvSpPr>
          <p:cNvPr id="31" name="AutoShape 46"/>
          <p:cNvSpPr>
            <a:spLocks noChangeArrowheads="1"/>
          </p:cNvSpPr>
          <p:nvPr/>
        </p:nvSpPr>
        <p:spPr bwMode="auto">
          <a:xfrm>
            <a:off x="2266470" y="25225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auto">
          <a:xfrm>
            <a:off x="856770" y="28781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3" name="AutoShape 48"/>
          <p:cNvSpPr>
            <a:spLocks noChangeArrowheads="1"/>
          </p:cNvSpPr>
          <p:nvPr/>
        </p:nvSpPr>
        <p:spPr bwMode="auto">
          <a:xfrm>
            <a:off x="1847370" y="34242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4" name="AutoShape 49"/>
          <p:cNvSpPr>
            <a:spLocks noChangeArrowheads="1"/>
          </p:cNvSpPr>
          <p:nvPr/>
        </p:nvSpPr>
        <p:spPr bwMode="auto">
          <a:xfrm>
            <a:off x="1212370" y="34115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>
            <a:off x="54414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>
            <a:off x="61145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7486170" y="29416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8" name="AutoShape 53"/>
          <p:cNvSpPr>
            <a:spLocks noChangeArrowheads="1"/>
          </p:cNvSpPr>
          <p:nvPr/>
        </p:nvSpPr>
        <p:spPr bwMode="auto">
          <a:xfrm>
            <a:off x="6825770" y="295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1847370" y="41100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0" name="Oval 55"/>
          <p:cNvSpPr>
            <a:spLocks noChangeArrowheads="1"/>
          </p:cNvSpPr>
          <p:nvPr/>
        </p:nvSpPr>
        <p:spPr bwMode="auto">
          <a:xfrm>
            <a:off x="1313970" y="45799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41" name="Oval 56"/>
          <p:cNvSpPr>
            <a:spLocks noChangeArrowheads="1"/>
          </p:cNvSpPr>
          <p:nvPr/>
        </p:nvSpPr>
        <p:spPr bwMode="auto">
          <a:xfrm>
            <a:off x="818670" y="510063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42" name="Text Box 57"/>
          <p:cNvSpPr txBox="1">
            <a:spLocks noChangeArrowheads="1"/>
          </p:cNvSpPr>
          <p:nvPr/>
        </p:nvSpPr>
        <p:spPr bwMode="auto">
          <a:xfrm>
            <a:off x="1869595" y="408305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815495" y="506095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39470" y="45418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5" name="AutoShape 60"/>
          <p:cNvSpPr>
            <a:spLocks noChangeArrowheads="1"/>
          </p:cNvSpPr>
          <p:nvPr/>
        </p:nvSpPr>
        <p:spPr bwMode="auto">
          <a:xfrm>
            <a:off x="1555270" y="50498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6" name="AutoShape 61"/>
          <p:cNvSpPr>
            <a:spLocks noChangeArrowheads="1"/>
          </p:cNvSpPr>
          <p:nvPr/>
        </p:nvSpPr>
        <p:spPr bwMode="auto">
          <a:xfrm>
            <a:off x="1072670" y="55070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7" name="AutoShape 62"/>
          <p:cNvSpPr>
            <a:spLocks noChangeArrowheads="1"/>
          </p:cNvSpPr>
          <p:nvPr/>
        </p:nvSpPr>
        <p:spPr bwMode="auto">
          <a:xfrm>
            <a:off x="437670" y="549433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2618895" y="2711451"/>
            <a:ext cx="988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 to h-1</a:t>
            </a: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1907695" y="51244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0" name="Text Box 68"/>
          <p:cNvSpPr txBox="1">
            <a:spLocks noChangeArrowheads="1"/>
          </p:cNvSpPr>
          <p:nvPr/>
        </p:nvSpPr>
        <p:spPr bwMode="auto">
          <a:xfrm>
            <a:off x="2288695" y="34607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1" name="Text Box 69"/>
          <p:cNvSpPr txBox="1">
            <a:spLocks noChangeArrowheads="1"/>
          </p:cNvSpPr>
          <p:nvPr/>
        </p:nvSpPr>
        <p:spPr bwMode="auto">
          <a:xfrm>
            <a:off x="726595" y="34480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2" name="Text Box 70"/>
          <p:cNvSpPr txBox="1">
            <a:spLocks noChangeArrowheads="1"/>
          </p:cNvSpPr>
          <p:nvPr/>
        </p:nvSpPr>
        <p:spPr bwMode="auto">
          <a:xfrm>
            <a:off x="370995" y="28765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  <a:cs typeface="Avenir Book"/>
              </a:rPr>
              <a:t>h-1</a:t>
            </a:r>
          </a:p>
        </p:txBody>
      </p:sp>
      <p:sp>
        <p:nvSpPr>
          <p:cNvPr id="53" name="Text Box 71"/>
          <p:cNvSpPr txBox="1">
            <a:spLocks noChangeArrowheads="1"/>
          </p:cNvSpPr>
          <p:nvPr/>
        </p:nvSpPr>
        <p:spPr bwMode="auto">
          <a:xfrm>
            <a:off x="1031395" y="5927726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370995" y="5927726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5" name="Text Box 73"/>
          <p:cNvSpPr txBox="1">
            <a:spLocks noChangeArrowheads="1"/>
          </p:cNvSpPr>
          <p:nvPr/>
        </p:nvSpPr>
        <p:spPr bwMode="auto">
          <a:xfrm>
            <a:off x="2529995" y="4629151"/>
            <a:ext cx="988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 to h-1</a:t>
            </a:r>
          </a:p>
        </p:txBody>
      </p:sp>
      <p:sp>
        <p:nvSpPr>
          <p:cNvPr id="56" name="Text Box 74"/>
          <p:cNvSpPr txBox="1">
            <a:spLocks noChangeArrowheads="1"/>
          </p:cNvSpPr>
          <p:nvPr/>
        </p:nvSpPr>
        <p:spPr bwMode="auto">
          <a:xfrm>
            <a:off x="5323995" y="33337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7" name="Text Box 75"/>
          <p:cNvSpPr txBox="1">
            <a:spLocks noChangeArrowheads="1"/>
          </p:cNvSpPr>
          <p:nvPr/>
        </p:nvSpPr>
        <p:spPr bwMode="auto">
          <a:xfrm>
            <a:off x="6060595" y="33210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8" name="Text Box 76"/>
          <p:cNvSpPr txBox="1">
            <a:spLocks noChangeArrowheads="1"/>
          </p:cNvSpPr>
          <p:nvPr/>
        </p:nvSpPr>
        <p:spPr bwMode="auto">
          <a:xfrm>
            <a:off x="6771795" y="33337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sp>
        <p:nvSpPr>
          <p:cNvPr id="59" name="Text Box 77"/>
          <p:cNvSpPr txBox="1">
            <a:spLocks noChangeArrowheads="1"/>
          </p:cNvSpPr>
          <p:nvPr/>
        </p:nvSpPr>
        <p:spPr bwMode="auto">
          <a:xfrm>
            <a:off x="7508395" y="330835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Avenir Book"/>
                <a:cs typeface="Avenir Book"/>
              </a:rPr>
              <a:t>h-1</a:t>
            </a:r>
          </a:p>
        </p:txBody>
      </p:sp>
      <p:grpSp>
        <p:nvGrpSpPr>
          <p:cNvPr id="60" name="Group 78"/>
          <p:cNvGrpSpPr>
            <a:grpSpLocks/>
          </p:cNvGrpSpPr>
          <p:nvPr/>
        </p:nvGrpSpPr>
        <p:grpSpPr bwMode="auto">
          <a:xfrm>
            <a:off x="6203470" y="5367338"/>
            <a:ext cx="800100" cy="228600"/>
            <a:chOff x="576" y="2696"/>
            <a:chExt cx="744" cy="240"/>
          </a:xfrm>
          <a:noFill/>
        </p:grpSpPr>
        <p:sp>
          <p:nvSpPr>
            <p:cNvPr id="61" name="Rectangle 79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62" name="Rectangle 80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63" name="Rectangle 81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grpSp>
        <p:nvGrpSpPr>
          <p:cNvPr id="64" name="Group 82"/>
          <p:cNvGrpSpPr>
            <a:grpSpLocks/>
          </p:cNvGrpSpPr>
          <p:nvPr/>
        </p:nvGrpSpPr>
        <p:grpSpPr bwMode="auto">
          <a:xfrm>
            <a:off x="7130570" y="5367338"/>
            <a:ext cx="800100" cy="228600"/>
            <a:chOff x="576" y="2696"/>
            <a:chExt cx="744" cy="240"/>
          </a:xfrm>
          <a:noFill/>
        </p:grpSpPr>
        <p:sp>
          <p:nvSpPr>
            <p:cNvPr id="65" name="Rectangle 83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66" name="Rectangle 84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67" name="Rectangle 85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grpSp>
        <p:nvGrpSpPr>
          <p:cNvPr id="68" name="Group 86"/>
          <p:cNvGrpSpPr>
            <a:grpSpLocks/>
          </p:cNvGrpSpPr>
          <p:nvPr/>
        </p:nvGrpSpPr>
        <p:grpSpPr bwMode="auto">
          <a:xfrm>
            <a:off x="6711470" y="4452938"/>
            <a:ext cx="800100" cy="228600"/>
            <a:chOff x="576" y="2696"/>
            <a:chExt cx="744" cy="240"/>
          </a:xfrm>
          <a:noFill/>
        </p:grpSpPr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70" name="Rectangle 88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71" name="Rectangle 89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>
                <a:latin typeface="Avenir Book"/>
                <a:cs typeface="Avenir Book"/>
              </a:endParaRPr>
            </a:p>
          </p:txBody>
        </p:sp>
      </p:grpSp>
      <p:sp>
        <p:nvSpPr>
          <p:cNvPr id="72" name="Oval 90"/>
          <p:cNvSpPr>
            <a:spLocks noChangeArrowheads="1"/>
          </p:cNvSpPr>
          <p:nvPr/>
        </p:nvSpPr>
        <p:spPr bwMode="auto">
          <a:xfrm>
            <a:off x="7265508" y="445293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a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H="1">
            <a:off x="6609870" y="4681538"/>
            <a:ext cx="647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4" name="Line 92"/>
          <p:cNvSpPr>
            <a:spLocks noChangeShapeType="1"/>
          </p:cNvSpPr>
          <p:nvPr/>
        </p:nvSpPr>
        <p:spPr bwMode="auto">
          <a:xfrm>
            <a:off x="7511570" y="4668838"/>
            <a:ext cx="254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5" name="Oval 93"/>
          <p:cNvSpPr>
            <a:spLocks noChangeArrowheads="1"/>
          </p:cNvSpPr>
          <p:nvPr/>
        </p:nvSpPr>
        <p:spPr bwMode="auto">
          <a:xfrm>
            <a:off x="6478108" y="538003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b</a:t>
            </a:r>
          </a:p>
        </p:txBody>
      </p:sp>
      <p:sp>
        <p:nvSpPr>
          <p:cNvPr id="76" name="Oval 94"/>
          <p:cNvSpPr>
            <a:spLocks noChangeArrowheads="1"/>
          </p:cNvSpPr>
          <p:nvPr/>
        </p:nvSpPr>
        <p:spPr bwMode="auto">
          <a:xfrm>
            <a:off x="6757508" y="536733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Avenir Book"/>
                <a:cs typeface="Avenir Book"/>
              </a:rPr>
              <a:t>c</a:t>
            </a:r>
          </a:p>
        </p:txBody>
      </p:sp>
      <p:sp>
        <p:nvSpPr>
          <p:cNvPr id="77" name="AutoShape 95"/>
          <p:cNvSpPr>
            <a:spLocks noChangeArrowheads="1"/>
          </p:cNvSpPr>
          <p:nvPr/>
        </p:nvSpPr>
        <p:spPr bwMode="auto">
          <a:xfrm>
            <a:off x="3612670" y="30559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78" name="AutoShape 96"/>
          <p:cNvSpPr>
            <a:spLocks noChangeArrowheads="1"/>
          </p:cNvSpPr>
          <p:nvPr/>
        </p:nvSpPr>
        <p:spPr bwMode="auto">
          <a:xfrm rot="19285483">
            <a:off x="3803170" y="44910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Avenir Book"/>
              <a:cs typeface="Avenir Book"/>
            </a:endParaRP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873820" y="2975647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Avenir Book"/>
                <a:cs typeface="Avenir Book"/>
              </a:rPr>
              <a:t>T1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1" name="Text Box 70"/>
          <p:cNvSpPr txBox="1">
            <a:spLocks noChangeArrowheads="1"/>
          </p:cNvSpPr>
          <p:nvPr/>
        </p:nvSpPr>
        <p:spPr bwMode="auto">
          <a:xfrm>
            <a:off x="1234500" y="3514445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Avenir Book"/>
                <a:cs typeface="Avenir Book"/>
              </a:rPr>
              <a:t>T2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2" name="Text Box 70"/>
          <p:cNvSpPr txBox="1">
            <a:spLocks noChangeArrowheads="1"/>
          </p:cNvSpPr>
          <p:nvPr/>
        </p:nvSpPr>
        <p:spPr bwMode="auto">
          <a:xfrm>
            <a:off x="1869500" y="3506986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Avenir Book"/>
                <a:cs typeface="Avenir Book"/>
              </a:rPr>
              <a:t>T3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3" name="Text Box 70"/>
          <p:cNvSpPr txBox="1">
            <a:spLocks noChangeArrowheads="1"/>
          </p:cNvSpPr>
          <p:nvPr/>
        </p:nvSpPr>
        <p:spPr bwMode="auto">
          <a:xfrm>
            <a:off x="2266470" y="2626996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Avenir Book"/>
                <a:cs typeface="Avenir Book"/>
              </a:rPr>
              <a:t>T4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4" name="Text Box 70"/>
          <p:cNvSpPr txBox="1">
            <a:spLocks noChangeArrowheads="1"/>
          </p:cNvSpPr>
          <p:nvPr/>
        </p:nvSpPr>
        <p:spPr bwMode="auto">
          <a:xfrm>
            <a:off x="5467950" y="3050739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Avenir Book"/>
                <a:cs typeface="Avenir Book"/>
              </a:rPr>
              <a:t>T1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5" name="Text Box 70"/>
          <p:cNvSpPr txBox="1">
            <a:spLocks noChangeArrowheads="1"/>
          </p:cNvSpPr>
          <p:nvPr/>
        </p:nvSpPr>
        <p:spPr bwMode="auto">
          <a:xfrm>
            <a:off x="6120730" y="3055938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Avenir Book"/>
                <a:cs typeface="Avenir Book"/>
              </a:rPr>
              <a:t>T2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6" name="Text Box 70"/>
          <p:cNvSpPr txBox="1">
            <a:spLocks noChangeArrowheads="1"/>
          </p:cNvSpPr>
          <p:nvPr/>
        </p:nvSpPr>
        <p:spPr bwMode="auto">
          <a:xfrm>
            <a:off x="6831930" y="3057724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Avenir Book"/>
                <a:cs typeface="Avenir Book"/>
              </a:rPr>
              <a:t>T3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7" name="Text Box 70"/>
          <p:cNvSpPr txBox="1">
            <a:spLocks noChangeArrowheads="1"/>
          </p:cNvSpPr>
          <p:nvPr/>
        </p:nvSpPr>
        <p:spPr bwMode="auto">
          <a:xfrm>
            <a:off x="7486170" y="3040261"/>
            <a:ext cx="387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>
                <a:latin typeface="Avenir Book"/>
                <a:cs typeface="Avenir Book"/>
              </a:rPr>
              <a:t>T4</a:t>
            </a:r>
            <a:endParaRPr lang="en-US" sz="1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2312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7" grpId="0" animBg="1"/>
      <p:bldP spid="28" grpId="0" animBg="1"/>
      <p:bldP spid="29" grpId="0" animBg="1"/>
      <p:bldP spid="30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9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</a:t>
            </a:r>
            <a:r>
              <a:rPr lang="en-US" dirty="0" smtClean="0"/>
              <a:t>case1.2 </a:t>
            </a:r>
            <a:endParaRPr lang="en-US" dirty="0"/>
          </a:p>
        </p:txBody>
      </p:sp>
      <p:sp>
        <p:nvSpPr>
          <p:cNvPr id="86" name="Line 87"/>
          <p:cNvSpPr>
            <a:spLocks noChangeShapeType="1"/>
          </p:cNvSpPr>
          <p:nvPr/>
        </p:nvSpPr>
        <p:spPr bwMode="auto">
          <a:xfrm>
            <a:off x="5984875" y="2640012"/>
            <a:ext cx="35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Line 86"/>
          <p:cNvSpPr>
            <a:spLocks noChangeShapeType="1"/>
          </p:cNvSpPr>
          <p:nvPr/>
        </p:nvSpPr>
        <p:spPr bwMode="auto">
          <a:xfrm flipH="1">
            <a:off x="5603875" y="2640012"/>
            <a:ext cx="3810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6594475" y="2284412"/>
            <a:ext cx="4191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 flipH="1">
            <a:off x="5984875" y="2259012"/>
            <a:ext cx="6350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83"/>
          <p:cNvSpPr>
            <a:spLocks noChangeShapeType="1"/>
          </p:cNvSpPr>
          <p:nvPr/>
        </p:nvSpPr>
        <p:spPr bwMode="auto">
          <a:xfrm>
            <a:off x="2314575" y="2271712"/>
            <a:ext cx="4191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2"/>
          <p:cNvSpPr>
            <a:spLocks noChangeShapeType="1"/>
          </p:cNvSpPr>
          <p:nvPr/>
        </p:nvSpPr>
        <p:spPr bwMode="auto">
          <a:xfrm>
            <a:off x="1692275" y="2627312"/>
            <a:ext cx="3429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1"/>
          <p:cNvSpPr>
            <a:spLocks noChangeShapeType="1"/>
          </p:cNvSpPr>
          <p:nvPr/>
        </p:nvSpPr>
        <p:spPr bwMode="auto">
          <a:xfrm flipH="1">
            <a:off x="1311275" y="2640012"/>
            <a:ext cx="3810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80"/>
          <p:cNvSpPr>
            <a:spLocks noChangeShapeType="1"/>
          </p:cNvSpPr>
          <p:nvPr/>
        </p:nvSpPr>
        <p:spPr bwMode="auto">
          <a:xfrm flipH="1">
            <a:off x="1692275" y="2271712"/>
            <a:ext cx="6350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Oval 20"/>
          <p:cNvSpPr>
            <a:spLocks noChangeArrowheads="1"/>
          </p:cNvSpPr>
          <p:nvPr/>
        </p:nvSpPr>
        <p:spPr bwMode="auto">
          <a:xfrm>
            <a:off x="2174875" y="210661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" name="Oval 21"/>
          <p:cNvSpPr>
            <a:spLocks noChangeArrowheads="1"/>
          </p:cNvSpPr>
          <p:nvPr/>
        </p:nvSpPr>
        <p:spPr bwMode="auto">
          <a:xfrm>
            <a:off x="1539875" y="247491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2197100" y="20796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05" name="AutoShape 25"/>
          <p:cNvSpPr>
            <a:spLocks noChangeArrowheads="1"/>
          </p:cNvSpPr>
          <p:nvPr/>
        </p:nvSpPr>
        <p:spPr bwMode="auto">
          <a:xfrm>
            <a:off x="2530475" y="25892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AutoShape 26"/>
          <p:cNvSpPr>
            <a:spLocks noChangeArrowheads="1"/>
          </p:cNvSpPr>
          <p:nvPr/>
        </p:nvSpPr>
        <p:spPr bwMode="auto">
          <a:xfrm>
            <a:off x="1120775" y="29448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AutoShape 28"/>
          <p:cNvSpPr>
            <a:spLocks noChangeArrowheads="1"/>
          </p:cNvSpPr>
          <p:nvPr/>
        </p:nvSpPr>
        <p:spPr bwMode="auto">
          <a:xfrm>
            <a:off x="1844675" y="29321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6467475" y="210661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5832475" y="2474912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6489700" y="20796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11" name="AutoShape 32"/>
          <p:cNvSpPr>
            <a:spLocks noChangeArrowheads="1"/>
          </p:cNvSpPr>
          <p:nvPr/>
        </p:nvSpPr>
        <p:spPr bwMode="auto">
          <a:xfrm>
            <a:off x="6823075" y="25892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AutoShape 33"/>
          <p:cNvSpPr>
            <a:spLocks noChangeArrowheads="1"/>
          </p:cNvSpPr>
          <p:nvPr/>
        </p:nvSpPr>
        <p:spPr bwMode="auto">
          <a:xfrm>
            <a:off x="5413375" y="29448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AutoShape 34"/>
          <p:cNvSpPr>
            <a:spLocks noChangeArrowheads="1"/>
          </p:cNvSpPr>
          <p:nvPr/>
        </p:nvSpPr>
        <p:spPr bwMode="auto">
          <a:xfrm>
            <a:off x="6137275" y="2932112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35"/>
          <p:cNvSpPr txBox="1">
            <a:spLocks noChangeArrowheads="1"/>
          </p:cNvSpPr>
          <p:nvPr/>
        </p:nvSpPr>
        <p:spPr bwMode="auto">
          <a:xfrm>
            <a:off x="2895600" y="2651125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15" name="Text Box 36"/>
          <p:cNvSpPr txBox="1">
            <a:spLocks noChangeArrowheads="1"/>
          </p:cNvSpPr>
          <p:nvPr/>
        </p:nvSpPr>
        <p:spPr bwMode="auto">
          <a:xfrm>
            <a:off x="1778000" y="33115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16" name="Text Box 38"/>
          <p:cNvSpPr txBox="1">
            <a:spLocks noChangeArrowheads="1"/>
          </p:cNvSpPr>
          <p:nvPr/>
        </p:nvSpPr>
        <p:spPr bwMode="auto">
          <a:xfrm>
            <a:off x="1041400" y="33115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17" name="Text Box 39"/>
          <p:cNvSpPr txBox="1">
            <a:spLocks noChangeArrowheads="1"/>
          </p:cNvSpPr>
          <p:nvPr/>
        </p:nvSpPr>
        <p:spPr bwMode="auto">
          <a:xfrm>
            <a:off x="6769100" y="29686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18" name="Text Box 40"/>
          <p:cNvSpPr txBox="1">
            <a:spLocks noChangeArrowheads="1"/>
          </p:cNvSpPr>
          <p:nvPr/>
        </p:nvSpPr>
        <p:spPr bwMode="auto">
          <a:xfrm>
            <a:off x="6070600" y="33115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19" name="Text Box 41"/>
          <p:cNvSpPr txBox="1">
            <a:spLocks noChangeArrowheads="1"/>
          </p:cNvSpPr>
          <p:nvPr/>
        </p:nvSpPr>
        <p:spPr bwMode="auto">
          <a:xfrm>
            <a:off x="5334000" y="3324225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grpSp>
        <p:nvGrpSpPr>
          <p:cNvPr id="120" name="Group 43"/>
          <p:cNvGrpSpPr>
            <a:grpSpLocks/>
          </p:cNvGrpSpPr>
          <p:nvPr/>
        </p:nvGrpSpPr>
        <p:grpSpPr bwMode="auto">
          <a:xfrm>
            <a:off x="1501775" y="5141912"/>
            <a:ext cx="800100" cy="228600"/>
            <a:chOff x="576" y="2696"/>
            <a:chExt cx="744" cy="240"/>
          </a:xfrm>
          <a:noFill/>
        </p:grpSpPr>
        <p:sp>
          <p:nvSpPr>
            <p:cNvPr id="121" name="Rectangle 44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45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6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" name="Group 47"/>
          <p:cNvGrpSpPr>
            <a:grpSpLocks/>
          </p:cNvGrpSpPr>
          <p:nvPr/>
        </p:nvGrpSpPr>
        <p:grpSpPr bwMode="auto">
          <a:xfrm>
            <a:off x="2428875" y="5141912"/>
            <a:ext cx="800100" cy="228600"/>
            <a:chOff x="576" y="2696"/>
            <a:chExt cx="744" cy="240"/>
          </a:xfrm>
          <a:noFill/>
        </p:grpSpPr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49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Rectangle 50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51"/>
          <p:cNvGrpSpPr>
            <a:grpSpLocks/>
          </p:cNvGrpSpPr>
          <p:nvPr/>
        </p:nvGrpSpPr>
        <p:grpSpPr bwMode="auto">
          <a:xfrm>
            <a:off x="2009775" y="4227512"/>
            <a:ext cx="800100" cy="228600"/>
            <a:chOff x="576" y="2696"/>
            <a:chExt cx="744" cy="240"/>
          </a:xfrm>
          <a:noFill/>
        </p:grpSpPr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3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54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Oval 55"/>
          <p:cNvSpPr>
            <a:spLocks noChangeArrowheads="1"/>
          </p:cNvSpPr>
          <p:nvPr/>
        </p:nvSpPr>
        <p:spPr bwMode="auto">
          <a:xfrm>
            <a:off x="2563813" y="4227512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33" name="Line 56"/>
          <p:cNvSpPr>
            <a:spLocks noChangeShapeType="1"/>
          </p:cNvSpPr>
          <p:nvPr/>
        </p:nvSpPr>
        <p:spPr bwMode="auto">
          <a:xfrm flipH="1">
            <a:off x="1908175" y="4456112"/>
            <a:ext cx="647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57"/>
          <p:cNvSpPr>
            <a:spLocks noChangeShapeType="1"/>
          </p:cNvSpPr>
          <p:nvPr/>
        </p:nvSpPr>
        <p:spPr bwMode="auto">
          <a:xfrm>
            <a:off x="2809875" y="4443412"/>
            <a:ext cx="254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Oval 58"/>
          <p:cNvSpPr>
            <a:spLocks noChangeArrowheads="1"/>
          </p:cNvSpPr>
          <p:nvPr/>
        </p:nvSpPr>
        <p:spPr bwMode="auto">
          <a:xfrm>
            <a:off x="1776413" y="5129212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grpSp>
        <p:nvGrpSpPr>
          <p:cNvPr id="136" name="Group 65"/>
          <p:cNvGrpSpPr>
            <a:grpSpLocks/>
          </p:cNvGrpSpPr>
          <p:nvPr/>
        </p:nvGrpSpPr>
        <p:grpSpPr bwMode="auto">
          <a:xfrm>
            <a:off x="6238875" y="5091112"/>
            <a:ext cx="800100" cy="228600"/>
            <a:chOff x="576" y="2696"/>
            <a:chExt cx="744" cy="240"/>
          </a:xfrm>
          <a:noFill/>
        </p:grpSpPr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67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68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5819775" y="4176712"/>
            <a:ext cx="800100" cy="228600"/>
            <a:chOff x="576" y="2696"/>
            <a:chExt cx="744" cy="240"/>
          </a:xfrm>
          <a:noFill/>
        </p:grpSpPr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71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72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" name="Oval 73"/>
          <p:cNvSpPr>
            <a:spLocks noChangeArrowheads="1"/>
          </p:cNvSpPr>
          <p:nvPr/>
        </p:nvSpPr>
        <p:spPr bwMode="auto">
          <a:xfrm>
            <a:off x="6526213" y="5091112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45" name="Line 75"/>
          <p:cNvSpPr>
            <a:spLocks noChangeShapeType="1"/>
          </p:cNvSpPr>
          <p:nvPr/>
        </p:nvSpPr>
        <p:spPr bwMode="auto">
          <a:xfrm>
            <a:off x="6353175" y="4379912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Oval 76"/>
          <p:cNvSpPr>
            <a:spLocks noChangeArrowheads="1"/>
          </p:cNvSpPr>
          <p:nvPr/>
        </p:nvSpPr>
        <p:spPr bwMode="auto">
          <a:xfrm>
            <a:off x="6259513" y="5091112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147" name="AutoShape 78"/>
          <p:cNvSpPr>
            <a:spLocks noChangeArrowheads="1"/>
          </p:cNvSpPr>
          <p:nvPr/>
        </p:nvSpPr>
        <p:spPr bwMode="auto">
          <a:xfrm>
            <a:off x="3851275" y="314801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AutoShape 79"/>
          <p:cNvSpPr>
            <a:spLocks noChangeArrowheads="1"/>
          </p:cNvSpPr>
          <p:nvPr/>
        </p:nvSpPr>
        <p:spPr bwMode="auto">
          <a:xfrm>
            <a:off x="3825875" y="473551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108" grpId="0" animBg="1"/>
      <p:bldP spid="109" grpId="0" animBg="1"/>
      <p:bldP spid="110" grpId="0"/>
      <p:bldP spid="111" grpId="0" animBg="1"/>
      <p:bldP spid="112" grpId="0" animBg="1"/>
      <p:bldP spid="113" grpId="0" animBg="1"/>
      <p:bldP spid="117" grpId="0"/>
      <p:bldP spid="118" grpId="0"/>
      <p:bldP spid="119" grpId="0"/>
      <p:bldP spid="132" grpId="0" animBg="1"/>
      <p:bldP spid="133" grpId="0" animBg="1"/>
      <p:bldP spid="134" grpId="0" animBg="1"/>
      <p:bldP spid="135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Can we have benefits of 2-4 trees with simple binary nodes?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1668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</a:t>
            </a:r>
            <a:r>
              <a:rPr lang="en-US" dirty="0" smtClean="0"/>
              <a:t>case2.1.1 </a:t>
            </a:r>
            <a:endParaRPr lang="en-US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877050" y="3252788"/>
            <a:ext cx="2667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02"/>
          <p:cNvSpPr>
            <a:spLocks noChangeShapeType="1"/>
          </p:cNvSpPr>
          <p:nvPr/>
        </p:nvSpPr>
        <p:spPr bwMode="auto">
          <a:xfrm flipH="1">
            <a:off x="6572250" y="3252788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01"/>
          <p:cNvSpPr>
            <a:spLocks noChangeShapeType="1"/>
          </p:cNvSpPr>
          <p:nvPr/>
        </p:nvSpPr>
        <p:spPr bwMode="auto">
          <a:xfrm>
            <a:off x="7740650" y="2566988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100"/>
          <p:cNvSpPr>
            <a:spLocks noChangeShapeType="1"/>
          </p:cNvSpPr>
          <p:nvPr/>
        </p:nvSpPr>
        <p:spPr bwMode="auto">
          <a:xfrm flipH="1">
            <a:off x="7473950" y="2566988"/>
            <a:ext cx="2667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99"/>
          <p:cNvSpPr>
            <a:spLocks noChangeShapeType="1"/>
          </p:cNvSpPr>
          <p:nvPr/>
        </p:nvSpPr>
        <p:spPr bwMode="auto">
          <a:xfrm>
            <a:off x="7169150" y="1995488"/>
            <a:ext cx="5715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98"/>
          <p:cNvSpPr>
            <a:spLocks noChangeShapeType="1"/>
          </p:cNvSpPr>
          <p:nvPr/>
        </p:nvSpPr>
        <p:spPr bwMode="auto">
          <a:xfrm>
            <a:off x="6597650" y="2605088"/>
            <a:ext cx="2794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97"/>
          <p:cNvSpPr>
            <a:spLocks noChangeShapeType="1"/>
          </p:cNvSpPr>
          <p:nvPr/>
        </p:nvSpPr>
        <p:spPr bwMode="auto">
          <a:xfrm flipH="1">
            <a:off x="6089650" y="2605088"/>
            <a:ext cx="5080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96"/>
          <p:cNvSpPr>
            <a:spLocks noChangeShapeType="1"/>
          </p:cNvSpPr>
          <p:nvPr/>
        </p:nvSpPr>
        <p:spPr bwMode="auto">
          <a:xfrm flipH="1">
            <a:off x="6597650" y="1995488"/>
            <a:ext cx="5715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95"/>
          <p:cNvSpPr>
            <a:spLocks noChangeShapeType="1"/>
          </p:cNvSpPr>
          <p:nvPr/>
        </p:nvSpPr>
        <p:spPr bwMode="auto">
          <a:xfrm>
            <a:off x="2139950" y="2401888"/>
            <a:ext cx="6350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94"/>
          <p:cNvSpPr>
            <a:spLocks noChangeShapeType="1"/>
          </p:cNvSpPr>
          <p:nvPr/>
        </p:nvSpPr>
        <p:spPr bwMode="auto">
          <a:xfrm>
            <a:off x="1847850" y="3189288"/>
            <a:ext cx="4191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93"/>
          <p:cNvSpPr>
            <a:spLocks noChangeShapeType="1"/>
          </p:cNvSpPr>
          <p:nvPr/>
        </p:nvSpPr>
        <p:spPr bwMode="auto">
          <a:xfrm>
            <a:off x="1543050" y="3671888"/>
            <a:ext cx="304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92"/>
          <p:cNvSpPr>
            <a:spLocks noChangeShapeType="1"/>
          </p:cNvSpPr>
          <p:nvPr/>
        </p:nvSpPr>
        <p:spPr bwMode="auto">
          <a:xfrm flipH="1">
            <a:off x="1212850" y="3671888"/>
            <a:ext cx="3302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 flipH="1">
            <a:off x="1543050" y="3201988"/>
            <a:ext cx="3048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90"/>
          <p:cNvSpPr>
            <a:spLocks noChangeShapeType="1"/>
          </p:cNvSpPr>
          <p:nvPr/>
        </p:nvSpPr>
        <p:spPr bwMode="auto">
          <a:xfrm flipH="1">
            <a:off x="946150" y="2770188"/>
            <a:ext cx="3810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9"/>
          <p:cNvSpPr>
            <a:spLocks noChangeShapeType="1"/>
          </p:cNvSpPr>
          <p:nvPr/>
        </p:nvSpPr>
        <p:spPr bwMode="auto">
          <a:xfrm>
            <a:off x="1339850" y="2782888"/>
            <a:ext cx="508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88"/>
          <p:cNvSpPr>
            <a:spLocks noChangeShapeType="1"/>
          </p:cNvSpPr>
          <p:nvPr/>
        </p:nvSpPr>
        <p:spPr bwMode="auto">
          <a:xfrm flipH="1">
            <a:off x="1339850" y="2389188"/>
            <a:ext cx="800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1187450" y="26177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grpSp>
        <p:nvGrpSpPr>
          <p:cNvPr id="75" name="Group 66"/>
          <p:cNvGrpSpPr>
            <a:grpSpLocks/>
          </p:cNvGrpSpPr>
          <p:nvPr/>
        </p:nvGrpSpPr>
        <p:grpSpPr bwMode="auto">
          <a:xfrm>
            <a:off x="1987550" y="2209801"/>
            <a:ext cx="333375" cy="366712"/>
            <a:chOff x="1136" y="2327"/>
            <a:chExt cx="210" cy="231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auto">
            <a:xfrm>
              <a:off x="1136" y="234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1150" y="23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  <p:grpSp>
        <p:nvGrpSpPr>
          <p:cNvPr id="78" name="Group 67"/>
          <p:cNvGrpSpPr>
            <a:grpSpLocks/>
          </p:cNvGrpSpPr>
          <p:nvPr/>
        </p:nvGrpSpPr>
        <p:grpSpPr bwMode="auto">
          <a:xfrm>
            <a:off x="1692275" y="2997201"/>
            <a:ext cx="320675" cy="369887"/>
            <a:chOff x="1070" y="3095"/>
            <a:chExt cx="202" cy="233"/>
          </a:xfrm>
        </p:grpSpPr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072" y="3120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1070" y="30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c</a:t>
              </a:r>
            </a:p>
          </p:txBody>
        </p:sp>
      </p:grpSp>
      <p:grpSp>
        <p:nvGrpSpPr>
          <p:cNvPr id="81" name="Group 68"/>
          <p:cNvGrpSpPr>
            <a:grpSpLocks/>
          </p:cNvGrpSpPr>
          <p:nvPr/>
        </p:nvGrpSpPr>
        <p:grpSpPr bwMode="auto">
          <a:xfrm>
            <a:off x="1387475" y="3467101"/>
            <a:ext cx="320675" cy="369887"/>
            <a:chOff x="854" y="3479"/>
            <a:chExt cx="202" cy="233"/>
          </a:xfrm>
        </p:grpSpPr>
        <p:sp>
          <p:nvSpPr>
            <p:cNvPr id="82" name="Oval 15"/>
            <p:cNvSpPr>
              <a:spLocks noChangeArrowheads="1"/>
            </p:cNvSpPr>
            <p:nvPr/>
          </p:nvSpPr>
          <p:spPr bwMode="auto">
            <a:xfrm>
              <a:off x="856" y="3504"/>
              <a:ext cx="200" cy="2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C1C3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854" y="34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d</a:t>
              </a:r>
            </a:p>
          </p:txBody>
        </p:sp>
      </p:grpSp>
      <p:sp>
        <p:nvSpPr>
          <p:cNvPr id="84" name="Oval 17"/>
          <p:cNvSpPr>
            <a:spLocks noChangeArrowheads="1"/>
          </p:cNvSpPr>
          <p:nvPr/>
        </p:nvSpPr>
        <p:spPr bwMode="auto">
          <a:xfrm>
            <a:off x="7588250" y="24145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5" name="Oval 18"/>
          <p:cNvSpPr>
            <a:spLocks noChangeArrowheads="1"/>
          </p:cNvSpPr>
          <p:nvPr/>
        </p:nvSpPr>
        <p:spPr bwMode="auto">
          <a:xfrm>
            <a:off x="7016750" y="18303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Oval 19"/>
          <p:cNvSpPr>
            <a:spLocks noChangeArrowheads="1"/>
          </p:cNvSpPr>
          <p:nvPr/>
        </p:nvSpPr>
        <p:spPr bwMode="auto">
          <a:xfrm>
            <a:off x="6445250" y="24399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1" name="Oval 20"/>
          <p:cNvSpPr>
            <a:spLocks noChangeArrowheads="1"/>
          </p:cNvSpPr>
          <p:nvPr/>
        </p:nvSpPr>
        <p:spPr bwMode="auto">
          <a:xfrm>
            <a:off x="6724650" y="308768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7038975" y="180340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93" name="Text Box 22"/>
          <p:cNvSpPr txBox="1">
            <a:spLocks noChangeArrowheads="1"/>
          </p:cNvSpPr>
          <p:nvPr/>
        </p:nvSpPr>
        <p:spPr bwMode="auto">
          <a:xfrm>
            <a:off x="6721475" y="304800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94" name="AutoShape 27"/>
          <p:cNvSpPr>
            <a:spLocks noChangeArrowheads="1"/>
          </p:cNvSpPr>
          <p:nvPr/>
        </p:nvSpPr>
        <p:spPr bwMode="auto">
          <a:xfrm>
            <a:off x="1022350" y="39258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28"/>
          <p:cNvSpPr>
            <a:spLocks noChangeArrowheads="1"/>
          </p:cNvSpPr>
          <p:nvPr/>
        </p:nvSpPr>
        <p:spPr bwMode="auto">
          <a:xfrm>
            <a:off x="1657350" y="39258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29"/>
          <p:cNvSpPr>
            <a:spLocks noChangeArrowheads="1"/>
          </p:cNvSpPr>
          <p:nvPr/>
        </p:nvSpPr>
        <p:spPr bwMode="auto">
          <a:xfrm>
            <a:off x="2076450" y="34940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30"/>
          <p:cNvSpPr>
            <a:spLocks noChangeArrowheads="1"/>
          </p:cNvSpPr>
          <p:nvPr/>
        </p:nvSpPr>
        <p:spPr bwMode="auto">
          <a:xfrm>
            <a:off x="755650" y="30368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AutoShape 31"/>
          <p:cNvSpPr>
            <a:spLocks noChangeArrowheads="1"/>
          </p:cNvSpPr>
          <p:nvPr/>
        </p:nvSpPr>
        <p:spPr bwMode="auto">
          <a:xfrm>
            <a:off x="2584450" y="25542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AutoShape 32"/>
          <p:cNvSpPr>
            <a:spLocks noChangeArrowheads="1"/>
          </p:cNvSpPr>
          <p:nvPr/>
        </p:nvSpPr>
        <p:spPr bwMode="auto">
          <a:xfrm>
            <a:off x="5899150" y="30876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AutoShape 33"/>
          <p:cNvSpPr>
            <a:spLocks noChangeArrowheads="1"/>
          </p:cNvSpPr>
          <p:nvPr/>
        </p:nvSpPr>
        <p:spPr bwMode="auto">
          <a:xfrm>
            <a:off x="6381750" y="34813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AutoShape 34"/>
          <p:cNvSpPr>
            <a:spLocks noChangeArrowheads="1"/>
          </p:cNvSpPr>
          <p:nvPr/>
        </p:nvSpPr>
        <p:spPr bwMode="auto">
          <a:xfrm>
            <a:off x="6940550" y="34813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AutoShape 35"/>
          <p:cNvSpPr>
            <a:spLocks noChangeArrowheads="1"/>
          </p:cNvSpPr>
          <p:nvPr/>
        </p:nvSpPr>
        <p:spPr bwMode="auto">
          <a:xfrm>
            <a:off x="7283450" y="28209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AutoShape 36"/>
          <p:cNvSpPr>
            <a:spLocks noChangeArrowheads="1"/>
          </p:cNvSpPr>
          <p:nvPr/>
        </p:nvSpPr>
        <p:spPr bwMode="auto">
          <a:xfrm>
            <a:off x="7854950" y="2808288"/>
            <a:ext cx="393700" cy="3556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Text Box 37"/>
          <p:cNvSpPr txBox="1">
            <a:spLocks noChangeArrowheads="1"/>
          </p:cNvSpPr>
          <p:nvPr/>
        </p:nvSpPr>
        <p:spPr bwMode="auto">
          <a:xfrm>
            <a:off x="2911475" y="2552701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56" name="Text Box 38"/>
          <p:cNvSpPr txBox="1">
            <a:spLocks noChangeArrowheads="1"/>
          </p:cNvSpPr>
          <p:nvPr/>
        </p:nvSpPr>
        <p:spPr bwMode="auto">
          <a:xfrm>
            <a:off x="2466975" y="34925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7" name="Text Box 40"/>
          <p:cNvSpPr txBox="1">
            <a:spLocks noChangeArrowheads="1"/>
          </p:cNvSpPr>
          <p:nvPr/>
        </p:nvSpPr>
        <p:spPr bwMode="auto">
          <a:xfrm>
            <a:off x="511175" y="39751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8" name="Text Box 41"/>
          <p:cNvSpPr txBox="1">
            <a:spLocks noChangeArrowheads="1"/>
          </p:cNvSpPr>
          <p:nvPr/>
        </p:nvSpPr>
        <p:spPr bwMode="auto">
          <a:xfrm>
            <a:off x="2085975" y="40005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9" name="Text Box 42"/>
          <p:cNvSpPr txBox="1">
            <a:spLocks noChangeArrowheads="1"/>
          </p:cNvSpPr>
          <p:nvPr/>
        </p:nvSpPr>
        <p:spPr bwMode="auto">
          <a:xfrm>
            <a:off x="409575" y="311150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160" name="Text Box 43"/>
          <p:cNvSpPr txBox="1">
            <a:spLocks noChangeArrowheads="1"/>
          </p:cNvSpPr>
          <p:nvPr/>
        </p:nvSpPr>
        <p:spPr bwMode="auto">
          <a:xfrm>
            <a:off x="5565775" y="314960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161" name="Text Box 44"/>
          <p:cNvSpPr txBox="1">
            <a:spLocks noChangeArrowheads="1"/>
          </p:cNvSpPr>
          <p:nvPr/>
        </p:nvSpPr>
        <p:spPr bwMode="auto">
          <a:xfrm>
            <a:off x="6251575" y="38481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2" name="Text Box 45"/>
          <p:cNvSpPr txBox="1">
            <a:spLocks noChangeArrowheads="1"/>
          </p:cNvSpPr>
          <p:nvPr/>
        </p:nvSpPr>
        <p:spPr bwMode="auto">
          <a:xfrm>
            <a:off x="7826375" y="31750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3" name="Text Box 46"/>
          <p:cNvSpPr txBox="1">
            <a:spLocks noChangeArrowheads="1"/>
          </p:cNvSpPr>
          <p:nvPr/>
        </p:nvSpPr>
        <p:spPr bwMode="auto">
          <a:xfrm>
            <a:off x="7191375" y="31877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4" name="Text Box 47"/>
          <p:cNvSpPr txBox="1">
            <a:spLocks noChangeArrowheads="1"/>
          </p:cNvSpPr>
          <p:nvPr/>
        </p:nvSpPr>
        <p:spPr bwMode="auto">
          <a:xfrm>
            <a:off x="6899275" y="3848101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5" name="Oval 48"/>
          <p:cNvSpPr>
            <a:spLocks noChangeArrowheads="1"/>
          </p:cNvSpPr>
          <p:nvPr/>
        </p:nvSpPr>
        <p:spPr bwMode="auto">
          <a:xfrm>
            <a:off x="2147888" y="55845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grpSp>
        <p:nvGrpSpPr>
          <p:cNvPr id="166" name="Group 49"/>
          <p:cNvGrpSpPr>
            <a:grpSpLocks/>
          </p:cNvGrpSpPr>
          <p:nvPr/>
        </p:nvGrpSpPr>
        <p:grpSpPr bwMode="auto">
          <a:xfrm>
            <a:off x="2139950" y="5584508"/>
            <a:ext cx="800100" cy="228600"/>
            <a:chOff x="576" y="2696"/>
            <a:chExt cx="744" cy="240"/>
          </a:xfrm>
          <a:noFill/>
        </p:grpSpPr>
        <p:sp>
          <p:nvSpPr>
            <p:cNvPr id="167" name="Rectangle 50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51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Rectangle 52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" name="Group 53"/>
          <p:cNvGrpSpPr>
            <a:grpSpLocks/>
          </p:cNvGrpSpPr>
          <p:nvPr/>
        </p:nvGrpSpPr>
        <p:grpSpPr bwMode="auto">
          <a:xfrm>
            <a:off x="3067050" y="5584508"/>
            <a:ext cx="800100" cy="228600"/>
            <a:chOff x="576" y="2696"/>
            <a:chExt cx="744" cy="240"/>
          </a:xfrm>
          <a:noFill/>
        </p:grpSpPr>
        <p:sp>
          <p:nvSpPr>
            <p:cNvPr id="171" name="Rectangle 54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55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" name="Group 57"/>
          <p:cNvGrpSpPr>
            <a:grpSpLocks/>
          </p:cNvGrpSpPr>
          <p:nvPr/>
        </p:nvGrpSpPr>
        <p:grpSpPr bwMode="auto">
          <a:xfrm>
            <a:off x="2647950" y="4670108"/>
            <a:ext cx="800100" cy="228600"/>
            <a:chOff x="576" y="2696"/>
            <a:chExt cx="744" cy="240"/>
          </a:xfrm>
          <a:noFill/>
        </p:grpSpPr>
        <p:sp>
          <p:nvSpPr>
            <p:cNvPr id="175" name="Rectangle 58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59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60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" name="Oval 61"/>
          <p:cNvSpPr>
            <a:spLocks noChangeArrowheads="1"/>
          </p:cNvSpPr>
          <p:nvPr/>
        </p:nvSpPr>
        <p:spPr bwMode="auto">
          <a:xfrm>
            <a:off x="2922588" y="46701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 flipH="1">
            <a:off x="2546350" y="4873308"/>
            <a:ext cx="3683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3181350" y="4873308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Oval 64"/>
          <p:cNvSpPr>
            <a:spLocks noChangeArrowheads="1"/>
          </p:cNvSpPr>
          <p:nvPr/>
        </p:nvSpPr>
        <p:spPr bwMode="auto">
          <a:xfrm>
            <a:off x="2655888" y="46701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182" name="Oval 65"/>
          <p:cNvSpPr>
            <a:spLocks noChangeArrowheads="1"/>
          </p:cNvSpPr>
          <p:nvPr/>
        </p:nvSpPr>
        <p:spPr bwMode="auto">
          <a:xfrm>
            <a:off x="2414588" y="55845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/>
              <a:t>c</a:t>
            </a:r>
          </a:p>
        </p:txBody>
      </p:sp>
      <p:sp>
        <p:nvSpPr>
          <p:cNvPr id="183" name="Oval 69"/>
          <p:cNvSpPr>
            <a:spLocks noChangeArrowheads="1"/>
          </p:cNvSpPr>
          <p:nvPr/>
        </p:nvSpPr>
        <p:spPr bwMode="auto">
          <a:xfrm>
            <a:off x="4827588" y="55591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grpSp>
        <p:nvGrpSpPr>
          <p:cNvPr id="184" name="Group 70"/>
          <p:cNvGrpSpPr>
            <a:grpSpLocks/>
          </p:cNvGrpSpPr>
          <p:nvPr/>
        </p:nvGrpSpPr>
        <p:grpSpPr bwMode="auto">
          <a:xfrm>
            <a:off x="4819650" y="5559108"/>
            <a:ext cx="800100" cy="228600"/>
            <a:chOff x="576" y="2696"/>
            <a:chExt cx="744" cy="240"/>
          </a:xfrm>
          <a:noFill/>
        </p:grpSpPr>
        <p:sp>
          <p:nvSpPr>
            <p:cNvPr id="185" name="Rectangle 71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72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73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74"/>
          <p:cNvGrpSpPr>
            <a:grpSpLocks/>
          </p:cNvGrpSpPr>
          <p:nvPr/>
        </p:nvGrpSpPr>
        <p:grpSpPr bwMode="auto">
          <a:xfrm>
            <a:off x="5746750" y="5559108"/>
            <a:ext cx="800100" cy="228600"/>
            <a:chOff x="576" y="2696"/>
            <a:chExt cx="744" cy="240"/>
          </a:xfrm>
          <a:noFill/>
        </p:grpSpPr>
        <p:sp>
          <p:nvSpPr>
            <p:cNvPr id="189" name="Rectangle 75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76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77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2" name="Group 78"/>
          <p:cNvGrpSpPr>
            <a:grpSpLocks/>
          </p:cNvGrpSpPr>
          <p:nvPr/>
        </p:nvGrpSpPr>
        <p:grpSpPr bwMode="auto">
          <a:xfrm>
            <a:off x="5327650" y="4644708"/>
            <a:ext cx="800100" cy="228600"/>
            <a:chOff x="576" y="2696"/>
            <a:chExt cx="744" cy="240"/>
          </a:xfrm>
          <a:noFill/>
        </p:grpSpPr>
        <p:sp>
          <p:nvSpPr>
            <p:cNvPr id="193" name="Rectangle 79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80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Rectangle 81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6" name="Oval 82"/>
          <p:cNvSpPr>
            <a:spLocks noChangeArrowheads="1"/>
          </p:cNvSpPr>
          <p:nvPr/>
        </p:nvSpPr>
        <p:spPr bwMode="auto">
          <a:xfrm>
            <a:off x="5754688" y="55464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97" name="Line 83"/>
          <p:cNvSpPr>
            <a:spLocks noChangeShapeType="1"/>
          </p:cNvSpPr>
          <p:nvPr/>
        </p:nvSpPr>
        <p:spPr bwMode="auto">
          <a:xfrm flipH="1">
            <a:off x="5226050" y="4847908"/>
            <a:ext cx="3683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84"/>
          <p:cNvSpPr>
            <a:spLocks noChangeShapeType="1"/>
          </p:cNvSpPr>
          <p:nvPr/>
        </p:nvSpPr>
        <p:spPr bwMode="auto">
          <a:xfrm>
            <a:off x="5861050" y="4847908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Oval 85"/>
          <p:cNvSpPr>
            <a:spLocks noChangeArrowheads="1"/>
          </p:cNvSpPr>
          <p:nvPr/>
        </p:nvSpPr>
        <p:spPr bwMode="auto">
          <a:xfrm>
            <a:off x="5335588" y="46447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200" name="Oval 86"/>
          <p:cNvSpPr>
            <a:spLocks noChangeArrowheads="1"/>
          </p:cNvSpPr>
          <p:nvPr/>
        </p:nvSpPr>
        <p:spPr bwMode="auto">
          <a:xfrm>
            <a:off x="5614988" y="4644708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201" name="AutoShape 87"/>
          <p:cNvSpPr>
            <a:spLocks noChangeArrowheads="1"/>
          </p:cNvSpPr>
          <p:nvPr/>
        </p:nvSpPr>
        <p:spPr bwMode="auto">
          <a:xfrm>
            <a:off x="3851275" y="3683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4" grpId="0" animBg="1"/>
      <p:bldP spid="85" grpId="0" animBg="1"/>
      <p:bldP spid="90" grpId="0" animBg="1"/>
      <p:bldP spid="91" grpId="0" animBg="1"/>
      <p:bldP spid="92" grpId="0"/>
      <p:bldP spid="93" grpId="0"/>
      <p:bldP spid="150" grpId="0" animBg="1"/>
      <p:bldP spid="151" grpId="0" animBg="1"/>
      <p:bldP spid="152" grpId="0" animBg="1"/>
      <p:bldP spid="153" grpId="0" animBg="1"/>
      <p:bldP spid="154" grpId="0" animBg="1"/>
      <p:bldP spid="160" grpId="0"/>
      <p:bldP spid="161" grpId="0"/>
      <p:bldP spid="162" grpId="0"/>
      <p:bldP spid="163" grpId="0"/>
      <p:bldP spid="164" grpId="0"/>
      <p:bldP spid="165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</a:t>
            </a:r>
            <a:r>
              <a:rPr lang="en-US" dirty="0" smtClean="0"/>
              <a:t>case2.1.2 </a:t>
            </a:r>
            <a:endParaRPr lang="en-US" dirty="0"/>
          </a:p>
        </p:txBody>
      </p:sp>
      <p:sp>
        <p:nvSpPr>
          <p:cNvPr id="98" name="Line 86"/>
          <p:cNvSpPr>
            <a:spLocks noChangeShapeType="1"/>
          </p:cNvSpPr>
          <p:nvPr/>
        </p:nvSpPr>
        <p:spPr bwMode="auto">
          <a:xfrm>
            <a:off x="6623050" y="2943225"/>
            <a:ext cx="3302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85"/>
          <p:cNvSpPr>
            <a:spLocks noChangeShapeType="1"/>
          </p:cNvSpPr>
          <p:nvPr/>
        </p:nvSpPr>
        <p:spPr bwMode="auto">
          <a:xfrm flipH="1">
            <a:off x="6305550" y="2943225"/>
            <a:ext cx="3175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84"/>
          <p:cNvSpPr>
            <a:spLocks noChangeShapeType="1"/>
          </p:cNvSpPr>
          <p:nvPr/>
        </p:nvSpPr>
        <p:spPr bwMode="auto">
          <a:xfrm>
            <a:off x="6991350" y="2397125"/>
            <a:ext cx="4318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83"/>
          <p:cNvSpPr>
            <a:spLocks noChangeShapeType="1"/>
          </p:cNvSpPr>
          <p:nvPr/>
        </p:nvSpPr>
        <p:spPr bwMode="auto">
          <a:xfrm flipH="1">
            <a:off x="6610350" y="2397125"/>
            <a:ext cx="3810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82"/>
          <p:cNvSpPr>
            <a:spLocks noChangeShapeType="1"/>
          </p:cNvSpPr>
          <p:nvPr/>
        </p:nvSpPr>
        <p:spPr bwMode="auto">
          <a:xfrm>
            <a:off x="6445250" y="1863725"/>
            <a:ext cx="546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81"/>
          <p:cNvSpPr>
            <a:spLocks noChangeShapeType="1"/>
          </p:cNvSpPr>
          <p:nvPr/>
        </p:nvSpPr>
        <p:spPr bwMode="auto">
          <a:xfrm flipH="1">
            <a:off x="5937250" y="1863725"/>
            <a:ext cx="4953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80"/>
          <p:cNvSpPr>
            <a:spLocks noChangeShapeType="1"/>
          </p:cNvSpPr>
          <p:nvPr/>
        </p:nvSpPr>
        <p:spPr bwMode="auto">
          <a:xfrm>
            <a:off x="2178050" y="2206625"/>
            <a:ext cx="508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79"/>
          <p:cNvSpPr>
            <a:spLocks noChangeShapeType="1"/>
          </p:cNvSpPr>
          <p:nvPr/>
        </p:nvSpPr>
        <p:spPr bwMode="auto">
          <a:xfrm>
            <a:off x="1911350" y="3438525"/>
            <a:ext cx="4191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78"/>
          <p:cNvSpPr>
            <a:spLocks noChangeShapeType="1"/>
          </p:cNvSpPr>
          <p:nvPr/>
        </p:nvSpPr>
        <p:spPr bwMode="auto">
          <a:xfrm flipH="1">
            <a:off x="1581150" y="3438525"/>
            <a:ext cx="3302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77"/>
          <p:cNvSpPr>
            <a:spLocks noChangeShapeType="1"/>
          </p:cNvSpPr>
          <p:nvPr/>
        </p:nvSpPr>
        <p:spPr bwMode="auto">
          <a:xfrm>
            <a:off x="1631950" y="2790825"/>
            <a:ext cx="2794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76"/>
          <p:cNvSpPr>
            <a:spLocks noChangeShapeType="1"/>
          </p:cNvSpPr>
          <p:nvPr/>
        </p:nvSpPr>
        <p:spPr bwMode="auto">
          <a:xfrm flipH="1">
            <a:off x="1111250" y="2778125"/>
            <a:ext cx="5207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75"/>
          <p:cNvSpPr>
            <a:spLocks noChangeShapeType="1"/>
          </p:cNvSpPr>
          <p:nvPr/>
        </p:nvSpPr>
        <p:spPr bwMode="auto">
          <a:xfrm flipH="1">
            <a:off x="1631950" y="2219325"/>
            <a:ext cx="546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Oval 5"/>
          <p:cNvSpPr>
            <a:spLocks noChangeArrowheads="1"/>
          </p:cNvSpPr>
          <p:nvPr/>
        </p:nvSpPr>
        <p:spPr bwMode="auto">
          <a:xfrm>
            <a:off x="2025650" y="20542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1" name="Oval 6"/>
          <p:cNvSpPr>
            <a:spLocks noChangeArrowheads="1"/>
          </p:cNvSpPr>
          <p:nvPr/>
        </p:nvSpPr>
        <p:spPr bwMode="auto">
          <a:xfrm>
            <a:off x="1479550" y="26257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2" name="Oval 7"/>
          <p:cNvSpPr>
            <a:spLocks noChangeArrowheads="1"/>
          </p:cNvSpPr>
          <p:nvPr/>
        </p:nvSpPr>
        <p:spPr bwMode="auto">
          <a:xfrm>
            <a:off x="1758950" y="32734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3" name="Text Box 8"/>
          <p:cNvSpPr txBox="1">
            <a:spLocks noChangeArrowheads="1"/>
          </p:cNvSpPr>
          <p:nvPr/>
        </p:nvSpPr>
        <p:spPr bwMode="auto">
          <a:xfrm>
            <a:off x="2047875" y="2027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14" name="Text Box 9"/>
          <p:cNvSpPr txBox="1">
            <a:spLocks noChangeArrowheads="1"/>
          </p:cNvSpPr>
          <p:nvPr/>
        </p:nvSpPr>
        <p:spPr bwMode="auto">
          <a:xfrm>
            <a:off x="1755775" y="3233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15" name="Oval 16"/>
          <p:cNvSpPr>
            <a:spLocks noChangeArrowheads="1"/>
          </p:cNvSpPr>
          <p:nvPr/>
        </p:nvSpPr>
        <p:spPr bwMode="auto">
          <a:xfrm>
            <a:off x="6838950" y="22447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6" name="Oval 17"/>
          <p:cNvSpPr>
            <a:spLocks noChangeArrowheads="1"/>
          </p:cNvSpPr>
          <p:nvPr/>
        </p:nvSpPr>
        <p:spPr bwMode="auto">
          <a:xfrm>
            <a:off x="6292850" y="16986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7" name="Oval 19"/>
          <p:cNvSpPr>
            <a:spLocks noChangeArrowheads="1"/>
          </p:cNvSpPr>
          <p:nvPr/>
        </p:nvSpPr>
        <p:spPr bwMode="auto">
          <a:xfrm>
            <a:off x="6457950" y="27781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20"/>
          <p:cNvSpPr txBox="1">
            <a:spLocks noChangeArrowheads="1"/>
          </p:cNvSpPr>
          <p:nvPr/>
        </p:nvSpPr>
        <p:spPr bwMode="auto">
          <a:xfrm>
            <a:off x="6315075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119" name="Text Box 21"/>
          <p:cNvSpPr txBox="1">
            <a:spLocks noChangeArrowheads="1"/>
          </p:cNvSpPr>
          <p:nvPr/>
        </p:nvSpPr>
        <p:spPr bwMode="auto">
          <a:xfrm>
            <a:off x="6454775" y="2738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20" name="AutoShape 26"/>
          <p:cNvSpPr>
            <a:spLocks noChangeArrowheads="1"/>
          </p:cNvSpPr>
          <p:nvPr/>
        </p:nvSpPr>
        <p:spPr bwMode="auto">
          <a:xfrm>
            <a:off x="869950" y="31464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AutoShape 27"/>
          <p:cNvSpPr>
            <a:spLocks noChangeArrowheads="1"/>
          </p:cNvSpPr>
          <p:nvPr/>
        </p:nvSpPr>
        <p:spPr bwMode="auto">
          <a:xfrm>
            <a:off x="5683250" y="21685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AutoShape 28"/>
          <p:cNvSpPr>
            <a:spLocks noChangeArrowheads="1"/>
          </p:cNvSpPr>
          <p:nvPr/>
        </p:nvSpPr>
        <p:spPr bwMode="auto">
          <a:xfrm>
            <a:off x="6064250" y="32226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AutoShape 29"/>
          <p:cNvSpPr>
            <a:spLocks noChangeArrowheads="1"/>
          </p:cNvSpPr>
          <p:nvPr/>
        </p:nvSpPr>
        <p:spPr bwMode="auto">
          <a:xfrm>
            <a:off x="1327150" y="36671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AutoShape 30"/>
          <p:cNvSpPr>
            <a:spLocks noChangeArrowheads="1"/>
          </p:cNvSpPr>
          <p:nvPr/>
        </p:nvSpPr>
        <p:spPr bwMode="auto">
          <a:xfrm>
            <a:off x="2076450" y="36544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31"/>
          <p:cNvSpPr>
            <a:spLocks noChangeArrowheads="1"/>
          </p:cNvSpPr>
          <p:nvPr/>
        </p:nvSpPr>
        <p:spPr bwMode="auto">
          <a:xfrm>
            <a:off x="2432050" y="26130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AutoShape 32"/>
          <p:cNvSpPr>
            <a:spLocks noChangeArrowheads="1"/>
          </p:cNvSpPr>
          <p:nvPr/>
        </p:nvSpPr>
        <p:spPr bwMode="auto">
          <a:xfrm>
            <a:off x="6699250" y="32480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AutoShape 33"/>
          <p:cNvSpPr>
            <a:spLocks noChangeArrowheads="1"/>
          </p:cNvSpPr>
          <p:nvPr/>
        </p:nvSpPr>
        <p:spPr bwMode="auto">
          <a:xfrm>
            <a:off x="7181850" y="2727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34"/>
          <p:cNvSpPr txBox="1">
            <a:spLocks noChangeArrowheads="1"/>
          </p:cNvSpPr>
          <p:nvPr/>
        </p:nvSpPr>
        <p:spPr bwMode="auto">
          <a:xfrm>
            <a:off x="2911475" y="280193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29" name="Text Box 35"/>
          <p:cNvSpPr txBox="1">
            <a:spLocks noChangeArrowheads="1"/>
          </p:cNvSpPr>
          <p:nvPr/>
        </p:nvSpPr>
        <p:spPr bwMode="auto">
          <a:xfrm>
            <a:off x="2085975" y="41481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30" name="Text Box 37"/>
          <p:cNvSpPr txBox="1">
            <a:spLocks noChangeArrowheads="1"/>
          </p:cNvSpPr>
          <p:nvPr/>
        </p:nvSpPr>
        <p:spPr bwMode="auto">
          <a:xfrm>
            <a:off x="1323975" y="41608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31" name="Text Box 38"/>
          <p:cNvSpPr txBox="1">
            <a:spLocks noChangeArrowheads="1"/>
          </p:cNvSpPr>
          <p:nvPr/>
        </p:nvSpPr>
        <p:spPr bwMode="auto">
          <a:xfrm>
            <a:off x="790575" y="3640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132" name="Text Box 39"/>
          <p:cNvSpPr txBox="1">
            <a:spLocks noChangeArrowheads="1"/>
          </p:cNvSpPr>
          <p:nvPr/>
        </p:nvSpPr>
        <p:spPr bwMode="auto">
          <a:xfrm>
            <a:off x="5680075" y="2649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</a:t>
            </a:r>
          </a:p>
        </p:txBody>
      </p:sp>
      <p:sp>
        <p:nvSpPr>
          <p:cNvPr id="133" name="Text Box 40"/>
          <p:cNvSpPr txBox="1">
            <a:spLocks noChangeArrowheads="1"/>
          </p:cNvSpPr>
          <p:nvPr/>
        </p:nvSpPr>
        <p:spPr bwMode="auto">
          <a:xfrm>
            <a:off x="6035675" y="37036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34" name="Text Box 41"/>
          <p:cNvSpPr txBox="1">
            <a:spLocks noChangeArrowheads="1"/>
          </p:cNvSpPr>
          <p:nvPr/>
        </p:nvSpPr>
        <p:spPr bwMode="auto">
          <a:xfrm>
            <a:off x="6708775" y="37163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35" name="Text Box 42"/>
          <p:cNvSpPr txBox="1">
            <a:spLocks noChangeArrowheads="1"/>
          </p:cNvSpPr>
          <p:nvPr/>
        </p:nvSpPr>
        <p:spPr bwMode="auto">
          <a:xfrm>
            <a:off x="7673975" y="28400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grpSp>
        <p:nvGrpSpPr>
          <p:cNvPr id="136" name="Group 74"/>
          <p:cNvGrpSpPr>
            <a:grpSpLocks/>
          </p:cNvGrpSpPr>
          <p:nvPr/>
        </p:nvGrpSpPr>
        <p:grpSpPr bwMode="auto">
          <a:xfrm>
            <a:off x="2406650" y="5343525"/>
            <a:ext cx="800100" cy="228600"/>
            <a:chOff x="1728" y="3912"/>
            <a:chExt cx="504" cy="144"/>
          </a:xfrm>
          <a:noFill/>
        </p:grpSpPr>
        <p:sp>
          <p:nvSpPr>
            <p:cNvPr id="137" name="Oval 43"/>
            <p:cNvSpPr>
              <a:spLocks noChangeArrowheads="1"/>
            </p:cNvSpPr>
            <p:nvPr/>
          </p:nvSpPr>
          <p:spPr bwMode="auto">
            <a:xfrm>
              <a:off x="1909" y="3912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</a:t>
              </a:r>
            </a:p>
          </p:txBody>
        </p:sp>
        <p:grpSp>
          <p:nvGrpSpPr>
            <p:cNvPr id="138" name="Group 44"/>
            <p:cNvGrpSpPr>
              <a:grpSpLocks/>
            </p:cNvGrpSpPr>
            <p:nvPr/>
          </p:nvGrpSpPr>
          <p:grpSpPr bwMode="auto">
            <a:xfrm>
              <a:off x="1728" y="3912"/>
              <a:ext cx="504" cy="144"/>
              <a:chOff x="576" y="2696"/>
              <a:chExt cx="744" cy="240"/>
            </a:xfrm>
            <a:grpFill/>
          </p:grpSpPr>
          <p:sp>
            <p:nvSpPr>
              <p:cNvPr id="139" name="Rectangle 45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Rectangle 46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Rectangle 47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2" name="Group 48"/>
          <p:cNvGrpSpPr>
            <a:grpSpLocks/>
          </p:cNvGrpSpPr>
          <p:nvPr/>
        </p:nvGrpSpPr>
        <p:grpSpPr bwMode="auto">
          <a:xfrm>
            <a:off x="3333750" y="5343525"/>
            <a:ext cx="800100" cy="228600"/>
            <a:chOff x="576" y="2696"/>
            <a:chExt cx="744" cy="240"/>
          </a:xfrm>
          <a:noFill/>
        </p:grpSpPr>
        <p:sp>
          <p:nvSpPr>
            <p:cNvPr id="143" name="Rectangle 49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51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Line 57"/>
          <p:cNvSpPr>
            <a:spLocks noChangeShapeType="1"/>
          </p:cNvSpPr>
          <p:nvPr/>
        </p:nvSpPr>
        <p:spPr bwMode="auto">
          <a:xfrm flipH="1">
            <a:off x="2800350" y="4670425"/>
            <a:ext cx="3683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" name="Line 58"/>
          <p:cNvSpPr>
            <a:spLocks noChangeShapeType="1"/>
          </p:cNvSpPr>
          <p:nvPr/>
        </p:nvSpPr>
        <p:spPr bwMode="auto">
          <a:xfrm>
            <a:off x="3448050" y="4632325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8" name="Group 73"/>
          <p:cNvGrpSpPr>
            <a:grpSpLocks/>
          </p:cNvGrpSpPr>
          <p:nvPr/>
        </p:nvGrpSpPr>
        <p:grpSpPr bwMode="auto">
          <a:xfrm>
            <a:off x="2914650" y="4429125"/>
            <a:ext cx="800100" cy="228600"/>
            <a:chOff x="2048" y="3336"/>
            <a:chExt cx="504" cy="144"/>
          </a:xfrm>
          <a:noFill/>
        </p:grpSpPr>
        <p:grpSp>
          <p:nvGrpSpPr>
            <p:cNvPr id="202" name="Group 52"/>
            <p:cNvGrpSpPr>
              <a:grpSpLocks/>
            </p:cNvGrpSpPr>
            <p:nvPr/>
          </p:nvGrpSpPr>
          <p:grpSpPr bwMode="auto">
            <a:xfrm>
              <a:off x="2048" y="3336"/>
              <a:ext cx="504" cy="144"/>
              <a:chOff x="576" y="2696"/>
              <a:chExt cx="744" cy="240"/>
            </a:xfrm>
            <a:grpFill/>
          </p:grpSpPr>
          <p:sp>
            <p:nvSpPr>
              <p:cNvPr id="205" name="Rectangle 53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Rectangle 54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Rectangle 55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3" name="Oval 56"/>
            <p:cNvSpPr>
              <a:spLocks noChangeArrowheads="1"/>
            </p:cNvSpPr>
            <p:nvPr/>
          </p:nvSpPr>
          <p:spPr bwMode="auto">
            <a:xfrm>
              <a:off x="2221" y="3336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sp>
          <p:nvSpPr>
            <p:cNvPr id="204" name="Oval 59"/>
            <p:cNvSpPr>
              <a:spLocks noChangeArrowheads="1"/>
            </p:cNvSpPr>
            <p:nvPr/>
          </p:nvSpPr>
          <p:spPr bwMode="auto">
            <a:xfrm>
              <a:off x="2053" y="3336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</p:grpSp>
      <p:grpSp>
        <p:nvGrpSpPr>
          <p:cNvPr id="208" name="Group 60"/>
          <p:cNvGrpSpPr>
            <a:grpSpLocks/>
          </p:cNvGrpSpPr>
          <p:nvPr/>
        </p:nvGrpSpPr>
        <p:grpSpPr bwMode="auto">
          <a:xfrm>
            <a:off x="6026150" y="5368925"/>
            <a:ext cx="800100" cy="228600"/>
            <a:chOff x="576" y="2696"/>
            <a:chExt cx="744" cy="240"/>
          </a:xfrm>
          <a:noFill/>
        </p:grpSpPr>
        <p:sp>
          <p:nvSpPr>
            <p:cNvPr id="209" name="Rectangle 61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2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63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2" name="Group 64"/>
          <p:cNvGrpSpPr>
            <a:grpSpLocks/>
          </p:cNvGrpSpPr>
          <p:nvPr/>
        </p:nvGrpSpPr>
        <p:grpSpPr bwMode="auto">
          <a:xfrm>
            <a:off x="5607050" y="4454525"/>
            <a:ext cx="800100" cy="228600"/>
            <a:chOff x="576" y="2696"/>
            <a:chExt cx="744" cy="240"/>
          </a:xfrm>
          <a:noFill/>
        </p:grpSpPr>
        <p:sp>
          <p:nvSpPr>
            <p:cNvPr id="213" name="Rectangle 65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Rectangle 66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Rectangle 67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6" name="Oval 68"/>
          <p:cNvSpPr>
            <a:spLocks noChangeArrowheads="1"/>
          </p:cNvSpPr>
          <p:nvPr/>
        </p:nvSpPr>
        <p:spPr bwMode="auto">
          <a:xfrm>
            <a:off x="6313488" y="53689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217" name="Line 70"/>
          <p:cNvSpPr>
            <a:spLocks noChangeShapeType="1"/>
          </p:cNvSpPr>
          <p:nvPr/>
        </p:nvSpPr>
        <p:spPr bwMode="auto">
          <a:xfrm>
            <a:off x="5873750" y="4683125"/>
            <a:ext cx="55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Oval 71"/>
          <p:cNvSpPr>
            <a:spLocks noChangeArrowheads="1"/>
          </p:cNvSpPr>
          <p:nvPr/>
        </p:nvSpPr>
        <p:spPr bwMode="auto">
          <a:xfrm>
            <a:off x="5614988" y="44545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b</a:t>
            </a:r>
          </a:p>
        </p:txBody>
      </p:sp>
      <p:sp>
        <p:nvSpPr>
          <p:cNvPr id="219" name="Oval 72"/>
          <p:cNvSpPr>
            <a:spLocks noChangeArrowheads="1"/>
          </p:cNvSpPr>
          <p:nvPr/>
        </p:nvSpPr>
        <p:spPr bwMode="auto">
          <a:xfrm>
            <a:off x="6034088" y="53562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220" name="AutoShape 87"/>
          <p:cNvSpPr>
            <a:spLocks noChangeArrowheads="1"/>
          </p:cNvSpPr>
          <p:nvPr/>
        </p:nvSpPr>
        <p:spPr bwMode="auto">
          <a:xfrm>
            <a:off x="4171950" y="3794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15" grpId="0" animBg="1"/>
      <p:bldP spid="116" grpId="0" animBg="1"/>
      <p:bldP spid="117" grpId="0" animBg="1"/>
      <p:bldP spid="118" grpId="0"/>
      <p:bldP spid="119" grpId="0"/>
      <p:bldP spid="121" grpId="0" animBg="1"/>
      <p:bldP spid="122" grpId="0" animBg="1"/>
      <p:bldP spid="126" grpId="0" animBg="1"/>
      <p:bldP spid="127" grpId="0" animBg="1"/>
      <p:bldP spid="132" grpId="0"/>
      <p:bldP spid="133" grpId="0"/>
      <p:bldP spid="134" grpId="0"/>
      <p:bldP spid="135" grpId="0"/>
      <p:bldP spid="146" grpId="0" animBg="1"/>
      <p:bldP spid="147" grpId="0" animBg="1"/>
      <p:bldP spid="216" grpId="0" animBg="1"/>
      <p:bldP spid="217" grpId="0" animBg="1"/>
      <p:bldP spid="218" grpId="0" animBg="1"/>
      <p:bldP spid="219" grpId="0" animBg="1"/>
      <p:bldP spid="2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</a:t>
            </a:r>
            <a:r>
              <a:rPr lang="en-US" dirty="0" smtClean="0"/>
              <a:t>case2.2.1 </a:t>
            </a:r>
            <a:endParaRPr lang="en-US" dirty="0"/>
          </a:p>
        </p:txBody>
      </p:sp>
      <p:sp>
        <p:nvSpPr>
          <p:cNvPr id="73" name="Line 88"/>
          <p:cNvSpPr>
            <a:spLocks noChangeShapeType="1"/>
          </p:cNvSpPr>
          <p:nvPr/>
        </p:nvSpPr>
        <p:spPr bwMode="auto">
          <a:xfrm>
            <a:off x="7329487" y="28797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87"/>
          <p:cNvSpPr>
            <a:spLocks noChangeShapeType="1"/>
          </p:cNvSpPr>
          <p:nvPr/>
        </p:nvSpPr>
        <p:spPr bwMode="auto">
          <a:xfrm flipH="1">
            <a:off x="7024687" y="289242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>
            <a:off x="6034087" y="2879725"/>
            <a:ext cx="279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5"/>
          <p:cNvSpPr>
            <a:spLocks noChangeShapeType="1"/>
          </p:cNvSpPr>
          <p:nvPr/>
        </p:nvSpPr>
        <p:spPr bwMode="auto">
          <a:xfrm flipH="1">
            <a:off x="5678487" y="2879725"/>
            <a:ext cx="3556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4"/>
          <p:cNvSpPr>
            <a:spLocks noChangeShapeType="1"/>
          </p:cNvSpPr>
          <p:nvPr/>
        </p:nvSpPr>
        <p:spPr bwMode="auto">
          <a:xfrm>
            <a:off x="6719887" y="2244725"/>
            <a:ext cx="6096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3"/>
          <p:cNvSpPr>
            <a:spLocks noChangeShapeType="1"/>
          </p:cNvSpPr>
          <p:nvPr/>
        </p:nvSpPr>
        <p:spPr bwMode="auto">
          <a:xfrm flipH="1">
            <a:off x="6021387" y="2244725"/>
            <a:ext cx="698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0"/>
          <p:cNvSpPr>
            <a:spLocks noChangeShapeType="1"/>
          </p:cNvSpPr>
          <p:nvPr/>
        </p:nvSpPr>
        <p:spPr bwMode="auto">
          <a:xfrm>
            <a:off x="2554287" y="3362325"/>
            <a:ext cx="355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 flipH="1">
            <a:off x="2211387" y="3349625"/>
            <a:ext cx="3429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2185987" y="2854325"/>
            <a:ext cx="368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 flipH="1">
            <a:off x="1843087" y="2841625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76"/>
          <p:cNvSpPr>
            <a:spLocks noChangeShapeType="1"/>
          </p:cNvSpPr>
          <p:nvPr/>
        </p:nvSpPr>
        <p:spPr bwMode="auto">
          <a:xfrm>
            <a:off x="2770187" y="2206625"/>
            <a:ext cx="508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75"/>
          <p:cNvSpPr>
            <a:spLocks noChangeShapeType="1"/>
          </p:cNvSpPr>
          <p:nvPr/>
        </p:nvSpPr>
        <p:spPr bwMode="auto">
          <a:xfrm flipH="1">
            <a:off x="2198687" y="2206625"/>
            <a:ext cx="5715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2617787" y="20415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2033587" y="26765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2640012" y="2014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2030412" y="263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89" name="AutoShape 10"/>
          <p:cNvSpPr>
            <a:spLocks noChangeArrowheads="1"/>
          </p:cNvSpPr>
          <p:nvPr/>
        </p:nvSpPr>
        <p:spPr bwMode="auto">
          <a:xfrm>
            <a:off x="1601787" y="30702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1"/>
          <p:cNvSpPr>
            <a:spLocks noChangeArrowheads="1"/>
          </p:cNvSpPr>
          <p:nvPr/>
        </p:nvSpPr>
        <p:spPr bwMode="auto">
          <a:xfrm>
            <a:off x="1970087" y="36671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AutoShape 12"/>
          <p:cNvSpPr>
            <a:spLocks noChangeArrowheads="1"/>
          </p:cNvSpPr>
          <p:nvPr/>
        </p:nvSpPr>
        <p:spPr bwMode="auto">
          <a:xfrm>
            <a:off x="3024187" y="2600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13"/>
          <p:cNvSpPr>
            <a:spLocks noChangeArrowheads="1"/>
          </p:cNvSpPr>
          <p:nvPr/>
        </p:nvSpPr>
        <p:spPr bwMode="auto">
          <a:xfrm>
            <a:off x="6567487" y="20796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Oval 14"/>
          <p:cNvSpPr>
            <a:spLocks noChangeArrowheads="1"/>
          </p:cNvSpPr>
          <p:nvPr/>
        </p:nvSpPr>
        <p:spPr bwMode="auto">
          <a:xfrm>
            <a:off x="5868987" y="27146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Text Box 15"/>
          <p:cNvSpPr txBox="1">
            <a:spLocks noChangeArrowheads="1"/>
          </p:cNvSpPr>
          <p:nvPr/>
        </p:nvSpPr>
        <p:spPr bwMode="auto">
          <a:xfrm>
            <a:off x="6589712" y="2052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95" name="Text Box 16"/>
          <p:cNvSpPr txBox="1">
            <a:spLocks noChangeArrowheads="1"/>
          </p:cNvSpPr>
          <p:nvPr/>
        </p:nvSpPr>
        <p:spPr bwMode="auto">
          <a:xfrm>
            <a:off x="5865812" y="2674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96" name="AutoShape 17"/>
          <p:cNvSpPr>
            <a:spLocks noChangeArrowheads="1"/>
          </p:cNvSpPr>
          <p:nvPr/>
        </p:nvSpPr>
        <p:spPr bwMode="auto">
          <a:xfrm>
            <a:off x="5437187" y="3108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AutoShape 18"/>
          <p:cNvSpPr>
            <a:spLocks noChangeArrowheads="1"/>
          </p:cNvSpPr>
          <p:nvPr/>
        </p:nvSpPr>
        <p:spPr bwMode="auto">
          <a:xfrm>
            <a:off x="6072187" y="3108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AutoShape 19"/>
          <p:cNvSpPr>
            <a:spLocks noChangeArrowheads="1"/>
          </p:cNvSpPr>
          <p:nvPr/>
        </p:nvSpPr>
        <p:spPr bwMode="auto">
          <a:xfrm>
            <a:off x="7380287" y="30956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Oval 20"/>
          <p:cNvSpPr>
            <a:spLocks noChangeArrowheads="1"/>
          </p:cNvSpPr>
          <p:nvPr/>
        </p:nvSpPr>
        <p:spPr bwMode="auto">
          <a:xfrm>
            <a:off x="2401887" y="31972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1" name="Text Box 21"/>
          <p:cNvSpPr txBox="1">
            <a:spLocks noChangeArrowheads="1"/>
          </p:cNvSpPr>
          <p:nvPr/>
        </p:nvSpPr>
        <p:spPr bwMode="auto">
          <a:xfrm>
            <a:off x="2411412" y="3182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</a:t>
            </a:r>
          </a:p>
        </p:txBody>
      </p:sp>
      <p:sp>
        <p:nvSpPr>
          <p:cNvPr id="152" name="AutoShape 22"/>
          <p:cNvSpPr>
            <a:spLocks noChangeArrowheads="1"/>
          </p:cNvSpPr>
          <p:nvPr/>
        </p:nvSpPr>
        <p:spPr bwMode="auto">
          <a:xfrm>
            <a:off x="2655887" y="36544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23"/>
          <p:cNvSpPr>
            <a:spLocks noChangeArrowheads="1"/>
          </p:cNvSpPr>
          <p:nvPr/>
        </p:nvSpPr>
        <p:spPr bwMode="auto">
          <a:xfrm>
            <a:off x="7177087" y="2727325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" name="Text Box 24"/>
          <p:cNvSpPr txBox="1">
            <a:spLocks noChangeArrowheads="1"/>
          </p:cNvSpPr>
          <p:nvPr/>
        </p:nvSpPr>
        <p:spPr bwMode="auto">
          <a:xfrm>
            <a:off x="7186612" y="27130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55" name="AutoShape 25"/>
          <p:cNvSpPr>
            <a:spLocks noChangeArrowheads="1"/>
          </p:cNvSpPr>
          <p:nvPr/>
        </p:nvSpPr>
        <p:spPr bwMode="auto">
          <a:xfrm>
            <a:off x="6783387" y="3108325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3490912" y="277653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57" name="Text Box 27"/>
          <p:cNvSpPr txBox="1">
            <a:spLocks noChangeArrowheads="1"/>
          </p:cNvSpPr>
          <p:nvPr/>
        </p:nvSpPr>
        <p:spPr bwMode="auto">
          <a:xfrm>
            <a:off x="2665412" y="41354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8" name="Text Box 28"/>
          <p:cNvSpPr txBox="1">
            <a:spLocks noChangeArrowheads="1"/>
          </p:cNvSpPr>
          <p:nvPr/>
        </p:nvSpPr>
        <p:spPr bwMode="auto">
          <a:xfrm>
            <a:off x="1116012" y="32337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1979612" y="41608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6792912" y="35893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1" name="Text Box 32"/>
          <p:cNvSpPr txBox="1">
            <a:spLocks noChangeArrowheads="1"/>
          </p:cNvSpPr>
          <p:nvPr/>
        </p:nvSpPr>
        <p:spPr bwMode="auto">
          <a:xfrm>
            <a:off x="6043612" y="36020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2" name="Text Box 33"/>
          <p:cNvSpPr txBox="1">
            <a:spLocks noChangeArrowheads="1"/>
          </p:cNvSpPr>
          <p:nvPr/>
        </p:nvSpPr>
        <p:spPr bwMode="auto">
          <a:xfrm>
            <a:off x="7427912" y="35766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3" name="Text Box 34"/>
          <p:cNvSpPr txBox="1">
            <a:spLocks noChangeArrowheads="1"/>
          </p:cNvSpPr>
          <p:nvPr/>
        </p:nvSpPr>
        <p:spPr bwMode="auto">
          <a:xfrm>
            <a:off x="5408612" y="358933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64" name="Oval 35"/>
          <p:cNvSpPr>
            <a:spLocks noChangeArrowheads="1"/>
          </p:cNvSpPr>
          <p:nvPr/>
        </p:nvSpPr>
        <p:spPr bwMode="auto">
          <a:xfrm>
            <a:off x="2740025" y="54832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grpSp>
        <p:nvGrpSpPr>
          <p:cNvPr id="165" name="Group 36"/>
          <p:cNvGrpSpPr>
            <a:grpSpLocks/>
          </p:cNvGrpSpPr>
          <p:nvPr/>
        </p:nvGrpSpPr>
        <p:grpSpPr bwMode="auto">
          <a:xfrm>
            <a:off x="2465387" y="5495925"/>
            <a:ext cx="800100" cy="228600"/>
            <a:chOff x="576" y="2696"/>
            <a:chExt cx="744" cy="240"/>
          </a:xfrm>
          <a:noFill/>
        </p:grpSpPr>
        <p:sp>
          <p:nvSpPr>
            <p:cNvPr id="166" name="Rectangle 37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38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Rectangle 39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9" name="Group 40"/>
          <p:cNvGrpSpPr>
            <a:grpSpLocks/>
          </p:cNvGrpSpPr>
          <p:nvPr/>
        </p:nvGrpSpPr>
        <p:grpSpPr bwMode="auto">
          <a:xfrm>
            <a:off x="3392487" y="5495925"/>
            <a:ext cx="800100" cy="228600"/>
            <a:chOff x="576" y="2696"/>
            <a:chExt cx="744" cy="240"/>
          </a:xfrm>
          <a:noFill/>
        </p:grpSpPr>
        <p:sp>
          <p:nvSpPr>
            <p:cNvPr id="170" name="Rectangle 41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42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43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" name="Group 81"/>
          <p:cNvGrpSpPr>
            <a:grpSpLocks/>
          </p:cNvGrpSpPr>
          <p:nvPr/>
        </p:nvGrpSpPr>
        <p:grpSpPr bwMode="auto">
          <a:xfrm>
            <a:off x="2973387" y="4581525"/>
            <a:ext cx="800100" cy="228600"/>
            <a:chOff x="2048" y="3336"/>
            <a:chExt cx="504" cy="144"/>
          </a:xfrm>
          <a:noFill/>
        </p:grpSpPr>
        <p:grpSp>
          <p:nvGrpSpPr>
            <p:cNvPr id="174" name="Group 44"/>
            <p:cNvGrpSpPr>
              <a:grpSpLocks/>
            </p:cNvGrpSpPr>
            <p:nvPr/>
          </p:nvGrpSpPr>
          <p:grpSpPr bwMode="auto">
            <a:xfrm>
              <a:off x="2048" y="3336"/>
              <a:ext cx="504" cy="144"/>
              <a:chOff x="576" y="2696"/>
              <a:chExt cx="744" cy="240"/>
            </a:xfrm>
            <a:grpFill/>
          </p:grpSpPr>
          <p:sp>
            <p:nvSpPr>
              <p:cNvPr id="176" name="Rectangle 45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Rectangle 46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Rectangle 47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" name="Oval 48"/>
            <p:cNvSpPr>
              <a:spLocks noChangeArrowheads="1"/>
            </p:cNvSpPr>
            <p:nvPr/>
          </p:nvSpPr>
          <p:spPr bwMode="auto">
            <a:xfrm>
              <a:off x="2221" y="3336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</p:grpSp>
      <p:sp>
        <p:nvSpPr>
          <p:cNvPr id="179" name="Line 49"/>
          <p:cNvSpPr>
            <a:spLocks noChangeShapeType="1"/>
          </p:cNvSpPr>
          <p:nvPr/>
        </p:nvSpPr>
        <p:spPr bwMode="auto">
          <a:xfrm flipH="1">
            <a:off x="2871787" y="4810125"/>
            <a:ext cx="393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" name="Line 50"/>
          <p:cNvSpPr>
            <a:spLocks noChangeShapeType="1"/>
          </p:cNvSpPr>
          <p:nvPr/>
        </p:nvSpPr>
        <p:spPr bwMode="auto">
          <a:xfrm>
            <a:off x="3506787" y="4810125"/>
            <a:ext cx="2921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1" name="Oval 57"/>
          <p:cNvSpPr>
            <a:spLocks noChangeArrowheads="1"/>
          </p:cNvSpPr>
          <p:nvPr/>
        </p:nvSpPr>
        <p:spPr bwMode="auto">
          <a:xfrm>
            <a:off x="3006725" y="54959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sp>
        <p:nvSpPr>
          <p:cNvPr id="182" name="Oval 58"/>
          <p:cNvSpPr>
            <a:spLocks noChangeArrowheads="1"/>
          </p:cNvSpPr>
          <p:nvPr/>
        </p:nvSpPr>
        <p:spPr bwMode="auto">
          <a:xfrm>
            <a:off x="5813425" y="54832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grpSp>
        <p:nvGrpSpPr>
          <p:cNvPr id="183" name="Group 59"/>
          <p:cNvGrpSpPr>
            <a:grpSpLocks/>
          </p:cNvGrpSpPr>
          <p:nvPr/>
        </p:nvGrpSpPr>
        <p:grpSpPr bwMode="auto">
          <a:xfrm>
            <a:off x="5551487" y="5495925"/>
            <a:ext cx="800100" cy="228600"/>
            <a:chOff x="576" y="2696"/>
            <a:chExt cx="744" cy="240"/>
          </a:xfrm>
          <a:noFill/>
        </p:grpSpPr>
        <p:sp>
          <p:nvSpPr>
            <p:cNvPr id="184" name="Rectangle 60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61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62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7" name="Group 63"/>
          <p:cNvGrpSpPr>
            <a:grpSpLocks/>
          </p:cNvGrpSpPr>
          <p:nvPr/>
        </p:nvGrpSpPr>
        <p:grpSpPr bwMode="auto">
          <a:xfrm>
            <a:off x="6478587" y="5495925"/>
            <a:ext cx="800100" cy="228600"/>
            <a:chOff x="576" y="2696"/>
            <a:chExt cx="744" cy="240"/>
          </a:xfrm>
          <a:noFill/>
        </p:grpSpPr>
        <p:sp>
          <p:nvSpPr>
            <p:cNvPr id="188" name="Rectangle 64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Rectangle 65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Rectangle 66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67"/>
          <p:cNvGrpSpPr>
            <a:grpSpLocks/>
          </p:cNvGrpSpPr>
          <p:nvPr/>
        </p:nvGrpSpPr>
        <p:grpSpPr bwMode="auto">
          <a:xfrm>
            <a:off x="6059487" y="4581525"/>
            <a:ext cx="800100" cy="228600"/>
            <a:chOff x="576" y="2696"/>
            <a:chExt cx="744" cy="240"/>
          </a:xfrm>
          <a:noFill/>
        </p:grpSpPr>
        <p:sp>
          <p:nvSpPr>
            <p:cNvPr id="192" name="Rectangle 68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Rectangle 69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" name="Oval 71"/>
          <p:cNvSpPr>
            <a:spLocks noChangeArrowheads="1"/>
          </p:cNvSpPr>
          <p:nvPr/>
        </p:nvSpPr>
        <p:spPr bwMode="auto">
          <a:xfrm>
            <a:off x="6765925" y="54959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96" name="Line 72"/>
          <p:cNvSpPr>
            <a:spLocks noChangeShapeType="1"/>
          </p:cNvSpPr>
          <p:nvPr/>
        </p:nvSpPr>
        <p:spPr bwMode="auto">
          <a:xfrm flipH="1">
            <a:off x="5957887" y="4810125"/>
            <a:ext cx="368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73"/>
          <p:cNvSpPr>
            <a:spLocks noChangeShapeType="1"/>
          </p:cNvSpPr>
          <p:nvPr/>
        </p:nvSpPr>
        <p:spPr bwMode="auto">
          <a:xfrm>
            <a:off x="6592887" y="4784725"/>
            <a:ext cx="2921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Oval 74"/>
          <p:cNvSpPr>
            <a:spLocks noChangeArrowheads="1"/>
          </p:cNvSpPr>
          <p:nvPr/>
        </p:nvSpPr>
        <p:spPr bwMode="auto">
          <a:xfrm>
            <a:off x="6346825" y="4594225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</a:t>
            </a:r>
          </a:p>
        </p:txBody>
      </p:sp>
      <p:sp>
        <p:nvSpPr>
          <p:cNvPr id="199" name="AutoShape 82"/>
          <p:cNvSpPr>
            <a:spLocks noChangeArrowheads="1"/>
          </p:cNvSpPr>
          <p:nvPr/>
        </p:nvSpPr>
        <p:spPr bwMode="auto">
          <a:xfrm>
            <a:off x="4179887" y="3921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2" grpId="0" animBg="1"/>
      <p:bldP spid="93" grpId="0" animBg="1"/>
      <p:bldP spid="94" grpId="0"/>
      <p:bldP spid="95" grpId="0"/>
      <p:bldP spid="96" grpId="0" animBg="1"/>
      <p:bldP spid="97" grpId="0" animBg="1"/>
      <p:bldP spid="149" grpId="0" animBg="1"/>
      <p:bldP spid="153" grpId="0" animBg="1"/>
      <p:bldP spid="154" grpId="0"/>
      <p:bldP spid="155" grpId="0" animBg="1"/>
      <p:bldP spid="160" grpId="0"/>
      <p:bldP spid="161" grpId="0"/>
      <p:bldP spid="162" grpId="0"/>
      <p:bldP spid="163" grpId="0"/>
      <p:bldP spid="164" grpId="0" animBg="1"/>
      <p:bldP spid="179" grpId="0" animBg="1"/>
      <p:bldP spid="180" grpId="0" animBg="1"/>
      <p:bldP spid="181" grpId="0" animBg="1"/>
      <p:bldP spid="182" grpId="0" animBg="1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96"/>
            <a:ext cx="8229600" cy="1143000"/>
          </a:xfrm>
        </p:spPr>
        <p:txBody>
          <a:bodyPr/>
          <a:lstStyle/>
          <a:p>
            <a:r>
              <a:rPr lang="en-US" dirty="0"/>
              <a:t>Deletion: </a:t>
            </a:r>
            <a:r>
              <a:rPr lang="en-US" dirty="0" smtClean="0"/>
              <a:t>case2.2.2 </a:t>
            </a:r>
            <a:endParaRPr lang="en-US" dirty="0"/>
          </a:p>
        </p:txBody>
      </p:sp>
      <p:sp>
        <p:nvSpPr>
          <p:cNvPr id="98" name="Line 69"/>
          <p:cNvSpPr>
            <a:spLocks noChangeShapeType="1"/>
          </p:cNvSpPr>
          <p:nvPr/>
        </p:nvSpPr>
        <p:spPr bwMode="auto">
          <a:xfrm>
            <a:off x="7127875" y="2369820"/>
            <a:ext cx="4953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68"/>
          <p:cNvSpPr>
            <a:spLocks noChangeShapeType="1"/>
          </p:cNvSpPr>
          <p:nvPr/>
        </p:nvSpPr>
        <p:spPr bwMode="auto">
          <a:xfrm>
            <a:off x="6556375" y="2992120"/>
            <a:ext cx="3556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67"/>
          <p:cNvSpPr>
            <a:spLocks noChangeShapeType="1"/>
          </p:cNvSpPr>
          <p:nvPr/>
        </p:nvSpPr>
        <p:spPr bwMode="auto">
          <a:xfrm flipH="1">
            <a:off x="6200775" y="3004820"/>
            <a:ext cx="3556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66"/>
          <p:cNvSpPr>
            <a:spLocks noChangeShapeType="1"/>
          </p:cNvSpPr>
          <p:nvPr/>
        </p:nvSpPr>
        <p:spPr bwMode="auto">
          <a:xfrm flipH="1">
            <a:off x="6543675" y="2369820"/>
            <a:ext cx="5842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65"/>
          <p:cNvSpPr>
            <a:spLocks noChangeShapeType="1"/>
          </p:cNvSpPr>
          <p:nvPr/>
        </p:nvSpPr>
        <p:spPr bwMode="auto">
          <a:xfrm>
            <a:off x="2365375" y="2382520"/>
            <a:ext cx="5080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64"/>
          <p:cNvSpPr>
            <a:spLocks noChangeShapeType="1"/>
          </p:cNvSpPr>
          <p:nvPr/>
        </p:nvSpPr>
        <p:spPr bwMode="auto">
          <a:xfrm>
            <a:off x="1781175" y="3004820"/>
            <a:ext cx="3683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63"/>
          <p:cNvSpPr>
            <a:spLocks noChangeShapeType="1"/>
          </p:cNvSpPr>
          <p:nvPr/>
        </p:nvSpPr>
        <p:spPr bwMode="auto">
          <a:xfrm flipH="1">
            <a:off x="1438275" y="3017520"/>
            <a:ext cx="3429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62"/>
          <p:cNvSpPr>
            <a:spLocks noChangeShapeType="1"/>
          </p:cNvSpPr>
          <p:nvPr/>
        </p:nvSpPr>
        <p:spPr bwMode="auto">
          <a:xfrm flipH="1">
            <a:off x="1781175" y="2395220"/>
            <a:ext cx="5842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Oval 4"/>
          <p:cNvSpPr>
            <a:spLocks noChangeArrowheads="1"/>
          </p:cNvSpPr>
          <p:nvPr/>
        </p:nvSpPr>
        <p:spPr bwMode="auto">
          <a:xfrm>
            <a:off x="2212975" y="221742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" name="Oval 5"/>
          <p:cNvSpPr>
            <a:spLocks noChangeArrowheads="1"/>
          </p:cNvSpPr>
          <p:nvPr/>
        </p:nvSpPr>
        <p:spPr bwMode="auto">
          <a:xfrm>
            <a:off x="1628775" y="285242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2235200" y="219043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09" name="Text Box 7"/>
          <p:cNvSpPr txBox="1">
            <a:spLocks noChangeArrowheads="1"/>
          </p:cNvSpPr>
          <p:nvPr/>
        </p:nvSpPr>
        <p:spPr bwMode="auto">
          <a:xfrm>
            <a:off x="1625600" y="281273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10" name="AutoShape 8"/>
          <p:cNvSpPr>
            <a:spLocks noChangeArrowheads="1"/>
          </p:cNvSpPr>
          <p:nvPr/>
        </p:nvSpPr>
        <p:spPr bwMode="auto">
          <a:xfrm>
            <a:off x="1196975" y="32461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AutoShape 10"/>
          <p:cNvSpPr>
            <a:spLocks noChangeArrowheads="1"/>
          </p:cNvSpPr>
          <p:nvPr/>
        </p:nvSpPr>
        <p:spPr bwMode="auto">
          <a:xfrm>
            <a:off x="2619375" y="27762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AutoShape 20"/>
          <p:cNvSpPr>
            <a:spLocks noChangeArrowheads="1"/>
          </p:cNvSpPr>
          <p:nvPr/>
        </p:nvSpPr>
        <p:spPr bwMode="auto">
          <a:xfrm>
            <a:off x="1895475" y="32588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24"/>
          <p:cNvSpPr>
            <a:spLocks noChangeArrowheads="1"/>
          </p:cNvSpPr>
          <p:nvPr/>
        </p:nvSpPr>
        <p:spPr bwMode="auto">
          <a:xfrm>
            <a:off x="6975475" y="220472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4" name="Oval 25"/>
          <p:cNvSpPr>
            <a:spLocks noChangeArrowheads="1"/>
          </p:cNvSpPr>
          <p:nvPr/>
        </p:nvSpPr>
        <p:spPr bwMode="auto">
          <a:xfrm>
            <a:off x="6391275" y="283972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" name="Text Box 26"/>
          <p:cNvSpPr txBox="1">
            <a:spLocks noChangeArrowheads="1"/>
          </p:cNvSpPr>
          <p:nvPr/>
        </p:nvSpPr>
        <p:spPr bwMode="auto">
          <a:xfrm>
            <a:off x="6997700" y="217773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6388100" y="280003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</a:t>
            </a:r>
          </a:p>
        </p:txBody>
      </p:sp>
      <p:sp>
        <p:nvSpPr>
          <p:cNvPr id="117" name="AutoShape 28"/>
          <p:cNvSpPr>
            <a:spLocks noChangeArrowheads="1"/>
          </p:cNvSpPr>
          <p:nvPr/>
        </p:nvSpPr>
        <p:spPr bwMode="auto">
          <a:xfrm>
            <a:off x="5959475" y="32334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AutoShape 29"/>
          <p:cNvSpPr>
            <a:spLocks noChangeArrowheads="1"/>
          </p:cNvSpPr>
          <p:nvPr/>
        </p:nvSpPr>
        <p:spPr bwMode="auto">
          <a:xfrm>
            <a:off x="7381875" y="27635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AutoShape 30"/>
          <p:cNvSpPr>
            <a:spLocks noChangeArrowheads="1"/>
          </p:cNvSpPr>
          <p:nvPr/>
        </p:nvSpPr>
        <p:spPr bwMode="auto">
          <a:xfrm>
            <a:off x="6657975" y="3246120"/>
            <a:ext cx="495300" cy="469900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3086100" y="2952433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 to h-1</a:t>
            </a: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1905000" y="37398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2" name="Text Box 33"/>
          <p:cNvSpPr txBox="1">
            <a:spLocks noChangeArrowheads="1"/>
          </p:cNvSpPr>
          <p:nvPr/>
        </p:nvSpPr>
        <p:spPr bwMode="auto">
          <a:xfrm>
            <a:off x="1168400" y="37398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3" name="Text Box 34"/>
          <p:cNvSpPr txBox="1">
            <a:spLocks noChangeArrowheads="1"/>
          </p:cNvSpPr>
          <p:nvPr/>
        </p:nvSpPr>
        <p:spPr bwMode="auto">
          <a:xfrm>
            <a:off x="7404100" y="32572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6667500" y="37271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5943600" y="3727133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h-1</a:t>
            </a:r>
          </a:p>
        </p:txBody>
      </p:sp>
      <p:sp>
        <p:nvSpPr>
          <p:cNvPr id="126" name="Oval 38"/>
          <p:cNvSpPr>
            <a:spLocks noChangeArrowheads="1"/>
          </p:cNvSpPr>
          <p:nvPr/>
        </p:nvSpPr>
        <p:spPr bwMode="auto">
          <a:xfrm>
            <a:off x="2132013" y="545592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grpSp>
        <p:nvGrpSpPr>
          <p:cNvPr id="127" name="Group 39"/>
          <p:cNvGrpSpPr>
            <a:grpSpLocks/>
          </p:cNvGrpSpPr>
          <p:nvPr/>
        </p:nvGrpSpPr>
        <p:grpSpPr bwMode="auto">
          <a:xfrm>
            <a:off x="1870075" y="5455920"/>
            <a:ext cx="800100" cy="228600"/>
            <a:chOff x="576" y="2696"/>
            <a:chExt cx="744" cy="240"/>
          </a:xfrm>
          <a:noFill/>
        </p:grpSpPr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1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2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3"/>
          <p:cNvGrpSpPr>
            <a:grpSpLocks/>
          </p:cNvGrpSpPr>
          <p:nvPr/>
        </p:nvGrpSpPr>
        <p:grpSpPr bwMode="auto">
          <a:xfrm>
            <a:off x="2797175" y="5455920"/>
            <a:ext cx="800100" cy="228600"/>
            <a:chOff x="576" y="2696"/>
            <a:chExt cx="744" cy="240"/>
          </a:xfrm>
          <a:noFill/>
        </p:grpSpPr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6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" name="Group 48"/>
          <p:cNvGrpSpPr>
            <a:grpSpLocks/>
          </p:cNvGrpSpPr>
          <p:nvPr/>
        </p:nvGrpSpPr>
        <p:grpSpPr bwMode="auto">
          <a:xfrm>
            <a:off x="2378075" y="4541520"/>
            <a:ext cx="800100" cy="228600"/>
            <a:chOff x="576" y="2696"/>
            <a:chExt cx="744" cy="240"/>
          </a:xfrm>
          <a:noFill/>
        </p:grpSpPr>
        <p:sp>
          <p:nvSpPr>
            <p:cNvPr id="136" name="Rectangle 49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50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51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" name="Oval 52"/>
          <p:cNvSpPr>
            <a:spLocks noChangeArrowheads="1"/>
          </p:cNvSpPr>
          <p:nvPr/>
        </p:nvSpPr>
        <p:spPr bwMode="auto">
          <a:xfrm>
            <a:off x="2652713" y="454152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40" name="Line 53"/>
          <p:cNvSpPr>
            <a:spLocks noChangeShapeType="1"/>
          </p:cNvSpPr>
          <p:nvPr/>
        </p:nvSpPr>
        <p:spPr bwMode="auto">
          <a:xfrm flipH="1">
            <a:off x="2276475" y="4770120"/>
            <a:ext cx="3937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54"/>
          <p:cNvSpPr>
            <a:spLocks noChangeShapeType="1"/>
          </p:cNvSpPr>
          <p:nvPr/>
        </p:nvSpPr>
        <p:spPr bwMode="auto">
          <a:xfrm>
            <a:off x="2924175" y="4770120"/>
            <a:ext cx="27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2" name="Group 55"/>
          <p:cNvGrpSpPr>
            <a:grpSpLocks/>
          </p:cNvGrpSpPr>
          <p:nvPr/>
        </p:nvGrpSpPr>
        <p:grpSpPr bwMode="auto">
          <a:xfrm>
            <a:off x="6137275" y="4744720"/>
            <a:ext cx="800100" cy="228600"/>
            <a:chOff x="576" y="2696"/>
            <a:chExt cx="744" cy="240"/>
          </a:xfrm>
          <a:noFill/>
        </p:grpSpPr>
        <p:sp>
          <p:nvSpPr>
            <p:cNvPr id="143" name="Rectangle 56"/>
            <p:cNvSpPr>
              <a:spLocks noChangeArrowheads="1"/>
            </p:cNvSpPr>
            <p:nvPr/>
          </p:nvSpPr>
          <p:spPr bwMode="auto">
            <a:xfrm>
              <a:off x="576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57"/>
            <p:cNvSpPr>
              <a:spLocks noChangeArrowheads="1"/>
            </p:cNvSpPr>
            <p:nvPr/>
          </p:nvSpPr>
          <p:spPr bwMode="auto">
            <a:xfrm>
              <a:off x="824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58"/>
            <p:cNvSpPr>
              <a:spLocks noChangeArrowheads="1"/>
            </p:cNvSpPr>
            <p:nvPr/>
          </p:nvSpPr>
          <p:spPr bwMode="auto">
            <a:xfrm>
              <a:off x="1072" y="2696"/>
              <a:ext cx="248" cy="2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Oval 59"/>
          <p:cNvSpPr>
            <a:spLocks noChangeArrowheads="1"/>
          </p:cNvSpPr>
          <p:nvPr/>
        </p:nvSpPr>
        <p:spPr bwMode="auto">
          <a:xfrm>
            <a:off x="6424613" y="475742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</a:t>
            </a:r>
          </a:p>
        </p:txBody>
      </p:sp>
      <p:sp>
        <p:nvSpPr>
          <p:cNvPr id="147" name="Oval 60"/>
          <p:cNvSpPr>
            <a:spLocks noChangeArrowheads="1"/>
          </p:cNvSpPr>
          <p:nvPr/>
        </p:nvSpPr>
        <p:spPr bwMode="auto">
          <a:xfrm>
            <a:off x="6132513" y="474472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c</a:t>
            </a:r>
          </a:p>
        </p:txBody>
      </p:sp>
      <p:sp>
        <p:nvSpPr>
          <p:cNvPr id="148" name="AutoShape 61"/>
          <p:cNvSpPr>
            <a:spLocks noChangeArrowheads="1"/>
          </p:cNvSpPr>
          <p:nvPr/>
        </p:nvSpPr>
        <p:spPr bwMode="auto">
          <a:xfrm>
            <a:off x="4117975" y="394462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13" grpId="0" animBg="1"/>
      <p:bldP spid="114" grpId="0" animBg="1"/>
      <p:bldP spid="115" grpId="0"/>
      <p:bldP spid="116" grpId="0"/>
      <p:bldP spid="117" grpId="0" animBg="1"/>
      <p:bldP spid="118" grpId="0" animBg="1"/>
      <p:bldP spid="119" grpId="0" animBg="1"/>
      <p:bldP spid="123" grpId="0"/>
      <p:bldP spid="124" grpId="0"/>
      <p:bldP spid="125" grpId="0"/>
      <p:bldP spid="126" grpId="0" animBg="1"/>
      <p:bldP spid="139" grpId="0" animBg="1"/>
      <p:bldP spid="140" grpId="0" animBg="1"/>
      <p:bldP spid="141" grpId="0" animBg="1"/>
      <p:bldP spid="146" grpId="0" animBg="1"/>
      <p:bldP spid="147" grpId="0" animBg="1"/>
      <p:bldP spid="1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0896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6448"/>
            <a:ext cx="8229600" cy="3773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all cases, except 2.2.2, deletion can be completed by a simple rotation/recoloring</a:t>
            </a:r>
          </a:p>
          <a:p>
            <a:r>
              <a:rPr lang="en-US" dirty="0"/>
              <a:t>In case 2.2.2, the height of the subtree reduces and so we need to proceed up the tree.</a:t>
            </a:r>
          </a:p>
          <a:p>
            <a:r>
              <a:rPr lang="en-US" dirty="0"/>
              <a:t>But in case 2.2.2 we only recolor nodes. </a:t>
            </a:r>
          </a:p>
          <a:p>
            <a:r>
              <a:rPr lang="en-US" dirty="0"/>
              <a:t>Thus, if we proceed up the tree then we only need to recolor. Eventually we would do a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92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5416"/>
            <a:ext cx="8229600" cy="1143000"/>
          </a:xfrm>
        </p:spPr>
        <p:txBody>
          <a:bodyPr/>
          <a:lstStyle/>
          <a:p>
            <a:r>
              <a:rPr lang="en-US" dirty="0" smtClean="0"/>
              <a:t>Insert and Delete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0528"/>
            <a:ext cx="8229600" cy="2869071"/>
          </a:xfrm>
        </p:spPr>
        <p:txBody>
          <a:bodyPr>
            <a:normAutofit/>
          </a:bodyPr>
          <a:lstStyle/>
          <a:p>
            <a:r>
              <a:rPr lang="en-US" dirty="0"/>
              <a:t>In both insertion and deletion we need to make at most one rotation. </a:t>
            </a:r>
          </a:p>
          <a:p>
            <a:r>
              <a:rPr lang="en-US" dirty="0"/>
              <a:t>We might have to move up the tree but in doing so we only recolor nodes. </a:t>
            </a:r>
          </a:p>
          <a:p>
            <a:r>
              <a:rPr lang="en-US" dirty="0"/>
              <a:t>Time taken is O(log n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14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 what situations would you prefer red-black tree over AVL Tree?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51138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3776"/>
            <a:ext cx="8229600" cy="11430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1408"/>
            <a:ext cx="8229600" cy="37021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 err="1"/>
              <a:t>multiway</a:t>
            </a:r>
            <a:r>
              <a:rPr lang="en-US" dirty="0"/>
              <a:t> search tree.</a:t>
            </a:r>
          </a:p>
          <a:p>
            <a:pPr>
              <a:lnSpc>
                <a:spcPct val="90000"/>
              </a:lnSpc>
            </a:pPr>
            <a:r>
              <a:rPr lang="en-US" dirty="0"/>
              <a:t>Each node has at least </a:t>
            </a:r>
            <a:r>
              <a:rPr lang="en-US" i="1" dirty="0"/>
              <a:t>a</a:t>
            </a:r>
            <a:r>
              <a:rPr lang="en-US" dirty="0"/>
              <a:t> and at most </a:t>
            </a:r>
            <a:r>
              <a:rPr lang="en-US" i="1" dirty="0"/>
              <a:t>b</a:t>
            </a:r>
            <a:r>
              <a:rPr lang="en-US" dirty="0"/>
              <a:t> children.</a:t>
            </a:r>
          </a:p>
          <a:p>
            <a:pPr>
              <a:lnSpc>
                <a:spcPct val="90000"/>
              </a:lnSpc>
            </a:pPr>
            <a:r>
              <a:rPr lang="en-US" dirty="0"/>
              <a:t>Root can have less than </a:t>
            </a:r>
            <a:r>
              <a:rPr lang="en-US" i="1" dirty="0"/>
              <a:t>a </a:t>
            </a:r>
            <a:r>
              <a:rPr lang="en-US" dirty="0"/>
              <a:t>children but it has at least 2 children.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All leaf nodes are at the same level.</a:t>
            </a:r>
          </a:p>
          <a:p>
            <a:pPr>
              <a:lnSpc>
                <a:spcPct val="90000"/>
              </a:lnSpc>
            </a:pPr>
            <a:r>
              <a:rPr lang="en-US" dirty="0"/>
              <a:t>Height </a:t>
            </a:r>
            <a:r>
              <a:rPr lang="en-US" i="1" dirty="0"/>
              <a:t>h</a:t>
            </a:r>
            <a:r>
              <a:rPr lang="en-US" dirty="0"/>
              <a:t> of (</a:t>
            </a:r>
            <a:r>
              <a:rPr lang="en-US" dirty="0" err="1"/>
              <a:t>a,b</a:t>
            </a:r>
            <a:r>
              <a:rPr lang="en-US" dirty="0"/>
              <a:t>) tree is at least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 n and at most </a:t>
            </a:r>
            <a:r>
              <a:rPr lang="en-US" dirty="0" err="1"/>
              <a:t>log</a:t>
            </a:r>
            <a:r>
              <a:rPr lang="en-US" baseline="-25000" dirty="0" err="1"/>
              <a:t>a</a:t>
            </a:r>
            <a:r>
              <a:rPr lang="en-US" dirty="0"/>
              <a:t>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8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216"/>
            <a:ext cx="8229600" cy="1143000"/>
          </a:xfrm>
        </p:spPr>
        <p:txBody>
          <a:bodyPr/>
          <a:lstStyle/>
          <a:p>
            <a:r>
              <a:rPr lang="en-US" dirty="0" smtClean="0"/>
              <a:t>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008"/>
            <a:ext cx="8229600" cy="4342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leaf has the same </a:t>
            </a:r>
            <a:r>
              <a:rPr lang="en-US" dirty="0" smtClean="0"/>
              <a:t>depth. 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xcept </a:t>
            </a:r>
            <a:r>
              <a:rPr lang="en-US" dirty="0"/>
              <a:t>the </a:t>
            </a:r>
            <a:r>
              <a:rPr lang="en-US" dirty="0" smtClean="0"/>
              <a:t>root, all nodes </a:t>
            </a:r>
            <a:r>
              <a:rPr lang="en-US" dirty="0"/>
              <a:t>have between </a:t>
            </a:r>
            <a:r>
              <a:rPr lang="en-US" i="1" dirty="0"/>
              <a:t>t </a:t>
            </a:r>
            <a:r>
              <a:rPr lang="en-US" dirty="0"/>
              <a:t>and 2</a:t>
            </a:r>
            <a:r>
              <a:rPr lang="en-US" i="1" dirty="0"/>
              <a:t>t </a:t>
            </a:r>
            <a:r>
              <a:rPr lang="en-US" dirty="0" smtClean="0"/>
              <a:t>children. </a:t>
            </a:r>
            <a:endParaRPr lang="en-US" dirty="0"/>
          </a:p>
          <a:p>
            <a:r>
              <a:rPr lang="en-US" dirty="0"/>
              <a:t>The root node has between 0 and 2</a:t>
            </a:r>
            <a:r>
              <a:rPr lang="en-US" i="1" dirty="0"/>
              <a:t>t </a:t>
            </a:r>
            <a:r>
              <a:rPr lang="en-US" dirty="0" smtClean="0"/>
              <a:t>children.</a:t>
            </a:r>
          </a:p>
          <a:p>
            <a:r>
              <a:rPr lang="en-US" dirty="0" smtClean="0"/>
              <a:t>Height is O(log n)</a:t>
            </a:r>
          </a:p>
          <a:p>
            <a:r>
              <a:rPr lang="en-US" dirty="0" smtClean="0"/>
              <a:t>A large value of t is used for disk based storage.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0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38242"/>
            <a:ext cx="225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Courtesy: Jan </a:t>
            </a:r>
            <a:r>
              <a:rPr lang="en-US" dirty="0" err="1"/>
              <a:t>Manuch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2725456"/>
            <a:ext cx="8747760" cy="1143000"/>
          </a:xfrm>
        </p:spPr>
        <p:txBody>
          <a:bodyPr/>
          <a:lstStyle/>
          <a:p>
            <a:r>
              <a:rPr lang="en-US" sz="5400" dirty="0" smtClean="0"/>
              <a:t>Lets convert 2-4 tree to a binary tree!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5569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Insert 65</a:t>
            </a:r>
          </a:p>
        </p:txBody>
      </p:sp>
      <p:grpSp>
        <p:nvGrpSpPr>
          <p:cNvPr id="157700" name="Group 4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57701" name="Oval 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2" name="Text Box 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57703" name="Group 7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57704" name="Oval 8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57706" name="Group 10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57707" name="Oval 11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57712" name="Oval 16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7715" name="Group 19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57716" name="Line 2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17" name="Oval 2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18" name="Group 22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57719" name="Line 2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0" name="Oval 2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1" name="Group 25"/>
          <p:cNvGrpSpPr>
            <a:grpSpLocks/>
          </p:cNvGrpSpPr>
          <p:nvPr/>
        </p:nvGrpSpPr>
        <p:grpSpPr bwMode="auto">
          <a:xfrm>
            <a:off x="5940425" y="2924175"/>
            <a:ext cx="360363" cy="576263"/>
            <a:chOff x="1746" y="1888"/>
            <a:chExt cx="227" cy="363"/>
          </a:xfrm>
        </p:grpSpPr>
        <p:sp>
          <p:nvSpPr>
            <p:cNvPr id="157722" name="Line 2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3" name="Oval 2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4" name="Group 28"/>
          <p:cNvGrpSpPr>
            <a:grpSpLocks/>
          </p:cNvGrpSpPr>
          <p:nvPr/>
        </p:nvGrpSpPr>
        <p:grpSpPr bwMode="auto">
          <a:xfrm>
            <a:off x="6661150" y="3860800"/>
            <a:ext cx="360363" cy="576263"/>
            <a:chOff x="1746" y="1888"/>
            <a:chExt cx="227" cy="363"/>
          </a:xfrm>
        </p:grpSpPr>
        <p:sp>
          <p:nvSpPr>
            <p:cNvPr id="157725" name="Line 2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6" name="Oval 3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7727" name="Group 31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57728" name="Line 3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29" name="Oval 3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426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7358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59749" name="Oval 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0" name="Text Box 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59751" name="Group 7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59752" name="Oval 8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3" name="Text Box 9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59754" name="Group 10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59755" name="Oval 11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6" name="Text Box 12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59757" name="Line 13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9759" name="Group 15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59760" name="Oval 1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1" name="Text Box 1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59762" name="Group 18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59763" name="Oval 19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4" name="Text Box 20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59765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9767" name="Group 23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59768" name="Line 2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69" name="Oval 2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70" name="Group 26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59771" name="Line 2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72" name="Oval 2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73" name="Group 29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59774" name="Line 3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75" name="Oval 3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76" name="Group 32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59777" name="Line 3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78" name="Oval 3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79" name="Group 35"/>
          <p:cNvGrpSpPr>
            <a:grpSpLocks/>
          </p:cNvGrpSpPr>
          <p:nvPr/>
        </p:nvGrpSpPr>
        <p:grpSpPr bwMode="auto">
          <a:xfrm>
            <a:off x="6661150" y="3860800"/>
            <a:ext cx="360363" cy="576263"/>
            <a:chOff x="1746" y="1888"/>
            <a:chExt cx="227" cy="363"/>
          </a:xfrm>
        </p:grpSpPr>
        <p:sp>
          <p:nvSpPr>
            <p:cNvPr id="159780" name="Line 3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81" name="Oval 3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82" name="Group 38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59783" name="Line 3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84" name="Oval 4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5940425" y="2924175"/>
            <a:ext cx="360363" cy="576263"/>
            <a:chOff x="1746" y="1888"/>
            <a:chExt cx="227" cy="363"/>
          </a:xfrm>
        </p:grpSpPr>
        <p:sp>
          <p:nvSpPr>
            <p:cNvPr id="159786" name="Line 4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787" name="Oval 4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84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392117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61796" name="Group 4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61797" name="Oval 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98" name="Text Box 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61799" name="Group 7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61800" name="Oval 8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1802" name="Group 10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61803" name="Oval 11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4" name="Text Box 12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61805" name="Line 13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6" name="Line 14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1807" name="Group 15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61808" name="Oval 1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9" name="Text Box 1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1810" name="Group 18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61811" name="Oval 19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12" name="Text Box 20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61813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grpSp>
        <p:nvGrpSpPr>
          <p:cNvPr id="161816" name="Group 24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61817" name="Line 2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18" name="Oval 2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19" name="Group 27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61820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22" name="Group 30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61823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25" name="Group 33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61826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6661150" y="3860800"/>
            <a:ext cx="360363" cy="576263"/>
            <a:chOff x="1746" y="1888"/>
            <a:chExt cx="227" cy="363"/>
          </a:xfrm>
        </p:grpSpPr>
        <p:sp>
          <p:nvSpPr>
            <p:cNvPr id="161829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831" name="Group 39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61832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833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52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63843" name="Oval 3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4" name="Text Box 4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63847" name="Group 7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63848" name="Oval 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49" name="Text Box 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63850" name="Group 10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63851" name="Oval 11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2" name="Text Box 12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3853" name="Group 13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63854" name="Oval 14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5" name="Text Box 15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57" name="Line 17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58" name="Group 1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63859" name="Oval 1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0" name="Text Box 2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3861" name="Group 21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63862" name="Oval 2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63" name="Text Box 2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63864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5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63867" name="Line 27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868" name="Group 28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63869" name="Line 2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0" name="Oval 3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1" name="Group 31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63872" name="Line 3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3" name="Oval 3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4" name="Group 34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63875" name="Line 3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6" name="Oval 3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7" name="Group 37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63878" name="Line 3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79" name="Oval 3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0" name="Group 40"/>
          <p:cNvGrpSpPr>
            <a:grpSpLocks/>
          </p:cNvGrpSpPr>
          <p:nvPr/>
        </p:nvGrpSpPr>
        <p:grpSpPr bwMode="auto">
          <a:xfrm>
            <a:off x="6229350" y="4941888"/>
            <a:ext cx="360363" cy="576262"/>
            <a:chOff x="1746" y="1888"/>
            <a:chExt cx="227" cy="363"/>
          </a:xfrm>
        </p:grpSpPr>
        <p:sp>
          <p:nvSpPr>
            <p:cNvPr id="163881" name="Line 4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2" name="Oval 4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3" name="Group 43"/>
          <p:cNvGrpSpPr>
            <a:grpSpLocks/>
          </p:cNvGrpSpPr>
          <p:nvPr/>
        </p:nvGrpSpPr>
        <p:grpSpPr bwMode="auto">
          <a:xfrm flipH="1">
            <a:off x="6732588" y="4941888"/>
            <a:ext cx="360362" cy="576262"/>
            <a:chOff x="1746" y="1888"/>
            <a:chExt cx="227" cy="363"/>
          </a:xfrm>
        </p:grpSpPr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5" name="Oval 4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6" name="Group 46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63887" name="Line 4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8" name="Oval 4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9" name="Group 49"/>
          <p:cNvGrpSpPr>
            <a:grpSpLocks/>
          </p:cNvGrpSpPr>
          <p:nvPr/>
        </p:nvGrpSpPr>
        <p:grpSpPr bwMode="auto">
          <a:xfrm>
            <a:off x="6659563" y="3860800"/>
            <a:ext cx="360362" cy="576263"/>
            <a:chOff x="1746" y="1888"/>
            <a:chExt cx="227" cy="363"/>
          </a:xfrm>
        </p:grpSpPr>
        <p:sp>
          <p:nvSpPr>
            <p:cNvPr id="16389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08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392117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0" name="Group 2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65891" name="Oval 3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658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65895" name="Group 7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7" name="Text Box 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878" y="1888"/>
            <a:chExt cx="272" cy="273"/>
          </a:xfrm>
        </p:grpSpPr>
        <p:sp>
          <p:nvSpPr>
            <p:cNvPr id="165899" name="Oval 11"/>
            <p:cNvSpPr>
              <a:spLocks noChangeArrowheads="1"/>
            </p:cNvSpPr>
            <p:nvPr/>
          </p:nvSpPr>
          <p:spPr bwMode="auto">
            <a:xfrm>
              <a:off x="3878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3878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65902" name="Oval 14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03" name="Text Box 15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65904" name="Line 16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5906" name="Group 1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65907" name="Oval 1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08" name="Text Box 2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5909" name="Group 21"/>
          <p:cNvGrpSpPr>
            <a:grpSpLocks/>
          </p:cNvGrpSpPr>
          <p:nvPr/>
        </p:nvGrpSpPr>
        <p:grpSpPr bwMode="auto">
          <a:xfrm>
            <a:off x="6877050" y="3429000"/>
            <a:ext cx="433388" cy="433388"/>
            <a:chOff x="4332" y="2478"/>
            <a:chExt cx="273" cy="273"/>
          </a:xfrm>
        </p:grpSpPr>
        <p:sp>
          <p:nvSpPr>
            <p:cNvPr id="165910" name="Oval 2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11" name="Text Box 2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sp>
        <p:nvSpPr>
          <p:cNvPr id="165912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5916" name="Group 2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65917" name="Oval 2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18" name="Text Box 3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5919" name="Group 31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65920" name="Oval 32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21" name="Text Box 33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5922" name="Group 34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65923" name="Oval 3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24" name="Text Box 3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65925" name="Group 37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65926" name="Line 3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27" name="Oval 3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28" name="Group 40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65929" name="Line 4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0" name="Oval 4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31" name="Group 43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65932" name="Line 4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3" name="Oval 4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34" name="Group 46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65935" name="Line 4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6" name="Oval 4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37" name="Group 49"/>
          <p:cNvGrpSpPr>
            <a:grpSpLocks/>
          </p:cNvGrpSpPr>
          <p:nvPr/>
        </p:nvGrpSpPr>
        <p:grpSpPr bwMode="auto">
          <a:xfrm>
            <a:off x="6229350" y="4941888"/>
            <a:ext cx="360363" cy="576262"/>
            <a:chOff x="1746" y="1888"/>
            <a:chExt cx="227" cy="363"/>
          </a:xfrm>
        </p:grpSpPr>
        <p:sp>
          <p:nvSpPr>
            <p:cNvPr id="165938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39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40" name="Group 52"/>
          <p:cNvGrpSpPr>
            <a:grpSpLocks/>
          </p:cNvGrpSpPr>
          <p:nvPr/>
        </p:nvGrpSpPr>
        <p:grpSpPr bwMode="auto">
          <a:xfrm flipH="1">
            <a:off x="6732588" y="4941888"/>
            <a:ext cx="360362" cy="576262"/>
            <a:chOff x="1746" y="1888"/>
            <a:chExt cx="227" cy="363"/>
          </a:xfrm>
        </p:grpSpPr>
        <p:sp>
          <p:nvSpPr>
            <p:cNvPr id="165941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42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43" name="Group 55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65944" name="Line 5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945" name="Oval 5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25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2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67939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0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7941" name="Group 5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67942" name="Oval 6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67944" name="Group 8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7947" name="Group 11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9" name="Text Box 1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67950" name="Rectangle 14"/>
          <p:cNvSpPr>
            <a:spLocks noGrp="1" noChangeArrowheads="1"/>
          </p:cNvSpPr>
          <p:nvPr>
            <p:ph type="title"/>
          </p:nvPr>
        </p:nvSpPr>
        <p:spPr>
          <a:xfrm>
            <a:off x="454661" y="483271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7951" name="Text Box 15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67952" name="Group 16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67953" name="Oval 17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67955" name="Group 19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67956" name="Oval 20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7" name="Text Box 21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67958" name="Line 22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59" name="Line 23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0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2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755650" y="2205038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87</a:t>
            </a:r>
          </a:p>
        </p:txBody>
      </p:sp>
      <p:grpSp>
        <p:nvGrpSpPr>
          <p:cNvPr id="167965" name="Group 29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67966" name="Line 3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68" name="Group 32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67969" name="Line 3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71" name="Group 35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67972" name="Line 3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3" name="Oval 3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74" name="Group 38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67975" name="Line 3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6" name="Oval 4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77" name="Group 41"/>
          <p:cNvGrpSpPr>
            <a:grpSpLocks/>
          </p:cNvGrpSpPr>
          <p:nvPr/>
        </p:nvGrpSpPr>
        <p:grpSpPr bwMode="auto">
          <a:xfrm>
            <a:off x="6229350" y="4941888"/>
            <a:ext cx="360363" cy="576262"/>
            <a:chOff x="1746" y="1888"/>
            <a:chExt cx="227" cy="363"/>
          </a:xfrm>
        </p:grpSpPr>
        <p:sp>
          <p:nvSpPr>
            <p:cNvPr id="167978" name="Line 4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79" name="Oval 4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80" name="Group 44"/>
          <p:cNvGrpSpPr>
            <a:grpSpLocks/>
          </p:cNvGrpSpPr>
          <p:nvPr/>
        </p:nvGrpSpPr>
        <p:grpSpPr bwMode="auto">
          <a:xfrm flipH="1">
            <a:off x="6732588" y="4941888"/>
            <a:ext cx="360362" cy="576262"/>
            <a:chOff x="1746" y="1888"/>
            <a:chExt cx="227" cy="363"/>
          </a:xfrm>
        </p:grpSpPr>
        <p:sp>
          <p:nvSpPr>
            <p:cNvPr id="167981" name="Line 4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2" name="Oval 4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983" name="Group 47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67984" name="Line 4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985" name="Oval 4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67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6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69987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88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69989" name="Group 5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69992" name="Group 8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69993" name="Oval 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69995" name="Group 11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69998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69999" name="Text Box 15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70000" name="Group 16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70003" name="Group 19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70004" name="Oval 20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70006" name="Line 22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 flipH="1" flipV="1">
            <a:off x="6732588" y="4941888"/>
            <a:ext cx="360362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013" name="Text Box 29"/>
          <p:cNvSpPr txBox="1">
            <a:spLocks noChangeArrowheads="1"/>
          </p:cNvSpPr>
          <p:nvPr/>
        </p:nvSpPr>
        <p:spPr bwMode="auto">
          <a:xfrm>
            <a:off x="755650" y="2205038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87</a:t>
            </a:r>
          </a:p>
        </p:txBody>
      </p:sp>
      <p:grpSp>
        <p:nvGrpSpPr>
          <p:cNvPr id="170014" name="Group 30"/>
          <p:cNvGrpSpPr>
            <a:grpSpLocks/>
          </p:cNvGrpSpPr>
          <p:nvPr/>
        </p:nvGrpSpPr>
        <p:grpSpPr bwMode="auto">
          <a:xfrm>
            <a:off x="6948488" y="5589588"/>
            <a:ext cx="431800" cy="433387"/>
            <a:chOff x="3424" y="2478"/>
            <a:chExt cx="272" cy="273"/>
          </a:xfrm>
        </p:grpSpPr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6" name="Text Box 32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170017" name="Group 33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70018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0" name="Group 36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70021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2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3" name="Group 39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70024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5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6" name="Group 42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70027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28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29" name="Group 45"/>
          <p:cNvGrpSpPr>
            <a:grpSpLocks/>
          </p:cNvGrpSpPr>
          <p:nvPr/>
        </p:nvGrpSpPr>
        <p:grpSpPr bwMode="auto">
          <a:xfrm>
            <a:off x="6732588" y="6021388"/>
            <a:ext cx="360362" cy="576262"/>
            <a:chOff x="1746" y="1888"/>
            <a:chExt cx="227" cy="363"/>
          </a:xfrm>
        </p:grpSpPr>
        <p:sp>
          <p:nvSpPr>
            <p:cNvPr id="170030" name="Line 4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31" name="Oval 4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32" name="Group 48"/>
          <p:cNvGrpSpPr>
            <a:grpSpLocks/>
          </p:cNvGrpSpPr>
          <p:nvPr/>
        </p:nvGrpSpPr>
        <p:grpSpPr bwMode="auto">
          <a:xfrm flipH="1">
            <a:off x="7235825" y="6021388"/>
            <a:ext cx="360363" cy="576262"/>
            <a:chOff x="1746" y="1888"/>
            <a:chExt cx="227" cy="363"/>
          </a:xfrm>
        </p:grpSpPr>
        <p:sp>
          <p:nvSpPr>
            <p:cNvPr id="170033" name="Line 4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35" name="Group 51"/>
          <p:cNvGrpSpPr>
            <a:grpSpLocks/>
          </p:cNvGrpSpPr>
          <p:nvPr/>
        </p:nvGrpSpPr>
        <p:grpSpPr bwMode="auto">
          <a:xfrm>
            <a:off x="6227763" y="4941888"/>
            <a:ext cx="360362" cy="576262"/>
            <a:chOff x="1746" y="1888"/>
            <a:chExt cx="227" cy="363"/>
          </a:xfrm>
        </p:grpSpPr>
        <p:sp>
          <p:nvSpPr>
            <p:cNvPr id="170036" name="Line 5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38" name="Group 54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70039" name="Line 5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041" name="Group 57"/>
          <p:cNvGrpSpPr>
            <a:grpSpLocks/>
          </p:cNvGrpSpPr>
          <p:nvPr/>
        </p:nvGrpSpPr>
        <p:grpSpPr bwMode="auto">
          <a:xfrm flipH="1">
            <a:off x="6732588" y="4941888"/>
            <a:ext cx="360362" cy="576262"/>
            <a:chOff x="1746" y="1888"/>
            <a:chExt cx="227" cy="363"/>
          </a:xfrm>
        </p:grpSpPr>
        <p:sp>
          <p:nvSpPr>
            <p:cNvPr id="170042" name="Line 5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043" name="Oval 5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502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392117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34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72035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36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72037" name="Group 5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39" name="Text Box 7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72040" name="Group 8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72041" name="Oval 9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2" name="Text Box 10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72043" name="Group 11"/>
          <p:cNvGrpSpPr>
            <a:grpSpLocks/>
          </p:cNvGrpSpPr>
          <p:nvPr/>
        </p:nvGrpSpPr>
        <p:grpSpPr bwMode="auto">
          <a:xfrm>
            <a:off x="6443663" y="4508500"/>
            <a:ext cx="433387" cy="433388"/>
            <a:chOff x="4332" y="2478"/>
            <a:chExt cx="273" cy="273"/>
          </a:xfrm>
        </p:grpSpPr>
        <p:sp>
          <p:nvSpPr>
            <p:cNvPr id="172044" name="Oval 12"/>
            <p:cNvSpPr>
              <a:spLocks noChangeArrowheads="1"/>
            </p:cNvSpPr>
            <p:nvPr/>
          </p:nvSpPr>
          <p:spPr bwMode="auto">
            <a:xfrm>
              <a:off x="4332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5" name="Text Box 13"/>
            <p:cNvSpPr txBox="1">
              <a:spLocks noChangeArrowheads="1"/>
            </p:cNvSpPr>
            <p:nvPr/>
          </p:nvSpPr>
          <p:spPr bwMode="auto">
            <a:xfrm>
              <a:off x="4333" y="2523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72046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518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72048" name="Group 16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72049" name="Oval 17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72051" name="Group 19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72052" name="Oval 20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53" name="Text Box 21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72054" name="Line 22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58" name="Text Box 26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 flipH="1" flipV="1">
            <a:off x="6732588" y="4941888"/>
            <a:ext cx="360362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61" name="Text Box 29"/>
          <p:cNvSpPr txBox="1">
            <a:spLocks noChangeArrowheads="1"/>
          </p:cNvSpPr>
          <p:nvPr/>
        </p:nvSpPr>
        <p:spPr bwMode="auto">
          <a:xfrm>
            <a:off x="755650" y="2205038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87</a:t>
            </a:r>
          </a:p>
        </p:txBody>
      </p:sp>
      <p:grpSp>
        <p:nvGrpSpPr>
          <p:cNvPr id="172062" name="Group 30"/>
          <p:cNvGrpSpPr>
            <a:grpSpLocks/>
          </p:cNvGrpSpPr>
          <p:nvPr/>
        </p:nvGrpSpPr>
        <p:grpSpPr bwMode="auto">
          <a:xfrm>
            <a:off x="6948488" y="5589588"/>
            <a:ext cx="431800" cy="433387"/>
            <a:chOff x="3424" y="2478"/>
            <a:chExt cx="272" cy="273"/>
          </a:xfrm>
        </p:grpSpPr>
        <p:sp>
          <p:nvSpPr>
            <p:cNvPr id="172063" name="Oval 31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64" name="Text Box 32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172065" name="Group 33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72066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67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68" name="Group 36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72069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70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71" name="Group 39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72072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73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74" name="Group 42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72075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76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77" name="Group 45"/>
          <p:cNvGrpSpPr>
            <a:grpSpLocks/>
          </p:cNvGrpSpPr>
          <p:nvPr/>
        </p:nvGrpSpPr>
        <p:grpSpPr bwMode="auto">
          <a:xfrm>
            <a:off x="6732588" y="6021388"/>
            <a:ext cx="360362" cy="576262"/>
            <a:chOff x="1746" y="1888"/>
            <a:chExt cx="227" cy="363"/>
          </a:xfrm>
        </p:grpSpPr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79" name="Oval 4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80" name="Group 48"/>
          <p:cNvGrpSpPr>
            <a:grpSpLocks/>
          </p:cNvGrpSpPr>
          <p:nvPr/>
        </p:nvGrpSpPr>
        <p:grpSpPr bwMode="auto">
          <a:xfrm flipH="1">
            <a:off x="7235825" y="6021388"/>
            <a:ext cx="360363" cy="576262"/>
            <a:chOff x="1746" y="1888"/>
            <a:chExt cx="227" cy="363"/>
          </a:xfrm>
        </p:grpSpPr>
        <p:sp>
          <p:nvSpPr>
            <p:cNvPr id="172081" name="Line 4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83" name="Group 51"/>
          <p:cNvGrpSpPr>
            <a:grpSpLocks/>
          </p:cNvGrpSpPr>
          <p:nvPr/>
        </p:nvGrpSpPr>
        <p:grpSpPr bwMode="auto">
          <a:xfrm>
            <a:off x="6227763" y="4941888"/>
            <a:ext cx="360362" cy="576262"/>
            <a:chOff x="1746" y="1888"/>
            <a:chExt cx="227" cy="363"/>
          </a:xfrm>
        </p:grpSpPr>
        <p:sp>
          <p:nvSpPr>
            <p:cNvPr id="172084" name="Line 5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85" name="Oval 5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86" name="Group 54"/>
          <p:cNvGrpSpPr>
            <a:grpSpLocks/>
          </p:cNvGrpSpPr>
          <p:nvPr/>
        </p:nvGrpSpPr>
        <p:grpSpPr bwMode="auto">
          <a:xfrm flipH="1">
            <a:off x="7164388" y="3860800"/>
            <a:ext cx="360362" cy="576263"/>
            <a:chOff x="1746" y="1888"/>
            <a:chExt cx="227" cy="363"/>
          </a:xfrm>
        </p:grpSpPr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088" name="Oval 5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43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78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78179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0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178181" name="Group 5"/>
          <p:cNvGrpSpPr>
            <a:grpSpLocks/>
          </p:cNvGrpSpPr>
          <p:nvPr/>
        </p:nvGrpSpPr>
        <p:grpSpPr bwMode="auto">
          <a:xfrm>
            <a:off x="7380288" y="4508500"/>
            <a:ext cx="431800" cy="433388"/>
            <a:chOff x="3424" y="2478"/>
            <a:chExt cx="272" cy="273"/>
          </a:xfrm>
        </p:grpSpPr>
        <p:sp>
          <p:nvSpPr>
            <p:cNvPr id="178182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78184" name="Group 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78185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sp>
        <p:nvSpPr>
          <p:cNvPr id="1781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Insertion Example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65</a:t>
            </a:r>
          </a:p>
        </p:txBody>
      </p:sp>
      <p:grpSp>
        <p:nvGrpSpPr>
          <p:cNvPr id="178189" name="Group 13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78190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1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78192" name="Group 16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78193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4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78195" name="Line 19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6" name="Line 20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7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8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55650" y="1916113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82</a:t>
            </a:r>
          </a:p>
        </p:txBody>
      </p:sp>
      <p:sp>
        <p:nvSpPr>
          <p:cNvPr id="178200" name="Line 24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55650" y="2205038"/>
            <a:ext cx="237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Insert 87</a:t>
            </a:r>
          </a:p>
        </p:txBody>
      </p:sp>
      <p:grpSp>
        <p:nvGrpSpPr>
          <p:cNvPr id="178202" name="Group 26"/>
          <p:cNvGrpSpPr>
            <a:grpSpLocks/>
          </p:cNvGrpSpPr>
          <p:nvPr/>
        </p:nvGrpSpPr>
        <p:grpSpPr bwMode="auto">
          <a:xfrm>
            <a:off x="6372225" y="4508500"/>
            <a:ext cx="431800" cy="433388"/>
            <a:chOff x="3424" y="2478"/>
            <a:chExt cx="272" cy="273"/>
          </a:xfrm>
        </p:grpSpPr>
        <p:sp>
          <p:nvSpPr>
            <p:cNvPr id="178203" name="Oval 27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4" name="Text Box 28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178205" name="Group 29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7" name="Oval 3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08" name="Group 32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178209" name="Line 3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0" name="Oval 3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11" name="Group 35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178212" name="Line 3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3" name="Oval 3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14" name="Group 38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178215" name="Line 3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6" name="Oval 4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17" name="Group 41"/>
          <p:cNvGrpSpPr>
            <a:grpSpLocks/>
          </p:cNvGrpSpPr>
          <p:nvPr/>
        </p:nvGrpSpPr>
        <p:grpSpPr bwMode="auto">
          <a:xfrm>
            <a:off x="6156325" y="4940300"/>
            <a:ext cx="360363" cy="576263"/>
            <a:chOff x="1746" y="1888"/>
            <a:chExt cx="227" cy="363"/>
          </a:xfrm>
        </p:grpSpPr>
        <p:sp>
          <p:nvSpPr>
            <p:cNvPr id="178218" name="Line 4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9" name="Oval 4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20" name="Group 44"/>
          <p:cNvGrpSpPr>
            <a:grpSpLocks/>
          </p:cNvGrpSpPr>
          <p:nvPr/>
        </p:nvGrpSpPr>
        <p:grpSpPr bwMode="auto">
          <a:xfrm flipH="1">
            <a:off x="6659563" y="4940300"/>
            <a:ext cx="360362" cy="576263"/>
            <a:chOff x="1746" y="1888"/>
            <a:chExt cx="227" cy="363"/>
          </a:xfrm>
        </p:grpSpPr>
        <p:sp>
          <p:nvSpPr>
            <p:cNvPr id="178221" name="Line 4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2" name="Oval 4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23" name="Group 47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178224" name="Oval 48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5" name="Text Box 49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178226" name="Line 50"/>
          <p:cNvSpPr>
            <a:spLocks noChangeShapeType="1"/>
          </p:cNvSpPr>
          <p:nvPr/>
        </p:nvSpPr>
        <p:spPr bwMode="auto">
          <a:xfrm flipH="1" flipV="1">
            <a:off x="7164388" y="386080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8227" name="Group 51"/>
          <p:cNvGrpSpPr>
            <a:grpSpLocks/>
          </p:cNvGrpSpPr>
          <p:nvPr/>
        </p:nvGrpSpPr>
        <p:grpSpPr bwMode="auto">
          <a:xfrm>
            <a:off x="7164388" y="4941888"/>
            <a:ext cx="360362" cy="576262"/>
            <a:chOff x="1746" y="1888"/>
            <a:chExt cx="227" cy="363"/>
          </a:xfrm>
        </p:grpSpPr>
        <p:sp>
          <p:nvSpPr>
            <p:cNvPr id="178228" name="Line 5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9" name="Oval 5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8230" name="Group 54"/>
          <p:cNvGrpSpPr>
            <a:grpSpLocks/>
          </p:cNvGrpSpPr>
          <p:nvPr/>
        </p:nvGrpSpPr>
        <p:grpSpPr bwMode="auto">
          <a:xfrm flipH="1">
            <a:off x="7667625" y="4941888"/>
            <a:ext cx="360363" cy="576262"/>
            <a:chOff x="1746" y="1888"/>
            <a:chExt cx="227" cy="363"/>
          </a:xfrm>
        </p:grpSpPr>
        <p:sp>
          <p:nvSpPr>
            <p:cNvPr id="178231" name="Line 5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32" name="Oval 5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5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1</a:t>
            </a:r>
          </a:p>
        </p:txBody>
      </p:sp>
      <p:grpSp>
        <p:nvGrpSpPr>
          <p:cNvPr id="55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56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7380288" y="4508500"/>
            <a:ext cx="431800" cy="433388"/>
            <a:chOff x="3424" y="2478"/>
            <a:chExt cx="272" cy="273"/>
          </a:xfrm>
        </p:grpSpPr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65" name="Group 13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68" name="Group 16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71" name="Line 19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" name="Group 24"/>
          <p:cNvGrpSpPr>
            <a:grpSpLocks/>
          </p:cNvGrpSpPr>
          <p:nvPr/>
        </p:nvGrpSpPr>
        <p:grpSpPr bwMode="auto">
          <a:xfrm>
            <a:off x="6372225" y="4508500"/>
            <a:ext cx="431800" cy="433388"/>
            <a:chOff x="3424" y="2478"/>
            <a:chExt cx="272" cy="273"/>
          </a:xfrm>
        </p:grpSpPr>
        <p:sp>
          <p:nvSpPr>
            <p:cNvPr id="77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79" name="Group 27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80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30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83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3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86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36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89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39"/>
          <p:cNvGrpSpPr>
            <a:grpSpLocks/>
          </p:cNvGrpSpPr>
          <p:nvPr/>
        </p:nvGrpSpPr>
        <p:grpSpPr bwMode="auto">
          <a:xfrm>
            <a:off x="6156325" y="4940300"/>
            <a:ext cx="360363" cy="576263"/>
            <a:chOff x="1746" y="1888"/>
            <a:chExt cx="227" cy="363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42"/>
          <p:cNvGrpSpPr>
            <a:grpSpLocks/>
          </p:cNvGrpSpPr>
          <p:nvPr/>
        </p:nvGrpSpPr>
        <p:grpSpPr bwMode="auto">
          <a:xfrm flipH="1">
            <a:off x="6659563" y="4940300"/>
            <a:ext cx="360362" cy="576263"/>
            <a:chOff x="1746" y="1888"/>
            <a:chExt cx="227" cy="363"/>
          </a:xfrm>
        </p:grpSpPr>
        <p:sp>
          <p:nvSpPr>
            <p:cNvPr id="95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45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98" name="Oval 4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4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100" name="Line 48"/>
          <p:cNvSpPr>
            <a:spLocks noChangeShapeType="1"/>
          </p:cNvSpPr>
          <p:nvPr/>
        </p:nvSpPr>
        <p:spPr bwMode="auto">
          <a:xfrm flipH="1" flipV="1">
            <a:off x="7164388" y="386080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" name="Group 49"/>
          <p:cNvGrpSpPr>
            <a:grpSpLocks/>
          </p:cNvGrpSpPr>
          <p:nvPr/>
        </p:nvGrpSpPr>
        <p:grpSpPr bwMode="auto">
          <a:xfrm>
            <a:off x="7164388" y="4941888"/>
            <a:ext cx="360362" cy="576262"/>
            <a:chOff x="1746" y="1888"/>
            <a:chExt cx="227" cy="363"/>
          </a:xfrm>
        </p:grpSpPr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52"/>
          <p:cNvGrpSpPr>
            <a:grpSpLocks/>
          </p:cNvGrpSpPr>
          <p:nvPr/>
        </p:nvGrpSpPr>
        <p:grpSpPr bwMode="auto">
          <a:xfrm flipH="1">
            <a:off x="7667625" y="4941888"/>
            <a:ext cx="360363" cy="576262"/>
            <a:chOff x="1746" y="1888"/>
            <a:chExt cx="227" cy="363"/>
          </a:xfrm>
        </p:grpSpPr>
        <p:sp>
          <p:nvSpPr>
            <p:cNvPr id="105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57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110" name="Oval 5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5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112" name="Group 60"/>
          <p:cNvGrpSpPr>
            <a:grpSpLocks/>
          </p:cNvGrpSpPr>
          <p:nvPr/>
        </p:nvGrpSpPr>
        <p:grpSpPr bwMode="auto">
          <a:xfrm>
            <a:off x="6659563" y="3860800"/>
            <a:ext cx="360362" cy="576263"/>
            <a:chOff x="1746" y="1888"/>
            <a:chExt cx="227" cy="363"/>
          </a:xfrm>
        </p:grpSpPr>
        <p:sp>
          <p:nvSpPr>
            <p:cNvPr id="113" name="Line 6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6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Delete 87</a:t>
            </a:r>
          </a:p>
        </p:txBody>
      </p:sp>
    </p:spTree>
    <p:extLst>
      <p:ext uri="{BB962C8B-B14F-4D97-AF65-F5344CB8AC3E}">
        <p14:creationId xmlns:p14="http://schemas.microsoft.com/office/powerpoint/2010/main" val="50170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5"/>
          <p:cNvSpPr>
            <a:spLocks noChangeArrowheads="1"/>
          </p:cNvSpPr>
          <p:nvPr/>
        </p:nvSpPr>
        <p:spPr bwMode="auto">
          <a:xfrm>
            <a:off x="387022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m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" name="Rectangle 156"/>
          <p:cNvSpPr>
            <a:spLocks noChangeArrowheads="1"/>
          </p:cNvSpPr>
          <p:nvPr/>
        </p:nvSpPr>
        <p:spPr bwMode="auto">
          <a:xfrm>
            <a:off x="413692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440362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" name="Rectangle 155"/>
          <p:cNvSpPr>
            <a:spLocks noChangeArrowheads="1"/>
          </p:cNvSpPr>
          <p:nvPr/>
        </p:nvSpPr>
        <p:spPr bwMode="auto">
          <a:xfrm>
            <a:off x="30316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f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" name="Rectangle 156"/>
          <p:cNvSpPr>
            <a:spLocks noChangeArrowheads="1"/>
          </p:cNvSpPr>
          <p:nvPr/>
        </p:nvSpPr>
        <p:spPr bwMode="auto">
          <a:xfrm>
            <a:off x="56986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g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" name="Rectangle 157"/>
          <p:cNvSpPr>
            <a:spLocks noChangeArrowheads="1"/>
          </p:cNvSpPr>
          <p:nvPr/>
        </p:nvSpPr>
        <p:spPr bwMode="auto">
          <a:xfrm>
            <a:off x="83656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h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3" name="Rectangle 155"/>
          <p:cNvSpPr>
            <a:spLocks noChangeArrowheads="1"/>
          </p:cNvSpPr>
          <p:nvPr/>
        </p:nvSpPr>
        <p:spPr bwMode="auto">
          <a:xfrm>
            <a:off x="1898892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d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4" name="Rectangle 156"/>
          <p:cNvSpPr>
            <a:spLocks noChangeArrowheads="1"/>
          </p:cNvSpPr>
          <p:nvPr/>
        </p:nvSpPr>
        <p:spPr bwMode="auto">
          <a:xfrm>
            <a:off x="2165592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e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2432292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7" name="Rectangle 155"/>
          <p:cNvSpPr>
            <a:spLocks noChangeArrowheads="1"/>
          </p:cNvSpPr>
          <p:nvPr/>
        </p:nvSpPr>
        <p:spPr bwMode="auto">
          <a:xfrm>
            <a:off x="139495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err="1" smtClean="0">
                <a:latin typeface="Avenir Book"/>
                <a:cs typeface="Avenir Book"/>
              </a:rPr>
              <a:t>i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8" name="Rectangle 156"/>
          <p:cNvSpPr>
            <a:spLocks noChangeArrowheads="1"/>
          </p:cNvSpPr>
          <p:nvPr/>
        </p:nvSpPr>
        <p:spPr bwMode="auto">
          <a:xfrm>
            <a:off x="166165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j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9" name="Rectangle 157"/>
          <p:cNvSpPr>
            <a:spLocks noChangeArrowheads="1"/>
          </p:cNvSpPr>
          <p:nvPr/>
        </p:nvSpPr>
        <p:spPr bwMode="auto">
          <a:xfrm>
            <a:off x="192835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21" name="Rectangle 155"/>
          <p:cNvSpPr>
            <a:spLocks noChangeArrowheads="1"/>
          </p:cNvSpPr>
          <p:nvPr/>
        </p:nvSpPr>
        <p:spPr bwMode="auto">
          <a:xfrm>
            <a:off x="248674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k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2" name="Rectangle 156"/>
          <p:cNvSpPr>
            <a:spLocks noChangeArrowheads="1"/>
          </p:cNvSpPr>
          <p:nvPr/>
        </p:nvSpPr>
        <p:spPr bwMode="auto">
          <a:xfrm>
            <a:off x="275344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l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3" name="Rectangle 157"/>
          <p:cNvSpPr>
            <a:spLocks noChangeArrowheads="1"/>
          </p:cNvSpPr>
          <p:nvPr/>
        </p:nvSpPr>
        <p:spPr bwMode="auto">
          <a:xfrm>
            <a:off x="3020140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29" name="Rectangle 155"/>
          <p:cNvSpPr>
            <a:spLocks noChangeArrowheads="1"/>
          </p:cNvSpPr>
          <p:nvPr/>
        </p:nvSpPr>
        <p:spPr bwMode="auto">
          <a:xfrm>
            <a:off x="3527381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30" name="Rectangle 156"/>
          <p:cNvSpPr>
            <a:spLocks noChangeArrowheads="1"/>
          </p:cNvSpPr>
          <p:nvPr/>
        </p:nvSpPr>
        <p:spPr bwMode="auto">
          <a:xfrm>
            <a:off x="3794081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o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31" name="Rectangle 157"/>
          <p:cNvSpPr>
            <a:spLocks noChangeArrowheads="1"/>
          </p:cNvSpPr>
          <p:nvPr/>
        </p:nvSpPr>
        <p:spPr bwMode="auto">
          <a:xfrm>
            <a:off x="4060781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p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33" name="Rectangle 155"/>
          <p:cNvSpPr>
            <a:spLocks noChangeArrowheads="1"/>
          </p:cNvSpPr>
          <p:nvPr/>
        </p:nvSpPr>
        <p:spPr bwMode="auto">
          <a:xfrm>
            <a:off x="4440483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q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34" name="Rectangle 156"/>
          <p:cNvSpPr>
            <a:spLocks noChangeArrowheads="1"/>
          </p:cNvSpPr>
          <p:nvPr/>
        </p:nvSpPr>
        <p:spPr bwMode="auto">
          <a:xfrm>
            <a:off x="4707183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r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35" name="Rectangle 157"/>
          <p:cNvSpPr>
            <a:spLocks noChangeArrowheads="1"/>
          </p:cNvSpPr>
          <p:nvPr/>
        </p:nvSpPr>
        <p:spPr bwMode="auto">
          <a:xfrm>
            <a:off x="4973883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s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45" name="Rectangle 155"/>
          <p:cNvSpPr>
            <a:spLocks noChangeArrowheads="1"/>
          </p:cNvSpPr>
          <p:nvPr/>
        </p:nvSpPr>
        <p:spPr bwMode="auto">
          <a:xfrm>
            <a:off x="4460481" y="192393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a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46" name="Rectangle 156"/>
          <p:cNvSpPr>
            <a:spLocks noChangeArrowheads="1"/>
          </p:cNvSpPr>
          <p:nvPr/>
        </p:nvSpPr>
        <p:spPr bwMode="auto">
          <a:xfrm>
            <a:off x="4727181" y="192393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b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47" name="Rectangle 157"/>
          <p:cNvSpPr>
            <a:spLocks noChangeArrowheads="1"/>
          </p:cNvSpPr>
          <p:nvPr/>
        </p:nvSpPr>
        <p:spPr bwMode="auto">
          <a:xfrm>
            <a:off x="4993881" y="192393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c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52" name="Line 141"/>
          <p:cNvSpPr>
            <a:spLocks noChangeShapeType="1"/>
          </p:cNvSpPr>
          <p:nvPr/>
        </p:nvSpPr>
        <p:spPr bwMode="auto">
          <a:xfrm flipH="1">
            <a:off x="2367831" y="2152536"/>
            <a:ext cx="2092649" cy="1552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3" name="Line 141"/>
          <p:cNvSpPr>
            <a:spLocks noChangeShapeType="1"/>
          </p:cNvSpPr>
          <p:nvPr/>
        </p:nvSpPr>
        <p:spPr bwMode="auto">
          <a:xfrm flipH="1">
            <a:off x="4260128" y="2152536"/>
            <a:ext cx="467053" cy="1552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4" name="Line 128"/>
          <p:cNvSpPr>
            <a:spLocks noChangeShapeType="1"/>
          </p:cNvSpPr>
          <p:nvPr/>
        </p:nvSpPr>
        <p:spPr bwMode="auto">
          <a:xfrm flipH="1">
            <a:off x="679815" y="3933430"/>
            <a:ext cx="1219077" cy="87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5" name="Line 128"/>
          <p:cNvSpPr>
            <a:spLocks noChangeShapeType="1"/>
          </p:cNvSpPr>
          <p:nvPr/>
        </p:nvSpPr>
        <p:spPr bwMode="auto">
          <a:xfrm flipH="1">
            <a:off x="1755280" y="3933430"/>
            <a:ext cx="410312" cy="87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6" name="Line 128"/>
          <p:cNvSpPr>
            <a:spLocks noChangeShapeType="1"/>
          </p:cNvSpPr>
          <p:nvPr/>
        </p:nvSpPr>
        <p:spPr bwMode="auto">
          <a:xfrm>
            <a:off x="2432292" y="3933430"/>
            <a:ext cx="451109" cy="87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8" name="Line 128"/>
          <p:cNvSpPr>
            <a:spLocks noChangeShapeType="1"/>
          </p:cNvSpPr>
          <p:nvPr/>
        </p:nvSpPr>
        <p:spPr bwMode="auto">
          <a:xfrm>
            <a:off x="3870219" y="3933431"/>
            <a:ext cx="49768" cy="8577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9" name="Line 128"/>
          <p:cNvSpPr>
            <a:spLocks noChangeShapeType="1"/>
          </p:cNvSpPr>
          <p:nvPr/>
        </p:nvSpPr>
        <p:spPr bwMode="auto">
          <a:xfrm>
            <a:off x="4136920" y="3933429"/>
            <a:ext cx="715523" cy="877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1" name="Line 141"/>
          <p:cNvSpPr>
            <a:spLocks noChangeShapeType="1"/>
          </p:cNvSpPr>
          <p:nvPr/>
        </p:nvSpPr>
        <p:spPr bwMode="auto">
          <a:xfrm>
            <a:off x="4993881" y="2152536"/>
            <a:ext cx="898954" cy="1549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3" name="Rectangle 155"/>
          <p:cNvSpPr>
            <a:spLocks noChangeArrowheads="1"/>
          </p:cNvSpPr>
          <p:nvPr/>
        </p:nvSpPr>
        <p:spPr bwMode="auto">
          <a:xfrm>
            <a:off x="5702274" y="371220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t</a:t>
            </a:r>
          </a:p>
        </p:txBody>
      </p:sp>
      <p:sp>
        <p:nvSpPr>
          <p:cNvPr id="84" name="Rectangle 156"/>
          <p:cNvSpPr>
            <a:spLocks noChangeArrowheads="1"/>
          </p:cNvSpPr>
          <p:nvPr/>
        </p:nvSpPr>
        <p:spPr bwMode="auto">
          <a:xfrm>
            <a:off x="5968974" y="371220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5" name="Rectangle 157"/>
          <p:cNvSpPr>
            <a:spLocks noChangeArrowheads="1"/>
          </p:cNvSpPr>
          <p:nvPr/>
        </p:nvSpPr>
        <p:spPr bwMode="auto">
          <a:xfrm>
            <a:off x="6235674" y="371220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5359435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u</a:t>
            </a:r>
          </a:p>
        </p:txBody>
      </p:sp>
      <p:sp>
        <p:nvSpPr>
          <p:cNvPr id="87" name="Rectangle 156"/>
          <p:cNvSpPr>
            <a:spLocks noChangeArrowheads="1"/>
          </p:cNvSpPr>
          <p:nvPr/>
        </p:nvSpPr>
        <p:spPr bwMode="auto">
          <a:xfrm>
            <a:off x="5626135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v</a:t>
            </a:r>
          </a:p>
        </p:txBody>
      </p:sp>
      <p:sp>
        <p:nvSpPr>
          <p:cNvPr id="88" name="Rectangle 157"/>
          <p:cNvSpPr>
            <a:spLocks noChangeArrowheads="1"/>
          </p:cNvSpPr>
          <p:nvPr/>
        </p:nvSpPr>
        <p:spPr bwMode="auto">
          <a:xfrm>
            <a:off x="5892835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w</a:t>
            </a:r>
          </a:p>
        </p:txBody>
      </p:sp>
      <p:sp>
        <p:nvSpPr>
          <p:cNvPr id="89" name="Rectangle 155"/>
          <p:cNvSpPr>
            <a:spLocks noChangeArrowheads="1"/>
          </p:cNvSpPr>
          <p:nvPr/>
        </p:nvSpPr>
        <p:spPr bwMode="auto">
          <a:xfrm>
            <a:off x="6272537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x</a:t>
            </a:r>
          </a:p>
        </p:txBody>
      </p:sp>
      <p:sp>
        <p:nvSpPr>
          <p:cNvPr id="90" name="Rectangle 156"/>
          <p:cNvSpPr>
            <a:spLocks noChangeArrowheads="1"/>
          </p:cNvSpPr>
          <p:nvPr/>
        </p:nvSpPr>
        <p:spPr bwMode="auto">
          <a:xfrm>
            <a:off x="6539237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y</a:t>
            </a:r>
          </a:p>
        </p:txBody>
      </p:sp>
      <p:sp>
        <p:nvSpPr>
          <p:cNvPr id="91" name="Rectangle 157"/>
          <p:cNvSpPr>
            <a:spLocks noChangeArrowheads="1"/>
          </p:cNvSpPr>
          <p:nvPr/>
        </p:nvSpPr>
        <p:spPr bwMode="auto">
          <a:xfrm>
            <a:off x="6805937" y="4818293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2" name="Line 128"/>
          <p:cNvSpPr>
            <a:spLocks noChangeShapeType="1"/>
          </p:cNvSpPr>
          <p:nvPr/>
        </p:nvSpPr>
        <p:spPr bwMode="auto">
          <a:xfrm flipH="1">
            <a:off x="5702273" y="3940805"/>
            <a:ext cx="0" cy="826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3" name="Line 128"/>
          <p:cNvSpPr>
            <a:spLocks noChangeShapeType="1"/>
          </p:cNvSpPr>
          <p:nvPr/>
        </p:nvSpPr>
        <p:spPr bwMode="auto">
          <a:xfrm>
            <a:off x="5968975" y="3940803"/>
            <a:ext cx="665506" cy="8503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4" name="Rectangle 155"/>
          <p:cNvSpPr>
            <a:spLocks noChangeArrowheads="1"/>
          </p:cNvSpPr>
          <p:nvPr/>
        </p:nvSpPr>
        <p:spPr bwMode="auto">
          <a:xfrm>
            <a:off x="771881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A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5" name="Rectangle 156"/>
          <p:cNvSpPr>
            <a:spLocks noChangeArrowheads="1"/>
          </p:cNvSpPr>
          <p:nvPr/>
        </p:nvSpPr>
        <p:spPr bwMode="auto">
          <a:xfrm>
            <a:off x="798551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6" name="Rectangle 157"/>
          <p:cNvSpPr>
            <a:spLocks noChangeArrowheads="1"/>
          </p:cNvSpPr>
          <p:nvPr/>
        </p:nvSpPr>
        <p:spPr bwMode="auto">
          <a:xfrm>
            <a:off x="8252210" y="370483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7" name="Line 141"/>
          <p:cNvSpPr>
            <a:spLocks noChangeShapeType="1"/>
          </p:cNvSpPr>
          <p:nvPr/>
        </p:nvSpPr>
        <p:spPr bwMode="auto">
          <a:xfrm>
            <a:off x="5240583" y="2152535"/>
            <a:ext cx="2870728" cy="154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8" name="Rectangle 155"/>
          <p:cNvSpPr>
            <a:spLocks noChangeArrowheads="1"/>
          </p:cNvSpPr>
          <p:nvPr/>
        </p:nvSpPr>
        <p:spPr bwMode="auto">
          <a:xfrm>
            <a:off x="7209376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B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9" name="Rectangle 156"/>
          <p:cNvSpPr>
            <a:spLocks noChangeArrowheads="1"/>
          </p:cNvSpPr>
          <p:nvPr/>
        </p:nvSpPr>
        <p:spPr bwMode="auto">
          <a:xfrm>
            <a:off x="7476076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C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0" name="Rectangle 157"/>
          <p:cNvSpPr>
            <a:spLocks noChangeArrowheads="1"/>
          </p:cNvSpPr>
          <p:nvPr/>
        </p:nvSpPr>
        <p:spPr bwMode="auto">
          <a:xfrm>
            <a:off x="7742776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1" name="Rectangle 155"/>
          <p:cNvSpPr>
            <a:spLocks noChangeArrowheads="1"/>
          </p:cNvSpPr>
          <p:nvPr/>
        </p:nvSpPr>
        <p:spPr bwMode="auto">
          <a:xfrm>
            <a:off x="8122478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D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2" name="Rectangle 156"/>
          <p:cNvSpPr>
            <a:spLocks noChangeArrowheads="1"/>
          </p:cNvSpPr>
          <p:nvPr/>
        </p:nvSpPr>
        <p:spPr bwMode="auto">
          <a:xfrm>
            <a:off x="8389178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3" name="Rectangle 157"/>
          <p:cNvSpPr>
            <a:spLocks noChangeArrowheads="1"/>
          </p:cNvSpPr>
          <p:nvPr/>
        </p:nvSpPr>
        <p:spPr bwMode="auto">
          <a:xfrm>
            <a:off x="8655878" y="4810919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4" name="Line 128"/>
          <p:cNvSpPr>
            <a:spLocks noChangeShapeType="1"/>
          </p:cNvSpPr>
          <p:nvPr/>
        </p:nvSpPr>
        <p:spPr bwMode="auto">
          <a:xfrm flipH="1">
            <a:off x="7501879" y="3940804"/>
            <a:ext cx="216931" cy="85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5" name="Line 128"/>
          <p:cNvSpPr>
            <a:spLocks noChangeShapeType="1"/>
          </p:cNvSpPr>
          <p:nvPr/>
        </p:nvSpPr>
        <p:spPr bwMode="auto">
          <a:xfrm>
            <a:off x="7985511" y="3917037"/>
            <a:ext cx="533400" cy="85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6" name="Line 128"/>
          <p:cNvSpPr>
            <a:spLocks noChangeShapeType="1"/>
          </p:cNvSpPr>
          <p:nvPr/>
        </p:nvSpPr>
        <p:spPr bwMode="auto">
          <a:xfrm flipH="1">
            <a:off x="2071880" y="2834022"/>
            <a:ext cx="2388599" cy="86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7" name="Line 128"/>
          <p:cNvSpPr>
            <a:spLocks noChangeShapeType="1"/>
          </p:cNvSpPr>
          <p:nvPr/>
        </p:nvSpPr>
        <p:spPr bwMode="auto">
          <a:xfrm flipH="1">
            <a:off x="4327479" y="2874988"/>
            <a:ext cx="342840" cy="8272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8" name="Line 128"/>
          <p:cNvSpPr>
            <a:spLocks noChangeShapeType="1"/>
          </p:cNvSpPr>
          <p:nvPr/>
        </p:nvSpPr>
        <p:spPr bwMode="auto">
          <a:xfrm>
            <a:off x="5031440" y="2874988"/>
            <a:ext cx="861396" cy="8298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9" name="Line 128"/>
          <p:cNvSpPr>
            <a:spLocks noChangeShapeType="1"/>
          </p:cNvSpPr>
          <p:nvPr/>
        </p:nvSpPr>
        <p:spPr bwMode="auto">
          <a:xfrm>
            <a:off x="5260581" y="2874988"/>
            <a:ext cx="2861897" cy="8372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0" name="Line 128"/>
          <p:cNvSpPr>
            <a:spLocks noChangeShapeType="1"/>
          </p:cNvSpPr>
          <p:nvPr/>
        </p:nvSpPr>
        <p:spPr bwMode="auto">
          <a:xfrm flipH="1">
            <a:off x="4587899" y="2155818"/>
            <a:ext cx="139279" cy="504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1" name="Line 128"/>
          <p:cNvSpPr>
            <a:spLocks noChangeShapeType="1"/>
          </p:cNvSpPr>
          <p:nvPr/>
        </p:nvSpPr>
        <p:spPr bwMode="auto">
          <a:xfrm>
            <a:off x="4993881" y="2152535"/>
            <a:ext cx="136873" cy="507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3" name="Line 128"/>
          <p:cNvSpPr>
            <a:spLocks noChangeShapeType="1"/>
          </p:cNvSpPr>
          <p:nvPr/>
        </p:nvSpPr>
        <p:spPr bwMode="auto">
          <a:xfrm flipH="1">
            <a:off x="1755280" y="4452188"/>
            <a:ext cx="406068" cy="366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4" name="Line 128"/>
          <p:cNvSpPr>
            <a:spLocks noChangeShapeType="1"/>
          </p:cNvSpPr>
          <p:nvPr/>
        </p:nvSpPr>
        <p:spPr bwMode="auto">
          <a:xfrm>
            <a:off x="2428049" y="4452188"/>
            <a:ext cx="32539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5" name="Line 128"/>
          <p:cNvSpPr>
            <a:spLocks noChangeShapeType="1"/>
          </p:cNvSpPr>
          <p:nvPr/>
        </p:nvSpPr>
        <p:spPr bwMode="auto">
          <a:xfrm>
            <a:off x="2165592" y="3940805"/>
            <a:ext cx="127987" cy="33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6" name="Line 128"/>
          <p:cNvSpPr>
            <a:spLocks noChangeShapeType="1"/>
          </p:cNvSpPr>
          <p:nvPr/>
        </p:nvSpPr>
        <p:spPr bwMode="auto">
          <a:xfrm flipH="1">
            <a:off x="679815" y="3917037"/>
            <a:ext cx="1239122" cy="893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 flipH="1">
            <a:off x="3919988" y="3917037"/>
            <a:ext cx="216931" cy="874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8" name="Line 128"/>
          <p:cNvSpPr>
            <a:spLocks noChangeShapeType="1"/>
          </p:cNvSpPr>
          <p:nvPr/>
        </p:nvSpPr>
        <p:spPr bwMode="auto">
          <a:xfrm>
            <a:off x="4403621" y="3933431"/>
            <a:ext cx="448822" cy="87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4" name="Title 1"/>
          <p:cNvSpPr txBox="1">
            <a:spLocks/>
          </p:cNvSpPr>
          <p:nvPr/>
        </p:nvSpPr>
        <p:spPr>
          <a:xfrm>
            <a:off x="264160" y="419136"/>
            <a:ext cx="874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600" b="1" kern="1200">
                <a:solidFill>
                  <a:schemeClr val="tx1"/>
                </a:solidFill>
                <a:latin typeface="Avenir Book"/>
                <a:ea typeface="+mj-ea"/>
                <a:cs typeface="Avenir Book"/>
              </a:defRPr>
            </a:lvl1pPr>
          </a:lstStyle>
          <a:p>
            <a:r>
              <a:rPr lang="en-US" sz="4800" dirty="0" smtClean="0"/>
              <a:t>Stretch it from top and bottom!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5039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22 0.10458 " pathEditMode="relative" ptsTypes="A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22 0.10458 " pathEditMode="relative" ptsTypes="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7095E-7 2.49884E-7 L 7.67095E-7 0.0835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7.31651E-7 L 0.03125 -7.31651E-7 " pathEditMode="relative" ptsTypes="AA"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232 " pathEditMode="relative" ptsTypes="AA">
                                      <p:cBhvr>
                                        <p:cTn id="1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232 " pathEditMode="relative" ptsTypes="AA">
                                      <p:cBhvr>
                                        <p:cTn id="1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255 " pathEditMode="relative" ptsTypes="AA">
                                      <p:cBhvr>
                                        <p:cTn id="1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-0.00208 0.1025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2.22222E-6 0.10255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6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-0.00538 0.1025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0087 0.1025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116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0.00087 0.10255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0122 0.1013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069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0.10139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5E-6 0.10139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4" grpId="0" animBg="1"/>
      <p:bldP spid="15" grpId="0" animBg="1"/>
      <p:bldP spid="17" grpId="0" animBg="1"/>
      <p:bldP spid="21" grpId="0" animBg="1"/>
      <p:bldP spid="29" grpId="0" animBg="1"/>
      <p:bldP spid="31" grpId="0" animBg="1"/>
      <p:bldP spid="33" grpId="0" animBg="1"/>
      <p:bldP spid="35" grpId="0" animBg="1"/>
      <p:bldP spid="45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71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1" grpId="0" animBg="1"/>
      <p:bldP spid="97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1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Delete 71</a:t>
            </a:r>
          </a:p>
        </p:txBody>
      </p:sp>
      <p:grpSp>
        <p:nvGrpSpPr>
          <p:cNvPr id="63" name="Group 2"/>
          <p:cNvGrpSpPr>
            <a:grpSpLocks/>
          </p:cNvGrpSpPr>
          <p:nvPr/>
        </p:nvGrpSpPr>
        <p:grpSpPr bwMode="auto">
          <a:xfrm>
            <a:off x="6853554" y="3432969"/>
            <a:ext cx="431800" cy="433388"/>
            <a:chOff x="2925" y="1525"/>
            <a:chExt cx="272" cy="273"/>
          </a:xfrm>
        </p:grpSpPr>
        <p:sp>
          <p:nvSpPr>
            <p:cNvPr id="64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66" name="Group 5"/>
          <p:cNvGrpSpPr>
            <a:grpSpLocks/>
          </p:cNvGrpSpPr>
          <p:nvPr/>
        </p:nvGrpSpPr>
        <p:grpSpPr bwMode="auto">
          <a:xfrm>
            <a:off x="7356792" y="4512469"/>
            <a:ext cx="431800" cy="433388"/>
            <a:chOff x="3424" y="2478"/>
            <a:chExt cx="272" cy="273"/>
          </a:xfrm>
        </p:grpSpPr>
        <p:sp>
          <p:nvSpPr>
            <p:cNvPr id="67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69" name="Group 8"/>
          <p:cNvGrpSpPr>
            <a:grpSpLocks/>
          </p:cNvGrpSpPr>
          <p:nvPr/>
        </p:nvGrpSpPr>
        <p:grpSpPr bwMode="auto">
          <a:xfrm>
            <a:off x="5412104" y="3432969"/>
            <a:ext cx="431800" cy="433388"/>
            <a:chOff x="2925" y="1525"/>
            <a:chExt cx="272" cy="273"/>
          </a:xfrm>
        </p:grpSpPr>
        <p:sp>
          <p:nvSpPr>
            <p:cNvPr id="70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73" name="Group 13"/>
          <p:cNvGrpSpPr>
            <a:grpSpLocks/>
          </p:cNvGrpSpPr>
          <p:nvPr/>
        </p:nvGrpSpPr>
        <p:grpSpPr bwMode="auto">
          <a:xfrm>
            <a:off x="4619942" y="1920082"/>
            <a:ext cx="431800" cy="433387"/>
            <a:chOff x="2925" y="1525"/>
            <a:chExt cx="272" cy="273"/>
          </a:xfrm>
        </p:grpSpPr>
        <p:sp>
          <p:nvSpPr>
            <p:cNvPr id="74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76" name="Group 16"/>
          <p:cNvGrpSpPr>
            <a:grpSpLocks/>
          </p:cNvGrpSpPr>
          <p:nvPr/>
        </p:nvGrpSpPr>
        <p:grpSpPr bwMode="auto">
          <a:xfrm>
            <a:off x="3108642" y="2496344"/>
            <a:ext cx="431800" cy="433388"/>
            <a:chOff x="1973" y="1888"/>
            <a:chExt cx="272" cy="273"/>
          </a:xfrm>
        </p:grpSpPr>
        <p:sp>
          <p:nvSpPr>
            <p:cNvPr id="77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79" name="Line 19"/>
          <p:cNvSpPr>
            <a:spLocks noChangeShapeType="1"/>
          </p:cNvSpPr>
          <p:nvPr/>
        </p:nvSpPr>
        <p:spPr bwMode="auto">
          <a:xfrm flipH="1">
            <a:off x="3467417" y="2207419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20"/>
          <p:cNvSpPr>
            <a:spLocks noChangeShapeType="1"/>
          </p:cNvSpPr>
          <p:nvPr/>
        </p:nvSpPr>
        <p:spPr bwMode="auto">
          <a:xfrm>
            <a:off x="5051742" y="2207419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flipH="1">
            <a:off x="5701029" y="2928144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22"/>
          <p:cNvSpPr>
            <a:spLocks noChangeShapeType="1"/>
          </p:cNvSpPr>
          <p:nvPr/>
        </p:nvSpPr>
        <p:spPr bwMode="auto">
          <a:xfrm>
            <a:off x="6423342" y="2928144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3"/>
          <p:cNvSpPr>
            <a:spLocks noChangeShapeType="1"/>
          </p:cNvSpPr>
          <p:nvPr/>
        </p:nvSpPr>
        <p:spPr bwMode="auto">
          <a:xfrm flipV="1">
            <a:off x="6636067" y="3864769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4" name="Group 24"/>
          <p:cNvGrpSpPr>
            <a:grpSpLocks/>
          </p:cNvGrpSpPr>
          <p:nvPr/>
        </p:nvGrpSpPr>
        <p:grpSpPr bwMode="auto">
          <a:xfrm>
            <a:off x="6348729" y="4512469"/>
            <a:ext cx="431800" cy="433388"/>
            <a:chOff x="3424" y="2478"/>
            <a:chExt cx="272" cy="273"/>
          </a:xfrm>
        </p:grpSpPr>
        <p:sp>
          <p:nvSpPr>
            <p:cNvPr id="85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87" name="Group 27"/>
          <p:cNvGrpSpPr>
            <a:grpSpLocks/>
          </p:cNvGrpSpPr>
          <p:nvPr/>
        </p:nvGrpSpPr>
        <p:grpSpPr bwMode="auto">
          <a:xfrm>
            <a:off x="2892742" y="2928144"/>
            <a:ext cx="360362" cy="576263"/>
            <a:chOff x="1746" y="1888"/>
            <a:chExt cx="227" cy="363"/>
          </a:xfrm>
        </p:grpSpPr>
        <p:sp>
          <p:nvSpPr>
            <p:cNvPr id="88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30"/>
          <p:cNvGrpSpPr>
            <a:grpSpLocks/>
          </p:cNvGrpSpPr>
          <p:nvPr/>
        </p:nvGrpSpPr>
        <p:grpSpPr bwMode="auto">
          <a:xfrm flipH="1">
            <a:off x="3395979" y="2928144"/>
            <a:ext cx="360363" cy="576263"/>
            <a:chOff x="1746" y="1888"/>
            <a:chExt cx="227" cy="363"/>
          </a:xfrm>
        </p:grpSpPr>
        <p:sp>
          <p:nvSpPr>
            <p:cNvPr id="91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33"/>
          <p:cNvGrpSpPr>
            <a:grpSpLocks/>
          </p:cNvGrpSpPr>
          <p:nvPr/>
        </p:nvGrpSpPr>
        <p:grpSpPr bwMode="auto">
          <a:xfrm flipH="1">
            <a:off x="5701029" y="3864769"/>
            <a:ext cx="360363" cy="576263"/>
            <a:chOff x="1746" y="1888"/>
            <a:chExt cx="227" cy="363"/>
          </a:xfrm>
        </p:grpSpPr>
        <p:sp>
          <p:nvSpPr>
            <p:cNvPr id="94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36"/>
          <p:cNvGrpSpPr>
            <a:grpSpLocks/>
          </p:cNvGrpSpPr>
          <p:nvPr/>
        </p:nvGrpSpPr>
        <p:grpSpPr bwMode="auto">
          <a:xfrm>
            <a:off x="6132829" y="4944269"/>
            <a:ext cx="360363" cy="576263"/>
            <a:chOff x="1746" y="1888"/>
            <a:chExt cx="227" cy="363"/>
          </a:xfrm>
        </p:grpSpPr>
        <p:sp>
          <p:nvSpPr>
            <p:cNvPr id="97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39"/>
          <p:cNvGrpSpPr>
            <a:grpSpLocks/>
          </p:cNvGrpSpPr>
          <p:nvPr/>
        </p:nvGrpSpPr>
        <p:grpSpPr bwMode="auto">
          <a:xfrm flipH="1">
            <a:off x="6636067" y="4944269"/>
            <a:ext cx="360362" cy="576263"/>
            <a:chOff x="1746" y="1888"/>
            <a:chExt cx="227" cy="363"/>
          </a:xfrm>
        </p:grpSpPr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" name="Group 42"/>
          <p:cNvGrpSpPr>
            <a:grpSpLocks/>
          </p:cNvGrpSpPr>
          <p:nvPr/>
        </p:nvGrpSpPr>
        <p:grpSpPr bwMode="auto">
          <a:xfrm>
            <a:off x="6132829" y="2496344"/>
            <a:ext cx="431800" cy="433388"/>
            <a:chOff x="3424" y="2478"/>
            <a:chExt cx="272" cy="273"/>
          </a:xfrm>
        </p:grpSpPr>
        <p:sp>
          <p:nvSpPr>
            <p:cNvPr id="103" name="Oval 43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105" name="Line 45"/>
          <p:cNvSpPr>
            <a:spLocks noChangeShapeType="1"/>
          </p:cNvSpPr>
          <p:nvPr/>
        </p:nvSpPr>
        <p:spPr bwMode="auto">
          <a:xfrm flipH="1" flipV="1">
            <a:off x="7140892" y="3864769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" name="Group 46"/>
          <p:cNvGrpSpPr>
            <a:grpSpLocks/>
          </p:cNvGrpSpPr>
          <p:nvPr/>
        </p:nvGrpSpPr>
        <p:grpSpPr bwMode="auto">
          <a:xfrm>
            <a:off x="7140892" y="4945857"/>
            <a:ext cx="360362" cy="576262"/>
            <a:chOff x="1746" y="1888"/>
            <a:chExt cx="227" cy="363"/>
          </a:xfrm>
        </p:grpSpPr>
        <p:sp>
          <p:nvSpPr>
            <p:cNvPr id="107" name="Line 4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Oval 4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49"/>
          <p:cNvGrpSpPr>
            <a:grpSpLocks/>
          </p:cNvGrpSpPr>
          <p:nvPr/>
        </p:nvGrpSpPr>
        <p:grpSpPr bwMode="auto">
          <a:xfrm flipH="1">
            <a:off x="7644129" y="4945857"/>
            <a:ext cx="360363" cy="576262"/>
            <a:chOff x="1746" y="1888"/>
            <a:chExt cx="227" cy="363"/>
          </a:xfrm>
        </p:grpSpPr>
        <p:sp>
          <p:nvSpPr>
            <p:cNvPr id="11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" name="Line 52"/>
          <p:cNvSpPr>
            <a:spLocks noChangeShapeType="1"/>
          </p:cNvSpPr>
          <p:nvPr/>
        </p:nvSpPr>
        <p:spPr bwMode="auto">
          <a:xfrm flipV="1">
            <a:off x="5196204" y="3864769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Text Box 62"/>
          <p:cNvSpPr txBox="1">
            <a:spLocks noChangeArrowheads="1"/>
          </p:cNvSpPr>
          <p:nvPr/>
        </p:nvSpPr>
        <p:spPr bwMode="auto">
          <a:xfrm>
            <a:off x="740727" y="3938588"/>
            <a:ext cx="3744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Replace with predecessor</a:t>
            </a:r>
          </a:p>
        </p:txBody>
      </p:sp>
      <p:grpSp>
        <p:nvGrpSpPr>
          <p:cNvPr id="123" name="Group 63"/>
          <p:cNvGrpSpPr>
            <a:grpSpLocks/>
          </p:cNvGrpSpPr>
          <p:nvPr/>
        </p:nvGrpSpPr>
        <p:grpSpPr bwMode="auto">
          <a:xfrm>
            <a:off x="6132829" y="2496344"/>
            <a:ext cx="431800" cy="433388"/>
            <a:chOff x="3424" y="2478"/>
            <a:chExt cx="272" cy="273"/>
          </a:xfrm>
        </p:grpSpPr>
        <p:sp>
          <p:nvSpPr>
            <p:cNvPr id="124" name="Oval 64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65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sp>
        <p:nvSpPr>
          <p:cNvPr id="126" name="Line 66"/>
          <p:cNvSpPr>
            <a:spLocks noChangeShapeType="1"/>
          </p:cNvSpPr>
          <p:nvPr/>
        </p:nvSpPr>
        <p:spPr bwMode="auto">
          <a:xfrm flipH="1">
            <a:off x="5196204" y="2928144"/>
            <a:ext cx="1081088" cy="158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Text Box 67"/>
          <p:cNvSpPr txBox="1">
            <a:spLocks noChangeArrowheads="1"/>
          </p:cNvSpPr>
          <p:nvPr/>
        </p:nvSpPr>
        <p:spPr bwMode="auto">
          <a:xfrm>
            <a:off x="751839" y="4332288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Attach predecessor</a:t>
            </a:r>
            <a:r>
              <a:rPr lang="ja-JP" altLang="en-US" b="1">
                <a:latin typeface="Arial"/>
              </a:rPr>
              <a:t>’</a:t>
            </a:r>
            <a:r>
              <a:rPr lang="en-US" b="1">
                <a:latin typeface="Courier New" charset="0"/>
              </a:rPr>
              <a:t>s child</a:t>
            </a:r>
          </a:p>
        </p:txBody>
      </p:sp>
      <p:grpSp>
        <p:nvGrpSpPr>
          <p:cNvPr id="134" name="Group 45"/>
          <p:cNvGrpSpPr>
            <a:grpSpLocks/>
          </p:cNvGrpSpPr>
          <p:nvPr/>
        </p:nvGrpSpPr>
        <p:grpSpPr bwMode="auto">
          <a:xfrm>
            <a:off x="4898707" y="4493737"/>
            <a:ext cx="431800" cy="433388"/>
            <a:chOff x="3424" y="2478"/>
            <a:chExt cx="272" cy="273"/>
          </a:xfrm>
        </p:grpSpPr>
        <p:sp>
          <p:nvSpPr>
            <p:cNvPr id="135" name="Oval 4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Text Box 4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51</a:t>
              </a:r>
            </a:p>
          </p:txBody>
        </p:sp>
      </p:grpSp>
      <p:grpSp>
        <p:nvGrpSpPr>
          <p:cNvPr id="137" name="Group 48"/>
          <p:cNvGrpSpPr>
            <a:grpSpLocks/>
          </p:cNvGrpSpPr>
          <p:nvPr/>
        </p:nvGrpSpPr>
        <p:grpSpPr bwMode="auto">
          <a:xfrm>
            <a:off x="4682807" y="4925537"/>
            <a:ext cx="360362" cy="576263"/>
            <a:chOff x="1746" y="1888"/>
            <a:chExt cx="227" cy="363"/>
          </a:xfrm>
        </p:grpSpPr>
        <p:sp>
          <p:nvSpPr>
            <p:cNvPr id="138" name="Line 49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50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51"/>
          <p:cNvGrpSpPr>
            <a:grpSpLocks/>
          </p:cNvGrpSpPr>
          <p:nvPr/>
        </p:nvGrpSpPr>
        <p:grpSpPr bwMode="auto">
          <a:xfrm flipH="1">
            <a:off x="5186044" y="4925537"/>
            <a:ext cx="360363" cy="576263"/>
            <a:chOff x="1746" y="1888"/>
            <a:chExt cx="227" cy="363"/>
          </a:xfrm>
        </p:grpSpPr>
        <p:sp>
          <p:nvSpPr>
            <p:cNvPr id="141" name="Line 52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Oval 53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57"/>
          <p:cNvGrpSpPr>
            <a:grpSpLocks/>
          </p:cNvGrpSpPr>
          <p:nvPr/>
        </p:nvGrpSpPr>
        <p:grpSpPr bwMode="auto">
          <a:xfrm>
            <a:off x="4898707" y="4493737"/>
            <a:ext cx="431800" cy="433388"/>
            <a:chOff x="2925" y="1525"/>
            <a:chExt cx="272" cy="273"/>
          </a:xfrm>
        </p:grpSpPr>
        <p:sp>
          <p:nvSpPr>
            <p:cNvPr id="144" name="Oval 58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Text Box 59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26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1" grpId="0" animBg="1"/>
      <p:bldP spid="112" grpId="0" animBg="1"/>
      <p:bldP spid="126" grpId="0" animBg="1"/>
      <p:bldP spid="1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55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56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58" name="Group 5"/>
          <p:cNvGrpSpPr>
            <a:grpSpLocks/>
          </p:cNvGrpSpPr>
          <p:nvPr/>
        </p:nvGrpSpPr>
        <p:grpSpPr bwMode="auto">
          <a:xfrm>
            <a:off x="7380288" y="4508500"/>
            <a:ext cx="431800" cy="433388"/>
            <a:chOff x="3424" y="2478"/>
            <a:chExt cx="272" cy="273"/>
          </a:xfrm>
        </p:grpSpPr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61" name="Group 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Delete 32</a:t>
            </a:r>
          </a:p>
        </p:txBody>
      </p:sp>
      <p:grpSp>
        <p:nvGrpSpPr>
          <p:cNvPr id="65" name="Group 13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68" name="Group 16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71" name="Line 19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" name="Group 24"/>
          <p:cNvGrpSpPr>
            <a:grpSpLocks/>
          </p:cNvGrpSpPr>
          <p:nvPr/>
        </p:nvGrpSpPr>
        <p:grpSpPr bwMode="auto">
          <a:xfrm>
            <a:off x="6372225" y="4508500"/>
            <a:ext cx="431800" cy="433388"/>
            <a:chOff x="3424" y="2478"/>
            <a:chExt cx="272" cy="273"/>
          </a:xfrm>
        </p:grpSpPr>
        <p:sp>
          <p:nvSpPr>
            <p:cNvPr id="77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79" name="Group 27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80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30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83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33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86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36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89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" name="Group 39"/>
          <p:cNvGrpSpPr>
            <a:grpSpLocks/>
          </p:cNvGrpSpPr>
          <p:nvPr/>
        </p:nvGrpSpPr>
        <p:grpSpPr bwMode="auto">
          <a:xfrm>
            <a:off x="6156325" y="4940300"/>
            <a:ext cx="360363" cy="576263"/>
            <a:chOff x="1746" y="1888"/>
            <a:chExt cx="227" cy="363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" name="Group 42"/>
          <p:cNvGrpSpPr>
            <a:grpSpLocks/>
          </p:cNvGrpSpPr>
          <p:nvPr/>
        </p:nvGrpSpPr>
        <p:grpSpPr bwMode="auto">
          <a:xfrm flipH="1">
            <a:off x="6659563" y="4940300"/>
            <a:ext cx="360362" cy="576263"/>
            <a:chOff x="1746" y="1888"/>
            <a:chExt cx="227" cy="363"/>
          </a:xfrm>
        </p:grpSpPr>
        <p:sp>
          <p:nvSpPr>
            <p:cNvPr id="95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45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98" name="Oval 4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4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100" name="Line 48"/>
          <p:cNvSpPr>
            <a:spLocks noChangeShapeType="1"/>
          </p:cNvSpPr>
          <p:nvPr/>
        </p:nvSpPr>
        <p:spPr bwMode="auto">
          <a:xfrm flipH="1" flipV="1">
            <a:off x="7164388" y="386080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" name="Group 49"/>
          <p:cNvGrpSpPr>
            <a:grpSpLocks/>
          </p:cNvGrpSpPr>
          <p:nvPr/>
        </p:nvGrpSpPr>
        <p:grpSpPr bwMode="auto">
          <a:xfrm>
            <a:off x="7164388" y="4941888"/>
            <a:ext cx="360362" cy="576262"/>
            <a:chOff x="1746" y="1888"/>
            <a:chExt cx="227" cy="363"/>
          </a:xfrm>
        </p:grpSpPr>
        <p:sp>
          <p:nvSpPr>
            <p:cNvPr id="102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52"/>
          <p:cNvGrpSpPr>
            <a:grpSpLocks/>
          </p:cNvGrpSpPr>
          <p:nvPr/>
        </p:nvGrpSpPr>
        <p:grpSpPr bwMode="auto">
          <a:xfrm flipH="1">
            <a:off x="7667625" y="4941888"/>
            <a:ext cx="360363" cy="576262"/>
            <a:chOff x="1746" y="1888"/>
            <a:chExt cx="227" cy="363"/>
          </a:xfrm>
        </p:grpSpPr>
        <p:sp>
          <p:nvSpPr>
            <p:cNvPr id="105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43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2925" y="1525"/>
            <a:chExt cx="272" cy="273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380288" y="4508500"/>
            <a:ext cx="431800" cy="433388"/>
            <a:chOff x="3424" y="2478"/>
            <a:chExt cx="272" cy="273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2925" y="1525"/>
            <a:chExt cx="272" cy="273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charset="0"/>
              </a:rPr>
              <a:t>Delete 32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1973" y="1888"/>
            <a:chExt cx="272" cy="273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6659563" y="386080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372225" y="4508500"/>
            <a:ext cx="431800" cy="433388"/>
            <a:chOff x="3424" y="2478"/>
            <a:chExt cx="272" cy="27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 flipH="1">
            <a:off x="3419475" y="2924175"/>
            <a:ext cx="360363" cy="576263"/>
            <a:chOff x="1746" y="1888"/>
            <a:chExt cx="227" cy="363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156325" y="4940300"/>
            <a:ext cx="360363" cy="576263"/>
            <a:chOff x="1746" y="1888"/>
            <a:chExt cx="227" cy="363"/>
          </a:xfrm>
        </p:grpSpPr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 flipH="1">
            <a:off x="6659563" y="4940300"/>
            <a:ext cx="360362" cy="576263"/>
            <a:chOff x="1746" y="1888"/>
            <a:chExt cx="227" cy="363"/>
          </a:xfrm>
        </p:grpSpPr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3424" y="2478"/>
            <a:chExt cx="272" cy="273"/>
          </a:xfrm>
        </p:grpSpPr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7164388" y="386080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7164388" y="4941888"/>
            <a:ext cx="360362" cy="576262"/>
            <a:chOff x="1746" y="1888"/>
            <a:chExt cx="227" cy="363"/>
          </a:xfrm>
        </p:grpSpPr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 flipH="1">
            <a:off x="7667625" y="4941888"/>
            <a:ext cx="360363" cy="576262"/>
            <a:chOff x="1746" y="1888"/>
            <a:chExt cx="227" cy="363"/>
          </a:xfrm>
        </p:grpSpPr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3132138" y="2490788"/>
            <a:ext cx="431800" cy="433387"/>
          </a:xfrm>
          <a:prstGeom prst="ellipse">
            <a:avLst/>
          </a:prstGeom>
          <a:solidFill>
            <a:srgbClr val="C0C0C0">
              <a:alpha val="86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</a:t>
            </a:r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877050" y="3429000"/>
            <a:ext cx="431800" cy="433388"/>
            <a:chOff x="3424" y="2478"/>
            <a:chExt cx="272" cy="273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661150" y="3862388"/>
            <a:ext cx="360363" cy="576262"/>
            <a:chOff x="1746" y="1888"/>
            <a:chExt cx="227" cy="363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flipH="1">
            <a:off x="7164388" y="3862388"/>
            <a:ext cx="360362" cy="576262"/>
            <a:chOff x="1746" y="1888"/>
            <a:chExt cx="227" cy="363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435600" y="3429000"/>
            <a:ext cx="431800" cy="433388"/>
            <a:chOff x="3424" y="2478"/>
            <a:chExt cx="272" cy="273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490913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643438" y="1916113"/>
            <a:ext cx="431800" cy="433387"/>
            <a:chOff x="2925" y="1525"/>
            <a:chExt cx="272" cy="273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71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6156325" y="2492375"/>
            <a:ext cx="431800" cy="433388"/>
            <a:chOff x="2925" y="1525"/>
            <a:chExt cx="272" cy="273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3424" y="2478"/>
            <a:chExt cx="272" cy="273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075238" y="220345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5724525" y="292417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6446838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221288" y="3860800"/>
            <a:ext cx="360362" cy="576263"/>
            <a:chOff x="1746" y="1888"/>
            <a:chExt cx="227" cy="363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 flipH="1">
            <a:off x="5724525" y="3860800"/>
            <a:ext cx="360363" cy="576263"/>
            <a:chOff x="1746" y="1888"/>
            <a:chExt cx="227" cy="363"/>
          </a:xfrm>
        </p:grpSpPr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2916238" y="2924175"/>
            <a:ext cx="360362" cy="576263"/>
            <a:chOff x="1746" y="1888"/>
            <a:chExt cx="227" cy="363"/>
          </a:xfrm>
        </p:grpSpPr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9"/>
          <p:cNvGrpSpPr>
            <a:grpSpLocks/>
          </p:cNvGrpSpPr>
          <p:nvPr/>
        </p:nvGrpSpPr>
        <p:grpSpPr bwMode="auto">
          <a:xfrm>
            <a:off x="3851275" y="3429000"/>
            <a:ext cx="431800" cy="433388"/>
            <a:chOff x="2925" y="1525"/>
            <a:chExt cx="272" cy="273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41" name="Group 42"/>
          <p:cNvGrpSpPr>
            <a:grpSpLocks/>
          </p:cNvGrpSpPr>
          <p:nvPr/>
        </p:nvGrpSpPr>
        <p:grpSpPr bwMode="auto">
          <a:xfrm>
            <a:off x="3636963" y="3860800"/>
            <a:ext cx="360362" cy="576263"/>
            <a:chOff x="1746" y="1888"/>
            <a:chExt cx="227" cy="363"/>
          </a:xfrm>
        </p:grpSpPr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5"/>
          <p:cNvGrpSpPr>
            <a:grpSpLocks/>
          </p:cNvGrpSpPr>
          <p:nvPr/>
        </p:nvGrpSpPr>
        <p:grpSpPr bwMode="auto">
          <a:xfrm flipH="1">
            <a:off x="4140200" y="3860800"/>
            <a:ext cx="360363" cy="576263"/>
            <a:chOff x="1746" y="1888"/>
            <a:chExt cx="227" cy="363"/>
          </a:xfrm>
        </p:grpSpPr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3419475" y="292417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3851275" y="3429000"/>
            <a:ext cx="431800" cy="433388"/>
            <a:chOff x="3424" y="2478"/>
            <a:chExt cx="272" cy="273"/>
          </a:xfrm>
        </p:grpSpPr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53" name="Group 54"/>
          <p:cNvGrpSpPr>
            <a:grpSpLocks/>
          </p:cNvGrpSpPr>
          <p:nvPr/>
        </p:nvGrpSpPr>
        <p:grpSpPr bwMode="auto">
          <a:xfrm>
            <a:off x="3132138" y="2492375"/>
            <a:ext cx="431800" cy="433388"/>
            <a:chOff x="2925" y="1525"/>
            <a:chExt cx="272" cy="273"/>
          </a:xfrm>
        </p:grpSpPr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636963" y="3860800"/>
            <a:ext cx="360362" cy="576263"/>
            <a:chOff x="1746" y="1888"/>
            <a:chExt cx="227" cy="363"/>
          </a:xfrm>
        </p:grpSpPr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60"/>
          <p:cNvGrpSpPr>
            <a:grpSpLocks/>
          </p:cNvGrpSpPr>
          <p:nvPr/>
        </p:nvGrpSpPr>
        <p:grpSpPr bwMode="auto">
          <a:xfrm flipH="1">
            <a:off x="4140200" y="3860800"/>
            <a:ext cx="360363" cy="576263"/>
            <a:chOff x="1746" y="1888"/>
            <a:chExt cx="227" cy="363"/>
          </a:xfrm>
        </p:grpSpPr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6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636963" y="3860800"/>
            <a:ext cx="360362" cy="576263"/>
            <a:chOff x="1746" y="1888"/>
            <a:chExt cx="227" cy="363"/>
          </a:xfrm>
        </p:grpSpPr>
        <p:sp>
          <p:nvSpPr>
            <p:cNvPr id="63" name="Line 65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66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7"/>
          <p:cNvGrpSpPr>
            <a:grpSpLocks/>
          </p:cNvGrpSpPr>
          <p:nvPr/>
        </p:nvGrpSpPr>
        <p:grpSpPr bwMode="auto">
          <a:xfrm flipH="1">
            <a:off x="4140200" y="3860800"/>
            <a:ext cx="360363" cy="576263"/>
            <a:chOff x="1746" y="1888"/>
            <a:chExt cx="227" cy="363"/>
          </a:xfrm>
        </p:grpSpPr>
        <p:sp>
          <p:nvSpPr>
            <p:cNvPr id="66" name="Line 6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6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013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</a:t>
            </a:r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65" name="Group 2"/>
          <p:cNvGrpSpPr>
            <a:grpSpLocks/>
          </p:cNvGrpSpPr>
          <p:nvPr/>
        </p:nvGrpSpPr>
        <p:grpSpPr bwMode="auto">
          <a:xfrm>
            <a:off x="6084887" y="3662240"/>
            <a:ext cx="431800" cy="433388"/>
            <a:chOff x="2925" y="1525"/>
            <a:chExt cx="272" cy="273"/>
          </a:xfrm>
        </p:grpSpPr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6588125" y="4741740"/>
            <a:ext cx="431800" cy="433388"/>
            <a:chOff x="3424" y="2478"/>
            <a:chExt cx="272" cy="273"/>
          </a:xfrm>
        </p:grpSpPr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71" name="Group 8"/>
          <p:cNvGrpSpPr>
            <a:grpSpLocks/>
          </p:cNvGrpSpPr>
          <p:nvPr/>
        </p:nvGrpSpPr>
        <p:grpSpPr bwMode="auto">
          <a:xfrm>
            <a:off x="4643437" y="3662240"/>
            <a:ext cx="431800" cy="433388"/>
            <a:chOff x="2925" y="1525"/>
            <a:chExt cx="272" cy="273"/>
          </a:xfrm>
        </p:grpSpPr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74" name="Group 13"/>
          <p:cNvGrpSpPr>
            <a:grpSpLocks/>
          </p:cNvGrpSpPr>
          <p:nvPr/>
        </p:nvGrpSpPr>
        <p:grpSpPr bwMode="auto">
          <a:xfrm>
            <a:off x="3851275" y="2149353"/>
            <a:ext cx="431800" cy="433387"/>
            <a:chOff x="2925" y="1525"/>
            <a:chExt cx="272" cy="273"/>
          </a:xfrm>
        </p:grpSpPr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77" name="Group 16"/>
          <p:cNvGrpSpPr>
            <a:grpSpLocks/>
          </p:cNvGrpSpPr>
          <p:nvPr/>
        </p:nvGrpSpPr>
        <p:grpSpPr bwMode="auto">
          <a:xfrm>
            <a:off x="2339975" y="2725615"/>
            <a:ext cx="431800" cy="433388"/>
            <a:chOff x="1973" y="1888"/>
            <a:chExt cx="272" cy="273"/>
          </a:xfrm>
        </p:grpSpPr>
        <p:sp>
          <p:nvSpPr>
            <p:cNvPr id="78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80" name="Line 19"/>
          <p:cNvSpPr>
            <a:spLocks noChangeShapeType="1"/>
          </p:cNvSpPr>
          <p:nvPr/>
        </p:nvSpPr>
        <p:spPr bwMode="auto">
          <a:xfrm flipH="1">
            <a:off x="2698750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>
            <a:off x="4283075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H="1">
            <a:off x="4932362" y="315741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>
            <a:off x="5654675" y="315741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flipV="1">
            <a:off x="5867400" y="409404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5" name="Group 24"/>
          <p:cNvGrpSpPr>
            <a:grpSpLocks/>
          </p:cNvGrpSpPr>
          <p:nvPr/>
        </p:nvGrpSpPr>
        <p:grpSpPr bwMode="auto">
          <a:xfrm>
            <a:off x="5580062" y="4741740"/>
            <a:ext cx="431800" cy="433388"/>
            <a:chOff x="3424" y="2478"/>
            <a:chExt cx="272" cy="273"/>
          </a:xfrm>
        </p:grpSpPr>
        <p:sp>
          <p:nvSpPr>
            <p:cNvPr id="86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89" name="Line 28"/>
          <p:cNvSpPr>
            <a:spLocks noChangeShapeType="1"/>
          </p:cNvSpPr>
          <p:nvPr/>
        </p:nvSpPr>
        <p:spPr bwMode="auto">
          <a:xfrm flipH="1">
            <a:off x="2042312" y="3093971"/>
            <a:ext cx="371329" cy="423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2627316" y="3157417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573591" y="4094042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7" name="Group 36"/>
          <p:cNvGrpSpPr>
            <a:grpSpLocks/>
          </p:cNvGrpSpPr>
          <p:nvPr/>
        </p:nvGrpSpPr>
        <p:grpSpPr bwMode="auto">
          <a:xfrm flipH="1">
            <a:off x="4932362" y="4094040"/>
            <a:ext cx="360363" cy="576263"/>
            <a:chOff x="1746" y="1888"/>
            <a:chExt cx="227" cy="363"/>
          </a:xfrm>
        </p:grpSpPr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" name="Group 39"/>
          <p:cNvGrpSpPr>
            <a:grpSpLocks/>
          </p:cNvGrpSpPr>
          <p:nvPr/>
        </p:nvGrpSpPr>
        <p:grpSpPr bwMode="auto">
          <a:xfrm>
            <a:off x="5364162" y="5173540"/>
            <a:ext cx="360363" cy="576263"/>
            <a:chOff x="1746" y="1888"/>
            <a:chExt cx="227" cy="363"/>
          </a:xfrm>
        </p:grpSpPr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42"/>
          <p:cNvGrpSpPr>
            <a:grpSpLocks/>
          </p:cNvGrpSpPr>
          <p:nvPr/>
        </p:nvGrpSpPr>
        <p:grpSpPr bwMode="auto">
          <a:xfrm flipH="1">
            <a:off x="5867400" y="5173540"/>
            <a:ext cx="360362" cy="576263"/>
            <a:chOff x="1746" y="1888"/>
            <a:chExt cx="227" cy="363"/>
          </a:xfrm>
        </p:grpSpPr>
        <p:sp>
          <p:nvSpPr>
            <p:cNvPr id="104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" name="Line 48"/>
          <p:cNvSpPr>
            <a:spLocks noChangeShapeType="1"/>
          </p:cNvSpPr>
          <p:nvPr/>
        </p:nvSpPr>
        <p:spPr bwMode="auto">
          <a:xfrm flipH="1" flipV="1">
            <a:off x="6372225" y="409404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" name="Group 49"/>
          <p:cNvGrpSpPr>
            <a:grpSpLocks/>
          </p:cNvGrpSpPr>
          <p:nvPr/>
        </p:nvGrpSpPr>
        <p:grpSpPr bwMode="auto">
          <a:xfrm>
            <a:off x="6372225" y="5175128"/>
            <a:ext cx="360362" cy="576262"/>
            <a:chOff x="1746" y="1888"/>
            <a:chExt cx="227" cy="363"/>
          </a:xfrm>
        </p:grpSpPr>
        <p:sp>
          <p:nvSpPr>
            <p:cNvPr id="111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52"/>
          <p:cNvGrpSpPr>
            <a:grpSpLocks/>
          </p:cNvGrpSpPr>
          <p:nvPr/>
        </p:nvGrpSpPr>
        <p:grpSpPr bwMode="auto">
          <a:xfrm flipH="1">
            <a:off x="6875462" y="5175128"/>
            <a:ext cx="360363" cy="576262"/>
            <a:chOff x="1746" y="1888"/>
            <a:chExt cx="227" cy="363"/>
          </a:xfrm>
        </p:grpSpPr>
        <p:sp>
          <p:nvSpPr>
            <p:cNvPr id="114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6"/>
          <p:cNvGrpSpPr>
            <a:grpSpLocks/>
          </p:cNvGrpSpPr>
          <p:nvPr/>
        </p:nvGrpSpPr>
        <p:grpSpPr bwMode="auto">
          <a:xfrm>
            <a:off x="5364162" y="2731454"/>
            <a:ext cx="431800" cy="433388"/>
            <a:chOff x="1973" y="1888"/>
            <a:chExt cx="272" cy="273"/>
          </a:xfrm>
        </p:grpSpPr>
        <p:sp>
          <p:nvSpPr>
            <p:cNvPr id="121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71</a:t>
              </a:r>
              <a:endParaRPr lang="en-US" b="1" dirty="0">
                <a:latin typeface="Courier New" charset="0"/>
              </a:endParaRPr>
            </a:p>
          </p:txBody>
        </p:sp>
      </p:grpSp>
      <p:grpSp>
        <p:nvGrpSpPr>
          <p:cNvPr id="190464" name="Group 190463"/>
          <p:cNvGrpSpPr/>
          <p:nvPr/>
        </p:nvGrpSpPr>
        <p:grpSpPr>
          <a:xfrm>
            <a:off x="1476375" y="3474411"/>
            <a:ext cx="863600" cy="1008063"/>
            <a:chOff x="1476375" y="3474411"/>
            <a:chExt cx="863600" cy="1008063"/>
          </a:xfrm>
        </p:grpSpPr>
        <p:grpSp>
          <p:nvGrpSpPr>
            <p:cNvPr id="123" name="Group 16"/>
            <p:cNvGrpSpPr>
              <a:grpSpLocks/>
            </p:cNvGrpSpPr>
            <p:nvPr/>
          </p:nvGrpSpPr>
          <p:grpSpPr bwMode="auto">
            <a:xfrm>
              <a:off x="1692275" y="3474411"/>
              <a:ext cx="431800" cy="433388"/>
              <a:chOff x="1973" y="1888"/>
              <a:chExt cx="272" cy="273"/>
            </a:xfrm>
          </p:grpSpPr>
          <p:sp>
            <p:nvSpPr>
              <p:cNvPr id="124" name="Oval 17"/>
              <p:cNvSpPr>
                <a:spLocks noChangeArrowheads="1"/>
              </p:cNvSpPr>
              <p:nvPr/>
            </p:nvSpPr>
            <p:spPr bwMode="auto">
              <a:xfrm>
                <a:off x="1973" y="1888"/>
                <a:ext cx="272" cy="27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18"/>
              <p:cNvSpPr txBox="1">
                <a:spLocks noChangeArrowheads="1"/>
              </p:cNvSpPr>
              <p:nvPr/>
            </p:nvSpPr>
            <p:spPr bwMode="auto">
              <a:xfrm>
                <a:off x="1973" y="1934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8000" tIns="0" rIns="18000" bIns="0" anchor="ctr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 dirty="0" smtClean="0">
                    <a:latin typeface="Courier New" charset="0"/>
                  </a:rPr>
                  <a:t>25</a:t>
                </a:r>
                <a:endParaRPr lang="en-US" b="1" dirty="0">
                  <a:latin typeface="Courier New" charset="0"/>
                </a:endParaRPr>
              </a:p>
            </p:txBody>
          </p:sp>
        </p:grpSp>
        <p:grpSp>
          <p:nvGrpSpPr>
            <p:cNvPr id="126" name="Group 27"/>
            <p:cNvGrpSpPr>
              <a:grpSpLocks/>
            </p:cNvGrpSpPr>
            <p:nvPr/>
          </p:nvGrpSpPr>
          <p:grpSpPr bwMode="auto">
            <a:xfrm>
              <a:off x="1476375" y="3906211"/>
              <a:ext cx="360362" cy="576263"/>
              <a:chOff x="1746" y="1888"/>
              <a:chExt cx="227" cy="363"/>
            </a:xfrm>
          </p:grpSpPr>
          <p:sp>
            <p:nvSpPr>
              <p:cNvPr id="127" name="Line 28"/>
              <p:cNvSpPr>
                <a:spLocks noChangeShapeType="1"/>
              </p:cNvSpPr>
              <p:nvPr/>
            </p:nvSpPr>
            <p:spPr bwMode="auto">
              <a:xfrm flipH="1">
                <a:off x="1837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9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30"/>
            <p:cNvGrpSpPr>
              <a:grpSpLocks/>
            </p:cNvGrpSpPr>
            <p:nvPr/>
          </p:nvGrpSpPr>
          <p:grpSpPr bwMode="auto">
            <a:xfrm flipH="1">
              <a:off x="1979612" y="3906211"/>
              <a:ext cx="360363" cy="576263"/>
              <a:chOff x="1746" y="1888"/>
              <a:chExt cx="227" cy="363"/>
            </a:xfrm>
          </p:grpSpPr>
          <p:sp>
            <p:nvSpPr>
              <p:cNvPr id="130" name="Line 31"/>
              <p:cNvSpPr>
                <a:spLocks noChangeShapeType="1"/>
              </p:cNvSpPr>
              <p:nvPr/>
            </p:nvSpPr>
            <p:spPr bwMode="auto">
              <a:xfrm flipH="1">
                <a:off x="1837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Oval 32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2" name="Group 16"/>
          <p:cNvGrpSpPr>
            <a:grpSpLocks/>
          </p:cNvGrpSpPr>
          <p:nvPr/>
        </p:nvGrpSpPr>
        <p:grpSpPr bwMode="auto">
          <a:xfrm>
            <a:off x="2660753" y="3475999"/>
            <a:ext cx="431800" cy="433388"/>
            <a:chOff x="1973" y="1888"/>
            <a:chExt cx="272" cy="273"/>
          </a:xfrm>
        </p:grpSpPr>
        <p:sp>
          <p:nvSpPr>
            <p:cNvPr id="133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40</a:t>
              </a:r>
              <a:endParaRPr lang="en-US" b="1" dirty="0">
                <a:latin typeface="Courier New" charset="0"/>
              </a:endParaRPr>
            </a:p>
          </p:txBody>
        </p:sp>
      </p:grpSp>
      <p:grpSp>
        <p:nvGrpSpPr>
          <p:cNvPr id="135" name="Group 27"/>
          <p:cNvGrpSpPr>
            <a:grpSpLocks/>
          </p:cNvGrpSpPr>
          <p:nvPr/>
        </p:nvGrpSpPr>
        <p:grpSpPr bwMode="auto">
          <a:xfrm>
            <a:off x="2452280" y="3907799"/>
            <a:ext cx="360362" cy="576263"/>
            <a:chOff x="1746" y="1888"/>
            <a:chExt cx="227" cy="363"/>
          </a:xfrm>
        </p:grpSpPr>
        <p:sp>
          <p:nvSpPr>
            <p:cNvPr id="136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8" name="Group 30"/>
          <p:cNvGrpSpPr>
            <a:grpSpLocks/>
          </p:cNvGrpSpPr>
          <p:nvPr/>
        </p:nvGrpSpPr>
        <p:grpSpPr bwMode="auto">
          <a:xfrm flipH="1">
            <a:off x="2948090" y="3907799"/>
            <a:ext cx="360363" cy="576263"/>
            <a:chOff x="1746" y="1888"/>
            <a:chExt cx="227" cy="363"/>
          </a:xfrm>
        </p:grpSpPr>
        <p:sp>
          <p:nvSpPr>
            <p:cNvPr id="139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24"/>
          <p:cNvGrpSpPr>
            <a:grpSpLocks/>
          </p:cNvGrpSpPr>
          <p:nvPr/>
        </p:nvGrpSpPr>
        <p:grpSpPr bwMode="auto">
          <a:xfrm>
            <a:off x="4239800" y="4411085"/>
            <a:ext cx="431800" cy="433388"/>
            <a:chOff x="3424" y="2478"/>
            <a:chExt cx="272" cy="273"/>
          </a:xfrm>
        </p:grpSpPr>
        <p:sp>
          <p:nvSpPr>
            <p:cNvPr id="142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50</a:t>
              </a:r>
              <a:endParaRPr lang="en-US" b="1" dirty="0">
                <a:latin typeface="Courier New" charset="0"/>
              </a:endParaRPr>
            </a:p>
          </p:txBody>
        </p:sp>
      </p:grpSp>
      <p:grpSp>
        <p:nvGrpSpPr>
          <p:cNvPr id="144" name="Group 39"/>
          <p:cNvGrpSpPr>
            <a:grpSpLocks/>
          </p:cNvGrpSpPr>
          <p:nvPr/>
        </p:nvGrpSpPr>
        <p:grpSpPr bwMode="auto">
          <a:xfrm>
            <a:off x="4023900" y="4842885"/>
            <a:ext cx="360363" cy="576263"/>
            <a:chOff x="1746" y="1888"/>
            <a:chExt cx="227" cy="363"/>
          </a:xfrm>
        </p:grpSpPr>
        <p:sp>
          <p:nvSpPr>
            <p:cNvPr id="145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7" name="Group 42"/>
          <p:cNvGrpSpPr>
            <a:grpSpLocks/>
          </p:cNvGrpSpPr>
          <p:nvPr/>
        </p:nvGrpSpPr>
        <p:grpSpPr bwMode="auto">
          <a:xfrm flipH="1">
            <a:off x="4527138" y="4842885"/>
            <a:ext cx="360362" cy="576263"/>
            <a:chOff x="1746" y="1888"/>
            <a:chExt cx="227" cy="363"/>
          </a:xfrm>
        </p:grpSpPr>
        <p:sp>
          <p:nvSpPr>
            <p:cNvPr id="148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Delete </a:t>
            </a:r>
            <a:r>
              <a:rPr lang="en-US" b="1" dirty="0" smtClean="0">
                <a:latin typeface="Courier New" charset="0"/>
              </a:rPr>
              <a:t>25</a:t>
            </a:r>
            <a:endParaRPr lang="en-US" b="1" dirty="0">
              <a:latin typeface="Courier New" charset="0"/>
            </a:endParaRPr>
          </a:p>
        </p:txBody>
      </p:sp>
      <p:sp>
        <p:nvSpPr>
          <p:cNvPr id="152" name="Oval 14"/>
          <p:cNvSpPr>
            <a:spLocks noChangeArrowheads="1"/>
          </p:cNvSpPr>
          <p:nvPr/>
        </p:nvSpPr>
        <p:spPr bwMode="auto">
          <a:xfrm>
            <a:off x="1692275" y="3472824"/>
            <a:ext cx="431800" cy="433387"/>
          </a:xfrm>
          <a:prstGeom prst="ellipse">
            <a:avLst/>
          </a:prstGeom>
          <a:solidFill>
            <a:srgbClr val="C0C0C0">
              <a:alpha val="87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904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9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</a:t>
            </a:r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84887" y="3662240"/>
            <a:ext cx="431800" cy="433388"/>
            <a:chOff x="2925" y="1525"/>
            <a:chExt cx="272" cy="273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588125" y="4741740"/>
            <a:ext cx="431800" cy="433388"/>
            <a:chOff x="3424" y="2478"/>
            <a:chExt cx="272" cy="27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43437" y="3662240"/>
            <a:ext cx="431800" cy="433388"/>
            <a:chOff x="2925" y="1525"/>
            <a:chExt cx="272" cy="27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851275" y="2149353"/>
            <a:ext cx="431800" cy="433387"/>
            <a:chOff x="2925" y="1525"/>
            <a:chExt cx="272" cy="273"/>
          </a:xfrm>
        </p:grpSpPr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339975" y="2725615"/>
            <a:ext cx="431800" cy="433388"/>
            <a:chOff x="1973" y="1888"/>
            <a:chExt cx="272" cy="273"/>
          </a:xfrm>
        </p:grpSpPr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2698750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283075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932362" y="315741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654675" y="315741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5867400" y="409404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5580062" y="4741740"/>
            <a:ext cx="431800" cy="433388"/>
            <a:chOff x="3424" y="2478"/>
            <a:chExt cx="272" cy="273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2042312" y="3093971"/>
            <a:ext cx="371329" cy="423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627316" y="3157417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4573591" y="4094042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 flipH="1">
            <a:off x="4932362" y="4094040"/>
            <a:ext cx="360363" cy="576263"/>
            <a:chOff x="1746" y="1888"/>
            <a:chExt cx="227" cy="363"/>
          </a:xfrm>
        </p:grpSpPr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5364162" y="5173540"/>
            <a:ext cx="360363" cy="576263"/>
            <a:chOff x="1746" y="1888"/>
            <a:chExt cx="227" cy="363"/>
          </a:xfrm>
        </p:grpSpPr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42"/>
          <p:cNvGrpSpPr>
            <a:grpSpLocks/>
          </p:cNvGrpSpPr>
          <p:nvPr/>
        </p:nvGrpSpPr>
        <p:grpSpPr bwMode="auto">
          <a:xfrm flipH="1">
            <a:off x="5867400" y="5173540"/>
            <a:ext cx="360362" cy="576263"/>
            <a:chOff x="1746" y="1888"/>
            <a:chExt cx="227" cy="363"/>
          </a:xfrm>
        </p:grpSpPr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48"/>
          <p:cNvSpPr>
            <a:spLocks noChangeShapeType="1"/>
          </p:cNvSpPr>
          <p:nvPr/>
        </p:nvSpPr>
        <p:spPr bwMode="auto">
          <a:xfrm flipH="1" flipV="1">
            <a:off x="6372225" y="409404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" name="Group 49"/>
          <p:cNvGrpSpPr>
            <a:grpSpLocks/>
          </p:cNvGrpSpPr>
          <p:nvPr/>
        </p:nvGrpSpPr>
        <p:grpSpPr bwMode="auto">
          <a:xfrm>
            <a:off x="6372225" y="5175128"/>
            <a:ext cx="360362" cy="576262"/>
            <a:chOff x="1746" y="1888"/>
            <a:chExt cx="227" cy="363"/>
          </a:xfrm>
        </p:grpSpPr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52"/>
          <p:cNvGrpSpPr>
            <a:grpSpLocks/>
          </p:cNvGrpSpPr>
          <p:nvPr/>
        </p:nvGrpSpPr>
        <p:grpSpPr bwMode="auto">
          <a:xfrm flipH="1">
            <a:off x="6875462" y="5175128"/>
            <a:ext cx="360363" cy="576262"/>
            <a:chOff x="1746" y="1888"/>
            <a:chExt cx="227" cy="363"/>
          </a:xfrm>
        </p:grpSpPr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16"/>
          <p:cNvGrpSpPr>
            <a:grpSpLocks/>
          </p:cNvGrpSpPr>
          <p:nvPr/>
        </p:nvGrpSpPr>
        <p:grpSpPr bwMode="auto">
          <a:xfrm>
            <a:off x="5364162" y="2731454"/>
            <a:ext cx="431800" cy="433388"/>
            <a:chOff x="1973" y="1888"/>
            <a:chExt cx="272" cy="273"/>
          </a:xfrm>
        </p:grpSpPr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71</a:t>
              </a:r>
              <a:endParaRPr lang="en-US" b="1" dirty="0">
                <a:latin typeface="Courier New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76375" y="3474411"/>
            <a:ext cx="863600" cy="1008063"/>
            <a:chOff x="1476375" y="3474411"/>
            <a:chExt cx="863600" cy="1008063"/>
          </a:xfrm>
        </p:grpSpPr>
        <p:grpSp>
          <p:nvGrpSpPr>
            <p:cNvPr id="49" name="Group 16"/>
            <p:cNvGrpSpPr>
              <a:grpSpLocks/>
            </p:cNvGrpSpPr>
            <p:nvPr/>
          </p:nvGrpSpPr>
          <p:grpSpPr bwMode="auto">
            <a:xfrm>
              <a:off x="1692275" y="3474411"/>
              <a:ext cx="431800" cy="433388"/>
              <a:chOff x="1973" y="1888"/>
              <a:chExt cx="272" cy="273"/>
            </a:xfrm>
          </p:grpSpPr>
          <p:sp>
            <p:nvSpPr>
              <p:cNvPr id="56" name="Oval 17"/>
              <p:cNvSpPr>
                <a:spLocks noChangeArrowheads="1"/>
              </p:cNvSpPr>
              <p:nvPr/>
            </p:nvSpPr>
            <p:spPr bwMode="auto">
              <a:xfrm>
                <a:off x="1973" y="1888"/>
                <a:ext cx="272" cy="273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1973" y="1934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18000" tIns="0" rIns="18000" bIns="0" anchor="ctr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 dirty="0" smtClean="0">
                    <a:latin typeface="Courier New" charset="0"/>
                  </a:rPr>
                  <a:t>25</a:t>
                </a:r>
                <a:endParaRPr lang="en-US" b="1" dirty="0">
                  <a:latin typeface="Courier New" charset="0"/>
                </a:endParaRPr>
              </a:p>
            </p:txBody>
          </p:sp>
        </p:grpSp>
        <p:grpSp>
          <p:nvGrpSpPr>
            <p:cNvPr id="50" name="Group 27"/>
            <p:cNvGrpSpPr>
              <a:grpSpLocks/>
            </p:cNvGrpSpPr>
            <p:nvPr/>
          </p:nvGrpSpPr>
          <p:grpSpPr bwMode="auto">
            <a:xfrm>
              <a:off x="1476375" y="3906211"/>
              <a:ext cx="360362" cy="576263"/>
              <a:chOff x="1746" y="1888"/>
              <a:chExt cx="227" cy="363"/>
            </a:xfrm>
          </p:grpSpPr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H="1">
                <a:off x="1837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29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30"/>
            <p:cNvGrpSpPr>
              <a:grpSpLocks/>
            </p:cNvGrpSpPr>
            <p:nvPr/>
          </p:nvGrpSpPr>
          <p:grpSpPr bwMode="auto">
            <a:xfrm flipH="1">
              <a:off x="1979612" y="3906211"/>
              <a:ext cx="360363" cy="576263"/>
              <a:chOff x="1746" y="1888"/>
              <a:chExt cx="227" cy="363"/>
            </a:xfrm>
          </p:grpSpPr>
          <p:sp>
            <p:nvSpPr>
              <p:cNvPr id="52" name="Line 31"/>
              <p:cNvSpPr>
                <a:spLocks noChangeShapeType="1"/>
              </p:cNvSpPr>
              <p:nvPr/>
            </p:nvSpPr>
            <p:spPr bwMode="auto">
              <a:xfrm flipH="1">
                <a:off x="1837" y="188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32"/>
              <p:cNvSpPr>
                <a:spLocks noChangeArrowheads="1"/>
              </p:cNvSpPr>
              <p:nvPr/>
            </p:nvSpPr>
            <p:spPr bwMode="auto">
              <a:xfrm>
                <a:off x="1746" y="2115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" name="Group 27"/>
          <p:cNvGrpSpPr>
            <a:grpSpLocks/>
          </p:cNvGrpSpPr>
          <p:nvPr/>
        </p:nvGrpSpPr>
        <p:grpSpPr bwMode="auto">
          <a:xfrm>
            <a:off x="2452280" y="3907799"/>
            <a:ext cx="360362" cy="576263"/>
            <a:chOff x="1746" y="1888"/>
            <a:chExt cx="227" cy="363"/>
          </a:xfrm>
        </p:grpSpPr>
        <p:sp>
          <p:nvSpPr>
            <p:cNvPr id="62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"/>
          <p:cNvGrpSpPr>
            <a:grpSpLocks/>
          </p:cNvGrpSpPr>
          <p:nvPr/>
        </p:nvGrpSpPr>
        <p:grpSpPr bwMode="auto">
          <a:xfrm flipH="1">
            <a:off x="2948090" y="3907799"/>
            <a:ext cx="360363" cy="576263"/>
            <a:chOff x="1746" y="1888"/>
            <a:chExt cx="227" cy="363"/>
          </a:xfrm>
        </p:grpSpPr>
        <p:sp>
          <p:nvSpPr>
            <p:cNvPr id="65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4239800" y="4411085"/>
            <a:ext cx="431800" cy="433388"/>
            <a:chOff x="3424" y="2478"/>
            <a:chExt cx="272" cy="273"/>
          </a:xfrm>
        </p:grpSpPr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50</a:t>
              </a:r>
              <a:endParaRPr lang="en-US" b="1" dirty="0">
                <a:latin typeface="Courier New" charset="0"/>
              </a:endParaRPr>
            </a:p>
          </p:txBody>
        </p:sp>
      </p:grpSp>
      <p:grpSp>
        <p:nvGrpSpPr>
          <p:cNvPr id="70" name="Group 39"/>
          <p:cNvGrpSpPr>
            <a:grpSpLocks/>
          </p:cNvGrpSpPr>
          <p:nvPr/>
        </p:nvGrpSpPr>
        <p:grpSpPr bwMode="auto">
          <a:xfrm>
            <a:off x="4023900" y="4842885"/>
            <a:ext cx="360363" cy="576263"/>
            <a:chOff x="1746" y="1888"/>
            <a:chExt cx="227" cy="363"/>
          </a:xfrm>
        </p:grpSpPr>
        <p:sp>
          <p:nvSpPr>
            <p:cNvPr id="71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42"/>
          <p:cNvGrpSpPr>
            <a:grpSpLocks/>
          </p:cNvGrpSpPr>
          <p:nvPr/>
        </p:nvGrpSpPr>
        <p:grpSpPr bwMode="auto">
          <a:xfrm flipH="1">
            <a:off x="4527138" y="4842885"/>
            <a:ext cx="360362" cy="576263"/>
            <a:chOff x="1746" y="1888"/>
            <a:chExt cx="227" cy="363"/>
          </a:xfrm>
        </p:grpSpPr>
        <p:sp>
          <p:nvSpPr>
            <p:cNvPr id="74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Text Box 12"/>
          <p:cNvSpPr txBox="1">
            <a:spLocks noChangeArrowheads="1"/>
          </p:cNvSpPr>
          <p:nvPr/>
        </p:nvSpPr>
        <p:spPr bwMode="auto">
          <a:xfrm>
            <a:off x="755650" y="1628775"/>
            <a:ext cx="2376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Courier New" charset="0"/>
              </a:rPr>
              <a:t>Delete </a:t>
            </a:r>
            <a:r>
              <a:rPr lang="en-US" b="1" dirty="0" smtClean="0">
                <a:latin typeface="Courier New" charset="0"/>
              </a:rPr>
              <a:t>25</a:t>
            </a:r>
            <a:endParaRPr lang="en-US" b="1" dirty="0">
              <a:latin typeface="Courier New" charset="0"/>
            </a:endParaRPr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1692275" y="3472824"/>
            <a:ext cx="431800" cy="433387"/>
          </a:xfrm>
          <a:prstGeom prst="ellipse">
            <a:avLst/>
          </a:prstGeom>
          <a:solidFill>
            <a:srgbClr val="C0C0C0">
              <a:alpha val="87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24"/>
          <p:cNvGrpSpPr>
            <a:grpSpLocks/>
          </p:cNvGrpSpPr>
          <p:nvPr/>
        </p:nvGrpSpPr>
        <p:grpSpPr bwMode="auto">
          <a:xfrm>
            <a:off x="2660211" y="3481763"/>
            <a:ext cx="431800" cy="433388"/>
            <a:chOff x="3424" y="2478"/>
            <a:chExt cx="272" cy="273"/>
          </a:xfrm>
        </p:grpSpPr>
        <p:sp>
          <p:nvSpPr>
            <p:cNvPr id="82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40</a:t>
              </a:r>
              <a:endParaRPr lang="en-US" b="1" dirty="0">
                <a:latin typeface="Courier New" charset="0"/>
              </a:endParaRPr>
            </a:p>
          </p:txBody>
        </p:sp>
      </p:grpSp>
      <p:sp>
        <p:nvSpPr>
          <p:cNvPr id="84" name="Oval 32"/>
          <p:cNvSpPr>
            <a:spLocks noChangeArrowheads="1"/>
          </p:cNvSpPr>
          <p:nvPr/>
        </p:nvSpPr>
        <p:spPr bwMode="auto">
          <a:xfrm flipH="1">
            <a:off x="1871662" y="348176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dirty="0"/>
              <a:t>Deletion Example </a:t>
            </a:r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084887" y="3662240"/>
            <a:ext cx="431800" cy="433388"/>
            <a:chOff x="2925" y="1525"/>
            <a:chExt cx="272" cy="273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87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588125" y="4741740"/>
            <a:ext cx="431800" cy="433388"/>
            <a:chOff x="3424" y="2478"/>
            <a:chExt cx="272" cy="273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93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643437" y="3662240"/>
            <a:ext cx="431800" cy="433388"/>
            <a:chOff x="2925" y="1525"/>
            <a:chExt cx="272" cy="27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65</a:t>
              </a: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851275" y="2149353"/>
            <a:ext cx="431800" cy="433387"/>
            <a:chOff x="2925" y="1525"/>
            <a:chExt cx="272" cy="273"/>
          </a:xfrm>
        </p:grpSpPr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2925" y="1525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925" y="1571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47</a:t>
              </a: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339975" y="2725615"/>
            <a:ext cx="431800" cy="433388"/>
            <a:chOff x="1973" y="1888"/>
            <a:chExt cx="272" cy="273"/>
          </a:xfrm>
        </p:grpSpPr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973" y="1888"/>
              <a:ext cx="272" cy="273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973" y="193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32</a:t>
              </a:r>
            </a:p>
          </p:txBody>
        </p:sp>
      </p:grp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2698750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283075" y="2436690"/>
            <a:ext cx="1152525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4932362" y="3157415"/>
            <a:ext cx="576263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654675" y="3157415"/>
            <a:ext cx="574675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5867400" y="4094040"/>
            <a:ext cx="361950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5580062" y="4741740"/>
            <a:ext cx="431800" cy="433388"/>
            <a:chOff x="3424" y="2478"/>
            <a:chExt cx="272" cy="273"/>
          </a:xfrm>
        </p:grpSpPr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urier New" charset="0"/>
                </a:rPr>
                <a:t>82</a:t>
              </a:r>
            </a:p>
          </p:txBody>
        </p:sp>
      </p:grpSp>
      <p:sp>
        <p:nvSpPr>
          <p:cNvPr id="27" name="Line 31"/>
          <p:cNvSpPr>
            <a:spLocks noChangeShapeType="1"/>
          </p:cNvSpPr>
          <p:nvPr/>
        </p:nvSpPr>
        <p:spPr bwMode="auto">
          <a:xfrm>
            <a:off x="2627316" y="3157417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4573591" y="4094042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36"/>
          <p:cNvGrpSpPr>
            <a:grpSpLocks/>
          </p:cNvGrpSpPr>
          <p:nvPr/>
        </p:nvGrpSpPr>
        <p:grpSpPr bwMode="auto">
          <a:xfrm flipH="1">
            <a:off x="4932362" y="4094040"/>
            <a:ext cx="360363" cy="576263"/>
            <a:chOff x="1746" y="1888"/>
            <a:chExt cx="227" cy="363"/>
          </a:xfrm>
        </p:grpSpPr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5364162" y="5173540"/>
            <a:ext cx="360363" cy="576263"/>
            <a:chOff x="1746" y="1888"/>
            <a:chExt cx="227" cy="363"/>
          </a:xfrm>
        </p:grpSpPr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42"/>
          <p:cNvGrpSpPr>
            <a:grpSpLocks/>
          </p:cNvGrpSpPr>
          <p:nvPr/>
        </p:nvGrpSpPr>
        <p:grpSpPr bwMode="auto">
          <a:xfrm flipH="1">
            <a:off x="5867400" y="5173540"/>
            <a:ext cx="360362" cy="576263"/>
            <a:chOff x="1746" y="1888"/>
            <a:chExt cx="227" cy="363"/>
          </a:xfrm>
        </p:grpSpPr>
        <p:sp>
          <p:nvSpPr>
            <p:cNvPr id="36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48"/>
          <p:cNvSpPr>
            <a:spLocks noChangeShapeType="1"/>
          </p:cNvSpPr>
          <p:nvPr/>
        </p:nvSpPr>
        <p:spPr bwMode="auto">
          <a:xfrm flipH="1" flipV="1">
            <a:off x="6372225" y="4094040"/>
            <a:ext cx="360362" cy="649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" name="Group 49"/>
          <p:cNvGrpSpPr>
            <a:grpSpLocks/>
          </p:cNvGrpSpPr>
          <p:nvPr/>
        </p:nvGrpSpPr>
        <p:grpSpPr bwMode="auto">
          <a:xfrm>
            <a:off x="6372225" y="5175128"/>
            <a:ext cx="360362" cy="576262"/>
            <a:chOff x="1746" y="1888"/>
            <a:chExt cx="227" cy="363"/>
          </a:xfrm>
        </p:grpSpPr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52"/>
          <p:cNvGrpSpPr>
            <a:grpSpLocks/>
          </p:cNvGrpSpPr>
          <p:nvPr/>
        </p:nvGrpSpPr>
        <p:grpSpPr bwMode="auto">
          <a:xfrm flipH="1">
            <a:off x="6875462" y="5175128"/>
            <a:ext cx="360363" cy="576262"/>
            <a:chOff x="1746" y="1888"/>
            <a:chExt cx="227" cy="363"/>
          </a:xfrm>
        </p:grpSpPr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5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27"/>
          <p:cNvGrpSpPr>
            <a:grpSpLocks/>
          </p:cNvGrpSpPr>
          <p:nvPr/>
        </p:nvGrpSpPr>
        <p:grpSpPr bwMode="auto">
          <a:xfrm>
            <a:off x="2452280" y="3907799"/>
            <a:ext cx="360362" cy="576263"/>
            <a:chOff x="1746" y="1888"/>
            <a:chExt cx="227" cy="363"/>
          </a:xfrm>
        </p:grpSpPr>
        <p:sp>
          <p:nvSpPr>
            <p:cNvPr id="62" name="Line 28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"/>
          <p:cNvGrpSpPr>
            <a:grpSpLocks/>
          </p:cNvGrpSpPr>
          <p:nvPr/>
        </p:nvGrpSpPr>
        <p:grpSpPr bwMode="auto">
          <a:xfrm flipH="1">
            <a:off x="2948090" y="3907799"/>
            <a:ext cx="360363" cy="576263"/>
            <a:chOff x="1746" y="1888"/>
            <a:chExt cx="227" cy="363"/>
          </a:xfrm>
        </p:grpSpPr>
        <p:sp>
          <p:nvSpPr>
            <p:cNvPr id="65" name="Line 31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24"/>
          <p:cNvGrpSpPr>
            <a:grpSpLocks/>
          </p:cNvGrpSpPr>
          <p:nvPr/>
        </p:nvGrpSpPr>
        <p:grpSpPr bwMode="auto">
          <a:xfrm>
            <a:off x="4239800" y="4411085"/>
            <a:ext cx="431800" cy="433388"/>
            <a:chOff x="3424" y="2478"/>
            <a:chExt cx="272" cy="273"/>
          </a:xfrm>
        </p:grpSpPr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50</a:t>
              </a:r>
              <a:endParaRPr lang="en-US" b="1" dirty="0">
                <a:latin typeface="Courier New" charset="0"/>
              </a:endParaRPr>
            </a:p>
          </p:txBody>
        </p:sp>
      </p:grpSp>
      <p:grpSp>
        <p:nvGrpSpPr>
          <p:cNvPr id="70" name="Group 39"/>
          <p:cNvGrpSpPr>
            <a:grpSpLocks/>
          </p:cNvGrpSpPr>
          <p:nvPr/>
        </p:nvGrpSpPr>
        <p:grpSpPr bwMode="auto">
          <a:xfrm>
            <a:off x="4023900" y="4842885"/>
            <a:ext cx="360363" cy="576263"/>
            <a:chOff x="1746" y="1888"/>
            <a:chExt cx="227" cy="363"/>
          </a:xfrm>
        </p:grpSpPr>
        <p:sp>
          <p:nvSpPr>
            <p:cNvPr id="71" name="Line 40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41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42"/>
          <p:cNvGrpSpPr>
            <a:grpSpLocks/>
          </p:cNvGrpSpPr>
          <p:nvPr/>
        </p:nvGrpSpPr>
        <p:grpSpPr bwMode="auto">
          <a:xfrm flipH="1">
            <a:off x="4527138" y="4842885"/>
            <a:ext cx="360362" cy="576263"/>
            <a:chOff x="1746" y="1888"/>
            <a:chExt cx="227" cy="363"/>
          </a:xfrm>
        </p:grpSpPr>
        <p:sp>
          <p:nvSpPr>
            <p:cNvPr id="74" name="Line 43"/>
            <p:cNvSpPr>
              <a:spLocks noChangeShapeType="1"/>
            </p:cNvSpPr>
            <p:nvPr/>
          </p:nvSpPr>
          <p:spPr bwMode="auto">
            <a:xfrm flipH="1">
              <a:off x="1837" y="188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Oval 44"/>
            <p:cNvSpPr>
              <a:spLocks noChangeArrowheads="1"/>
            </p:cNvSpPr>
            <p:nvPr/>
          </p:nvSpPr>
          <p:spPr bwMode="auto">
            <a:xfrm>
              <a:off x="1746" y="2115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4"/>
          <p:cNvGrpSpPr>
            <a:grpSpLocks/>
          </p:cNvGrpSpPr>
          <p:nvPr/>
        </p:nvGrpSpPr>
        <p:grpSpPr bwMode="auto">
          <a:xfrm>
            <a:off x="2660211" y="3490965"/>
            <a:ext cx="431800" cy="433388"/>
            <a:chOff x="3424" y="2478"/>
            <a:chExt cx="272" cy="273"/>
          </a:xfrm>
        </p:grpSpPr>
        <p:sp>
          <p:nvSpPr>
            <p:cNvPr id="82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40</a:t>
              </a:r>
              <a:endParaRPr lang="en-US" b="1" dirty="0">
                <a:latin typeface="Courier New" charset="0"/>
              </a:endParaRPr>
            </a:p>
          </p:txBody>
        </p:sp>
      </p:grpSp>
      <p:grpSp>
        <p:nvGrpSpPr>
          <p:cNvPr id="78" name="Group 24"/>
          <p:cNvGrpSpPr>
            <a:grpSpLocks/>
          </p:cNvGrpSpPr>
          <p:nvPr/>
        </p:nvGrpSpPr>
        <p:grpSpPr bwMode="auto">
          <a:xfrm>
            <a:off x="5354959" y="2751002"/>
            <a:ext cx="431800" cy="433388"/>
            <a:chOff x="3424" y="2478"/>
            <a:chExt cx="272" cy="273"/>
          </a:xfrm>
        </p:grpSpPr>
        <p:sp>
          <p:nvSpPr>
            <p:cNvPr id="79" name="Oval 25"/>
            <p:cNvSpPr>
              <a:spLocks noChangeArrowheads="1"/>
            </p:cNvSpPr>
            <p:nvPr/>
          </p:nvSpPr>
          <p:spPr bwMode="auto">
            <a:xfrm>
              <a:off x="3424" y="2478"/>
              <a:ext cx="272" cy="273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3424" y="2524"/>
              <a:ext cx="2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000" tIns="0" rIns="18000" bIns="0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 smtClean="0">
                  <a:latin typeface="Courier New" charset="0"/>
                </a:rPr>
                <a:t>71</a:t>
              </a:r>
              <a:endParaRPr lang="en-US" b="1" dirty="0">
                <a:latin typeface="Courier New" charset="0"/>
              </a:endParaRPr>
            </a:p>
          </p:txBody>
        </p:sp>
      </p:grpSp>
      <p:sp>
        <p:nvSpPr>
          <p:cNvPr id="84" name="Line 28"/>
          <p:cNvSpPr>
            <a:spLocks noChangeShapeType="1"/>
          </p:cNvSpPr>
          <p:nvPr/>
        </p:nvSpPr>
        <p:spPr bwMode="auto">
          <a:xfrm flipH="1">
            <a:off x="2042312" y="3093971"/>
            <a:ext cx="371329" cy="423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Oval 32"/>
          <p:cNvSpPr>
            <a:spLocks noChangeArrowheads="1"/>
          </p:cNvSpPr>
          <p:nvPr/>
        </p:nvSpPr>
        <p:spPr bwMode="auto">
          <a:xfrm flipH="1">
            <a:off x="1871662" y="3481763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916"/>
            <a:ext cx="8229600" cy="1143000"/>
          </a:xfrm>
        </p:spPr>
        <p:txBody>
          <a:bodyPr/>
          <a:lstStyle/>
          <a:p>
            <a:r>
              <a:rPr lang="en-US" sz="5400" dirty="0" smtClean="0"/>
              <a:t>Red Black Tree </a:t>
            </a:r>
            <a:endParaRPr lang="en-US" sz="5400" dirty="0"/>
          </a:p>
        </p:txBody>
      </p:sp>
      <p:sp>
        <p:nvSpPr>
          <p:cNvPr id="4" name="Rectangle 155"/>
          <p:cNvSpPr>
            <a:spLocks noChangeArrowheads="1"/>
          </p:cNvSpPr>
          <p:nvPr/>
        </p:nvSpPr>
        <p:spPr bwMode="auto">
          <a:xfrm>
            <a:off x="4072740" y="305816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m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132839" y="5001289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f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419858" y="441300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g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16669" y="5017864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h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0" name="Rectangle 155"/>
          <p:cNvSpPr>
            <a:spLocks noChangeArrowheads="1"/>
          </p:cNvSpPr>
          <p:nvPr/>
        </p:nvSpPr>
        <p:spPr bwMode="auto">
          <a:xfrm>
            <a:off x="2085107" y="3652866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d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1" name="Rectangle 156"/>
          <p:cNvSpPr>
            <a:spLocks noChangeArrowheads="1"/>
          </p:cNvSpPr>
          <p:nvPr/>
        </p:nvSpPr>
        <p:spPr bwMode="auto">
          <a:xfrm>
            <a:off x="2753441" y="305816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e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3" name="Rectangle 155"/>
          <p:cNvSpPr>
            <a:spLocks noChangeArrowheads="1"/>
          </p:cNvSpPr>
          <p:nvPr/>
        </p:nvSpPr>
        <p:spPr bwMode="auto">
          <a:xfrm>
            <a:off x="2213144" y="4997385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err="1" smtClean="0">
                <a:latin typeface="Avenir Book"/>
                <a:cs typeface="Avenir Book"/>
              </a:rPr>
              <a:t>i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4" name="Rectangle 156"/>
          <p:cNvSpPr>
            <a:spLocks noChangeArrowheads="1"/>
          </p:cNvSpPr>
          <p:nvPr/>
        </p:nvSpPr>
        <p:spPr bwMode="auto">
          <a:xfrm>
            <a:off x="2317284" y="4402680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j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6" name="Rectangle 155"/>
          <p:cNvSpPr>
            <a:spLocks noChangeArrowheads="1"/>
          </p:cNvSpPr>
          <p:nvPr/>
        </p:nvSpPr>
        <p:spPr bwMode="auto">
          <a:xfrm>
            <a:off x="2714231" y="4402680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k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7" name="Rectangle 156"/>
          <p:cNvSpPr>
            <a:spLocks noChangeArrowheads="1"/>
          </p:cNvSpPr>
          <p:nvPr/>
        </p:nvSpPr>
        <p:spPr bwMode="auto">
          <a:xfrm>
            <a:off x="3022149" y="3806832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l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19" name="Rectangle 155"/>
          <p:cNvSpPr>
            <a:spLocks noChangeArrowheads="1"/>
          </p:cNvSpPr>
          <p:nvPr/>
        </p:nvSpPr>
        <p:spPr bwMode="auto">
          <a:xfrm>
            <a:off x="3331935" y="4412337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n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0" name="Rectangle 156"/>
          <p:cNvSpPr>
            <a:spLocks noChangeArrowheads="1"/>
          </p:cNvSpPr>
          <p:nvPr/>
        </p:nvSpPr>
        <p:spPr bwMode="auto">
          <a:xfrm>
            <a:off x="3563009" y="381552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o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1" name="Rectangle 157"/>
          <p:cNvSpPr>
            <a:spLocks noChangeArrowheads="1"/>
          </p:cNvSpPr>
          <p:nvPr/>
        </p:nvSpPr>
        <p:spPr bwMode="auto">
          <a:xfrm>
            <a:off x="3829709" y="4412337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p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2" name="Rectangle 155"/>
          <p:cNvSpPr>
            <a:spLocks noChangeArrowheads="1"/>
          </p:cNvSpPr>
          <p:nvPr/>
        </p:nvSpPr>
        <p:spPr bwMode="auto">
          <a:xfrm>
            <a:off x="4193781" y="4411696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q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3" name="Rectangle 156"/>
          <p:cNvSpPr>
            <a:spLocks noChangeArrowheads="1"/>
          </p:cNvSpPr>
          <p:nvPr/>
        </p:nvSpPr>
        <p:spPr bwMode="auto">
          <a:xfrm>
            <a:off x="4440483" y="380209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r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4" name="Rectangle 157"/>
          <p:cNvSpPr>
            <a:spLocks noChangeArrowheads="1"/>
          </p:cNvSpPr>
          <p:nvPr/>
        </p:nvSpPr>
        <p:spPr bwMode="auto">
          <a:xfrm>
            <a:off x="4727181" y="4409069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s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5" name="Rectangle 155"/>
          <p:cNvSpPr>
            <a:spLocks noChangeArrowheads="1"/>
          </p:cNvSpPr>
          <p:nvPr/>
        </p:nvSpPr>
        <p:spPr bwMode="auto">
          <a:xfrm>
            <a:off x="3429658" y="2435860"/>
            <a:ext cx="2667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a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6" name="Rectangle 156"/>
          <p:cNvSpPr>
            <a:spLocks noChangeArrowheads="1"/>
          </p:cNvSpPr>
          <p:nvPr/>
        </p:nvSpPr>
        <p:spPr bwMode="auto">
          <a:xfrm>
            <a:off x="4727181" y="1923936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b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7" name="Rectangle 157"/>
          <p:cNvSpPr>
            <a:spLocks noChangeArrowheads="1"/>
          </p:cNvSpPr>
          <p:nvPr/>
        </p:nvSpPr>
        <p:spPr bwMode="auto">
          <a:xfrm>
            <a:off x="6102324" y="2435860"/>
            <a:ext cx="2667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c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28" name="Line 141"/>
          <p:cNvSpPr>
            <a:spLocks noChangeShapeType="1"/>
          </p:cNvSpPr>
          <p:nvPr/>
        </p:nvSpPr>
        <p:spPr bwMode="auto">
          <a:xfrm flipH="1">
            <a:off x="3020139" y="2659914"/>
            <a:ext cx="409517" cy="39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29" name="Line 141"/>
          <p:cNvSpPr>
            <a:spLocks noChangeShapeType="1"/>
          </p:cNvSpPr>
          <p:nvPr/>
        </p:nvSpPr>
        <p:spPr bwMode="auto">
          <a:xfrm>
            <a:off x="3696359" y="2659915"/>
            <a:ext cx="364422" cy="3982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1" name="Line 128"/>
          <p:cNvSpPr>
            <a:spLocks noChangeShapeType="1"/>
          </p:cNvSpPr>
          <p:nvPr/>
        </p:nvSpPr>
        <p:spPr bwMode="auto">
          <a:xfrm>
            <a:off x="2351807" y="3889443"/>
            <a:ext cx="147552" cy="51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2" name="Line 128"/>
          <p:cNvSpPr>
            <a:spLocks noChangeShapeType="1"/>
          </p:cNvSpPr>
          <p:nvPr/>
        </p:nvSpPr>
        <p:spPr bwMode="auto">
          <a:xfrm>
            <a:off x="3020141" y="3273459"/>
            <a:ext cx="139619" cy="538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4" name="Line 128"/>
          <p:cNvSpPr>
            <a:spLocks noChangeShapeType="1"/>
          </p:cNvSpPr>
          <p:nvPr/>
        </p:nvSpPr>
        <p:spPr bwMode="auto">
          <a:xfrm>
            <a:off x="4327480" y="3286761"/>
            <a:ext cx="295319" cy="524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5" name="Line 141"/>
          <p:cNvSpPr>
            <a:spLocks noChangeShapeType="1"/>
          </p:cNvSpPr>
          <p:nvPr/>
        </p:nvSpPr>
        <p:spPr bwMode="auto">
          <a:xfrm flipH="1">
            <a:off x="6000730" y="2659914"/>
            <a:ext cx="101593" cy="39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36" name="Rectangle 155"/>
          <p:cNvSpPr>
            <a:spLocks noChangeArrowheads="1"/>
          </p:cNvSpPr>
          <p:nvPr/>
        </p:nvSpPr>
        <p:spPr bwMode="auto">
          <a:xfrm>
            <a:off x="5807632" y="3058161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t</a:t>
            </a:r>
          </a:p>
        </p:txBody>
      </p:sp>
      <p:sp>
        <p:nvSpPr>
          <p:cNvPr id="39" name="Rectangle 155"/>
          <p:cNvSpPr>
            <a:spLocks noChangeArrowheads="1"/>
          </p:cNvSpPr>
          <p:nvPr/>
        </p:nvSpPr>
        <p:spPr bwMode="auto">
          <a:xfrm>
            <a:off x="5134539" y="4402336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u</a:t>
            </a:r>
          </a:p>
        </p:txBody>
      </p:sp>
      <p:sp>
        <p:nvSpPr>
          <p:cNvPr id="40" name="Rectangle 156"/>
          <p:cNvSpPr>
            <a:spLocks noChangeArrowheads="1"/>
          </p:cNvSpPr>
          <p:nvPr/>
        </p:nvSpPr>
        <p:spPr bwMode="auto">
          <a:xfrm>
            <a:off x="5401239" y="3802737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v</a:t>
            </a:r>
          </a:p>
        </p:txBody>
      </p:sp>
      <p:sp>
        <p:nvSpPr>
          <p:cNvPr id="41" name="Rectangle 157"/>
          <p:cNvSpPr>
            <a:spLocks noChangeArrowheads="1"/>
          </p:cNvSpPr>
          <p:nvPr/>
        </p:nvSpPr>
        <p:spPr bwMode="auto">
          <a:xfrm>
            <a:off x="5667852" y="4404963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w</a:t>
            </a:r>
          </a:p>
        </p:txBody>
      </p:sp>
      <p:sp>
        <p:nvSpPr>
          <p:cNvPr id="42" name="Rectangle 155"/>
          <p:cNvSpPr>
            <a:spLocks noChangeArrowheads="1"/>
          </p:cNvSpPr>
          <p:nvPr/>
        </p:nvSpPr>
        <p:spPr bwMode="auto">
          <a:xfrm>
            <a:off x="6047641" y="4375251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x</a:t>
            </a:r>
          </a:p>
        </p:txBody>
      </p:sp>
      <p:sp>
        <p:nvSpPr>
          <p:cNvPr id="43" name="Rectangle 156"/>
          <p:cNvSpPr>
            <a:spLocks noChangeArrowheads="1"/>
          </p:cNvSpPr>
          <p:nvPr/>
        </p:nvSpPr>
        <p:spPr bwMode="auto">
          <a:xfrm>
            <a:off x="6314341" y="3802737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>
                <a:latin typeface="Avenir Book"/>
                <a:cs typeface="Avenir Book"/>
              </a:rPr>
              <a:t>y</a:t>
            </a:r>
          </a:p>
        </p:txBody>
      </p:sp>
      <p:sp>
        <p:nvSpPr>
          <p:cNvPr id="47" name="Rectangle 155"/>
          <p:cNvSpPr>
            <a:spLocks noChangeArrowheads="1"/>
          </p:cNvSpPr>
          <p:nvPr/>
        </p:nvSpPr>
        <p:spPr bwMode="auto">
          <a:xfrm>
            <a:off x="6979920" y="3058161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A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50" name="Line 141"/>
          <p:cNvSpPr>
            <a:spLocks noChangeShapeType="1"/>
          </p:cNvSpPr>
          <p:nvPr/>
        </p:nvSpPr>
        <p:spPr bwMode="auto">
          <a:xfrm>
            <a:off x="6369025" y="2659914"/>
            <a:ext cx="610895" cy="3982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51" name="Rectangle 155"/>
          <p:cNvSpPr>
            <a:spLocks noChangeArrowheads="1"/>
          </p:cNvSpPr>
          <p:nvPr/>
        </p:nvSpPr>
        <p:spPr bwMode="auto">
          <a:xfrm>
            <a:off x="6612377" y="4391376"/>
            <a:ext cx="266700" cy="2286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B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52" name="Rectangle 156"/>
          <p:cNvSpPr>
            <a:spLocks noChangeArrowheads="1"/>
          </p:cNvSpPr>
          <p:nvPr/>
        </p:nvSpPr>
        <p:spPr bwMode="auto">
          <a:xfrm>
            <a:off x="6782154" y="3811488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C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54" name="Rectangle 155"/>
          <p:cNvSpPr>
            <a:spLocks noChangeArrowheads="1"/>
          </p:cNvSpPr>
          <p:nvPr/>
        </p:nvSpPr>
        <p:spPr bwMode="auto">
          <a:xfrm>
            <a:off x="7536180" y="3815524"/>
            <a:ext cx="2667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r>
              <a:rPr lang="en-US" sz="1400" dirty="0" smtClean="0">
                <a:latin typeface="Avenir Book"/>
                <a:cs typeface="Avenir Book"/>
              </a:rPr>
              <a:t>D</a:t>
            </a:r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3" name="Line 128"/>
          <p:cNvSpPr>
            <a:spLocks noChangeShapeType="1"/>
          </p:cNvSpPr>
          <p:nvPr/>
        </p:nvSpPr>
        <p:spPr bwMode="auto">
          <a:xfrm flipH="1">
            <a:off x="3696357" y="2155819"/>
            <a:ext cx="1030819" cy="2800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4" name="Line 128"/>
          <p:cNvSpPr>
            <a:spLocks noChangeShapeType="1"/>
          </p:cNvSpPr>
          <p:nvPr/>
        </p:nvSpPr>
        <p:spPr bwMode="auto">
          <a:xfrm>
            <a:off x="4993881" y="2152535"/>
            <a:ext cx="1108443" cy="283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65" name="Line 128"/>
          <p:cNvSpPr>
            <a:spLocks noChangeShapeType="1"/>
          </p:cNvSpPr>
          <p:nvPr/>
        </p:nvSpPr>
        <p:spPr bwMode="auto">
          <a:xfrm flipH="1">
            <a:off x="2351807" y="3286760"/>
            <a:ext cx="406068" cy="366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66" name="Line 128"/>
          <p:cNvSpPr>
            <a:spLocks noChangeShapeType="1"/>
          </p:cNvSpPr>
          <p:nvPr/>
        </p:nvSpPr>
        <p:spPr bwMode="auto">
          <a:xfrm flipH="1">
            <a:off x="2881500" y="4059018"/>
            <a:ext cx="198697" cy="353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68" name="Line 128"/>
          <p:cNvSpPr>
            <a:spLocks noChangeShapeType="1"/>
          </p:cNvSpPr>
          <p:nvPr/>
        </p:nvSpPr>
        <p:spPr bwMode="auto">
          <a:xfrm flipH="1">
            <a:off x="1554479" y="3889443"/>
            <a:ext cx="530627" cy="507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69" name="Line 128"/>
          <p:cNvSpPr>
            <a:spLocks noChangeShapeType="1"/>
          </p:cNvSpPr>
          <p:nvPr/>
        </p:nvSpPr>
        <p:spPr bwMode="auto">
          <a:xfrm flipH="1">
            <a:off x="3829708" y="3286761"/>
            <a:ext cx="243031" cy="515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71" name="Line 128"/>
          <p:cNvSpPr>
            <a:spLocks noChangeShapeType="1"/>
          </p:cNvSpPr>
          <p:nvPr/>
        </p:nvSpPr>
        <p:spPr bwMode="auto">
          <a:xfrm flipH="1">
            <a:off x="2269241" y="4631280"/>
            <a:ext cx="56779" cy="353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2" name="Line 128"/>
          <p:cNvSpPr>
            <a:spLocks noChangeShapeType="1"/>
          </p:cNvSpPr>
          <p:nvPr/>
        </p:nvSpPr>
        <p:spPr bwMode="auto">
          <a:xfrm flipH="1">
            <a:off x="1226899" y="4651760"/>
            <a:ext cx="192958" cy="332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3" name="Line 128"/>
          <p:cNvSpPr>
            <a:spLocks noChangeShapeType="1"/>
          </p:cNvSpPr>
          <p:nvPr/>
        </p:nvSpPr>
        <p:spPr bwMode="auto">
          <a:xfrm>
            <a:off x="1669758" y="4651760"/>
            <a:ext cx="189521" cy="349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4" name="Line 128"/>
          <p:cNvSpPr>
            <a:spLocks noChangeShapeType="1"/>
          </p:cNvSpPr>
          <p:nvPr/>
        </p:nvSpPr>
        <p:spPr bwMode="auto">
          <a:xfrm flipH="1">
            <a:off x="3398810" y="4029307"/>
            <a:ext cx="172639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5" name="Line 128"/>
          <p:cNvSpPr>
            <a:spLocks noChangeShapeType="1"/>
          </p:cNvSpPr>
          <p:nvPr/>
        </p:nvSpPr>
        <p:spPr bwMode="auto">
          <a:xfrm>
            <a:off x="3831508" y="4041337"/>
            <a:ext cx="189522" cy="360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6" name="Line 128"/>
          <p:cNvSpPr>
            <a:spLocks noChangeShapeType="1"/>
          </p:cNvSpPr>
          <p:nvPr/>
        </p:nvSpPr>
        <p:spPr bwMode="auto">
          <a:xfrm flipH="1">
            <a:off x="4274485" y="4026040"/>
            <a:ext cx="172639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7" name="Line 128"/>
          <p:cNvSpPr>
            <a:spLocks noChangeShapeType="1"/>
          </p:cNvSpPr>
          <p:nvPr/>
        </p:nvSpPr>
        <p:spPr bwMode="auto">
          <a:xfrm>
            <a:off x="4707183" y="4038070"/>
            <a:ext cx="189522" cy="360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8" name="Line 128"/>
          <p:cNvSpPr>
            <a:spLocks noChangeShapeType="1"/>
          </p:cNvSpPr>
          <p:nvPr/>
        </p:nvSpPr>
        <p:spPr bwMode="auto">
          <a:xfrm flipH="1">
            <a:off x="5224728" y="4032094"/>
            <a:ext cx="172639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79" name="Line 128"/>
          <p:cNvSpPr>
            <a:spLocks noChangeShapeType="1"/>
          </p:cNvSpPr>
          <p:nvPr/>
        </p:nvSpPr>
        <p:spPr bwMode="auto">
          <a:xfrm>
            <a:off x="5657426" y="4044124"/>
            <a:ext cx="189522" cy="360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0" name="Line 128"/>
          <p:cNvSpPr>
            <a:spLocks noChangeShapeType="1"/>
          </p:cNvSpPr>
          <p:nvPr/>
        </p:nvSpPr>
        <p:spPr bwMode="auto">
          <a:xfrm flipH="1">
            <a:off x="6144129" y="4009146"/>
            <a:ext cx="172639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1" name="Line 128"/>
          <p:cNvSpPr>
            <a:spLocks noChangeShapeType="1"/>
          </p:cNvSpPr>
          <p:nvPr/>
        </p:nvSpPr>
        <p:spPr bwMode="auto">
          <a:xfrm flipH="1">
            <a:off x="6706438" y="4048858"/>
            <a:ext cx="75716" cy="342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2" name="Line 128"/>
          <p:cNvSpPr>
            <a:spLocks noChangeShapeType="1"/>
          </p:cNvSpPr>
          <p:nvPr/>
        </p:nvSpPr>
        <p:spPr bwMode="auto">
          <a:xfrm>
            <a:off x="6072330" y="3277369"/>
            <a:ext cx="296695" cy="538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3" name="Line 128"/>
          <p:cNvSpPr>
            <a:spLocks noChangeShapeType="1"/>
          </p:cNvSpPr>
          <p:nvPr/>
        </p:nvSpPr>
        <p:spPr bwMode="auto">
          <a:xfrm flipH="1">
            <a:off x="5574557" y="3277369"/>
            <a:ext cx="243031" cy="515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84" name="Line 128"/>
          <p:cNvSpPr>
            <a:spLocks noChangeShapeType="1"/>
          </p:cNvSpPr>
          <p:nvPr/>
        </p:nvSpPr>
        <p:spPr bwMode="auto">
          <a:xfrm>
            <a:off x="7239485" y="3286761"/>
            <a:ext cx="410995" cy="515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5" name="Line 128"/>
          <p:cNvSpPr>
            <a:spLocks noChangeShapeType="1"/>
          </p:cNvSpPr>
          <p:nvPr/>
        </p:nvSpPr>
        <p:spPr bwMode="auto">
          <a:xfrm flipH="1">
            <a:off x="6879076" y="3286761"/>
            <a:ext cx="105666" cy="52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latin typeface="Avenir Book"/>
              <a:cs typeface="Avenir Book"/>
            </a:endParaRPr>
          </a:p>
        </p:txBody>
      </p:sp>
      <p:sp>
        <p:nvSpPr>
          <p:cNvPr id="87" name="Line 128"/>
          <p:cNvSpPr>
            <a:spLocks noChangeShapeType="1"/>
          </p:cNvSpPr>
          <p:nvPr/>
        </p:nvSpPr>
        <p:spPr bwMode="auto">
          <a:xfrm>
            <a:off x="7026086" y="4037942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7030851" y="4387966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 128"/>
          <p:cNvSpPr>
            <a:spLocks noChangeShapeType="1"/>
          </p:cNvSpPr>
          <p:nvPr/>
        </p:nvSpPr>
        <p:spPr bwMode="auto">
          <a:xfrm flipH="1">
            <a:off x="1153155" y="5234275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1" name="Line 128"/>
          <p:cNvSpPr>
            <a:spLocks noChangeShapeType="1"/>
          </p:cNvSpPr>
          <p:nvPr/>
        </p:nvSpPr>
        <p:spPr bwMode="auto">
          <a:xfrm>
            <a:off x="1346687" y="5225985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066140" y="558616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351452" y="557600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ine 128"/>
          <p:cNvSpPr>
            <a:spLocks noChangeShapeType="1"/>
          </p:cNvSpPr>
          <p:nvPr/>
        </p:nvSpPr>
        <p:spPr bwMode="auto">
          <a:xfrm flipH="1">
            <a:off x="1716667" y="5254754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5" name="Line 128"/>
          <p:cNvSpPr>
            <a:spLocks noChangeShapeType="1"/>
          </p:cNvSpPr>
          <p:nvPr/>
        </p:nvSpPr>
        <p:spPr bwMode="auto">
          <a:xfrm>
            <a:off x="1910199" y="5246464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629652" y="560664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914964" y="559648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ine 128"/>
          <p:cNvSpPr>
            <a:spLocks noChangeShapeType="1"/>
          </p:cNvSpPr>
          <p:nvPr/>
        </p:nvSpPr>
        <p:spPr bwMode="auto">
          <a:xfrm flipH="1">
            <a:off x="2269242" y="5243409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99" name="Line 128"/>
          <p:cNvSpPr>
            <a:spLocks noChangeShapeType="1"/>
          </p:cNvSpPr>
          <p:nvPr/>
        </p:nvSpPr>
        <p:spPr bwMode="auto">
          <a:xfrm>
            <a:off x="2462774" y="5235119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182227" y="559530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467539" y="558514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ine 128"/>
          <p:cNvSpPr>
            <a:spLocks noChangeShapeType="1"/>
          </p:cNvSpPr>
          <p:nvPr/>
        </p:nvSpPr>
        <p:spPr bwMode="auto">
          <a:xfrm flipH="1">
            <a:off x="2714229" y="4635185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3" name="Line 128"/>
          <p:cNvSpPr>
            <a:spLocks noChangeShapeType="1"/>
          </p:cNvSpPr>
          <p:nvPr/>
        </p:nvSpPr>
        <p:spPr bwMode="auto">
          <a:xfrm>
            <a:off x="2907761" y="4626895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2627214" y="498707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912526" y="497691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ine 128"/>
          <p:cNvSpPr>
            <a:spLocks noChangeShapeType="1"/>
          </p:cNvSpPr>
          <p:nvPr/>
        </p:nvSpPr>
        <p:spPr bwMode="auto">
          <a:xfrm flipH="1">
            <a:off x="3341332" y="4645959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7" name="Line 128"/>
          <p:cNvSpPr>
            <a:spLocks noChangeShapeType="1"/>
          </p:cNvSpPr>
          <p:nvPr/>
        </p:nvSpPr>
        <p:spPr bwMode="auto">
          <a:xfrm>
            <a:off x="3534864" y="4637669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254317" y="499785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539629" y="498769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Line 128"/>
          <p:cNvSpPr>
            <a:spLocks noChangeShapeType="1"/>
          </p:cNvSpPr>
          <p:nvPr/>
        </p:nvSpPr>
        <p:spPr bwMode="auto">
          <a:xfrm flipH="1">
            <a:off x="3830664" y="4645959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1" name="Line 128"/>
          <p:cNvSpPr>
            <a:spLocks noChangeShapeType="1"/>
          </p:cNvSpPr>
          <p:nvPr/>
        </p:nvSpPr>
        <p:spPr bwMode="auto">
          <a:xfrm>
            <a:off x="4024196" y="4637669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743649" y="499785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028961" y="498769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Line 128"/>
          <p:cNvSpPr>
            <a:spLocks noChangeShapeType="1"/>
          </p:cNvSpPr>
          <p:nvPr/>
        </p:nvSpPr>
        <p:spPr bwMode="auto">
          <a:xfrm flipH="1">
            <a:off x="4292183" y="4635185"/>
            <a:ext cx="0" cy="3826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5" name="Line 128"/>
          <p:cNvSpPr>
            <a:spLocks noChangeShapeType="1"/>
          </p:cNvSpPr>
          <p:nvPr/>
        </p:nvSpPr>
        <p:spPr bwMode="auto">
          <a:xfrm>
            <a:off x="4440483" y="4626895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220896" y="498707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445248" y="4976919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ine 128"/>
          <p:cNvSpPr>
            <a:spLocks noChangeShapeType="1"/>
          </p:cNvSpPr>
          <p:nvPr/>
        </p:nvSpPr>
        <p:spPr bwMode="auto">
          <a:xfrm flipH="1">
            <a:off x="4763640" y="4645959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19" name="Line 128"/>
          <p:cNvSpPr>
            <a:spLocks noChangeShapeType="1"/>
          </p:cNvSpPr>
          <p:nvPr/>
        </p:nvSpPr>
        <p:spPr bwMode="auto">
          <a:xfrm>
            <a:off x="4957172" y="4637669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676625" y="499785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961937" y="4987693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ine 128"/>
          <p:cNvSpPr>
            <a:spLocks noChangeShapeType="1"/>
          </p:cNvSpPr>
          <p:nvPr/>
        </p:nvSpPr>
        <p:spPr bwMode="auto">
          <a:xfrm flipH="1">
            <a:off x="5207707" y="4627404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3" name="Line 128"/>
          <p:cNvSpPr>
            <a:spLocks noChangeShapeType="1"/>
          </p:cNvSpPr>
          <p:nvPr/>
        </p:nvSpPr>
        <p:spPr bwMode="auto">
          <a:xfrm>
            <a:off x="5401239" y="4619114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151172" y="497929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406004" y="496913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ine 128"/>
          <p:cNvSpPr>
            <a:spLocks noChangeShapeType="1"/>
          </p:cNvSpPr>
          <p:nvPr/>
        </p:nvSpPr>
        <p:spPr bwMode="auto">
          <a:xfrm flipH="1">
            <a:off x="5704435" y="4627404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7" name="Line 128"/>
          <p:cNvSpPr>
            <a:spLocks noChangeShapeType="1"/>
          </p:cNvSpPr>
          <p:nvPr/>
        </p:nvSpPr>
        <p:spPr bwMode="auto">
          <a:xfrm>
            <a:off x="5897967" y="4619114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617420" y="497929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902732" y="496913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ine 128"/>
          <p:cNvSpPr>
            <a:spLocks noChangeShapeType="1"/>
          </p:cNvSpPr>
          <p:nvPr/>
        </p:nvSpPr>
        <p:spPr bwMode="auto">
          <a:xfrm flipH="1">
            <a:off x="6648960" y="4627404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1" name="Line 128"/>
          <p:cNvSpPr>
            <a:spLocks noChangeShapeType="1"/>
          </p:cNvSpPr>
          <p:nvPr/>
        </p:nvSpPr>
        <p:spPr bwMode="auto">
          <a:xfrm>
            <a:off x="6842492" y="4619114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561945" y="497929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6847257" y="4969138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Line 128"/>
          <p:cNvSpPr>
            <a:spLocks noChangeShapeType="1"/>
          </p:cNvSpPr>
          <p:nvPr/>
        </p:nvSpPr>
        <p:spPr bwMode="auto">
          <a:xfrm>
            <a:off x="6129455" y="4613193"/>
            <a:ext cx="14673" cy="3559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5" name="Line 128"/>
          <p:cNvSpPr>
            <a:spLocks noChangeShapeType="1"/>
          </p:cNvSpPr>
          <p:nvPr/>
        </p:nvSpPr>
        <p:spPr bwMode="auto">
          <a:xfrm>
            <a:off x="6277756" y="4604903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098809" y="4965087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282521" y="4954927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Line 128"/>
          <p:cNvSpPr>
            <a:spLocks noChangeShapeType="1"/>
          </p:cNvSpPr>
          <p:nvPr/>
        </p:nvSpPr>
        <p:spPr bwMode="auto">
          <a:xfrm flipH="1">
            <a:off x="7568708" y="4046360"/>
            <a:ext cx="45232" cy="366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39" name="Line 128"/>
          <p:cNvSpPr>
            <a:spLocks noChangeShapeType="1"/>
          </p:cNvSpPr>
          <p:nvPr/>
        </p:nvSpPr>
        <p:spPr bwMode="auto">
          <a:xfrm>
            <a:off x="7762240" y="4038070"/>
            <a:ext cx="73170" cy="374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Avenir Book"/>
              <a:cs typeface="Avenir Book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7481693" y="4398254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7767005" y="4388094"/>
            <a:ext cx="178829" cy="178829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4" y="-27904"/>
            <a:ext cx="8582025" cy="1143000"/>
          </a:xfrm>
        </p:spPr>
        <p:txBody>
          <a:bodyPr/>
          <a:lstStyle/>
          <a:p>
            <a:r>
              <a:rPr lang="en-US" sz="3200" dirty="0" smtClean="0"/>
              <a:t>Convert the below 2-4 tree to Red Black Tree!</a:t>
            </a:r>
            <a:endParaRPr lang="en-US" sz="3200" dirty="0"/>
          </a:p>
        </p:txBody>
      </p:sp>
      <p:sp>
        <p:nvSpPr>
          <p:cNvPr id="4" name="Line 150"/>
          <p:cNvSpPr>
            <a:spLocks noChangeShapeType="1"/>
          </p:cNvSpPr>
          <p:nvPr/>
        </p:nvSpPr>
        <p:spPr bwMode="auto">
          <a:xfrm flipH="1">
            <a:off x="3108960" y="5725160"/>
            <a:ext cx="215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49"/>
          <p:cNvSpPr>
            <a:spLocks noChangeShapeType="1"/>
          </p:cNvSpPr>
          <p:nvPr/>
        </p:nvSpPr>
        <p:spPr bwMode="auto">
          <a:xfrm>
            <a:off x="2994660" y="5026660"/>
            <a:ext cx="330200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44"/>
          <p:cNvSpPr>
            <a:spLocks noChangeShapeType="1"/>
          </p:cNvSpPr>
          <p:nvPr/>
        </p:nvSpPr>
        <p:spPr bwMode="auto">
          <a:xfrm>
            <a:off x="1864360" y="5788660"/>
            <a:ext cx="2413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43"/>
          <p:cNvSpPr>
            <a:spLocks noChangeShapeType="1"/>
          </p:cNvSpPr>
          <p:nvPr/>
        </p:nvSpPr>
        <p:spPr bwMode="auto">
          <a:xfrm flipH="1">
            <a:off x="1546860" y="5775960"/>
            <a:ext cx="3175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600960" y="2842260"/>
            <a:ext cx="800100" cy="228600"/>
            <a:chOff x="112" y="2792"/>
            <a:chExt cx="600" cy="208"/>
          </a:xfrm>
          <a:noFill/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3540760" y="2854960"/>
            <a:ext cx="800100" cy="228600"/>
            <a:chOff x="112" y="2792"/>
            <a:chExt cx="600" cy="208"/>
          </a:xfrm>
          <a:noFill/>
        </p:grpSpPr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4</a:t>
              </a:r>
            </a:p>
          </p:txBody>
        </p:sp>
        <p:grpSp>
          <p:nvGrpSpPr>
            <p:cNvPr id="16" name="Group 12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4442460" y="2842260"/>
            <a:ext cx="800100" cy="228600"/>
            <a:chOff x="112" y="2792"/>
            <a:chExt cx="600" cy="208"/>
          </a:xfrm>
          <a:noFill/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9</a:t>
              </a:r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5344160" y="2829560"/>
            <a:ext cx="800100" cy="228600"/>
            <a:chOff x="112" y="2792"/>
            <a:chExt cx="600" cy="208"/>
          </a:xfrm>
          <a:noFill/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11</a:t>
              </a:r>
            </a:p>
          </p:txBody>
        </p:sp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6258560" y="2829560"/>
            <a:ext cx="800100" cy="228600"/>
            <a:chOff x="112" y="2792"/>
            <a:chExt cx="600" cy="208"/>
          </a:xfrm>
          <a:noFill/>
        </p:grpSpPr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14</a:t>
              </a:r>
            </a:p>
          </p:txBody>
        </p:sp>
        <p:grpSp>
          <p:nvGrpSpPr>
            <p:cNvPr id="34" name="Group 30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7185660" y="2829560"/>
            <a:ext cx="800100" cy="228600"/>
            <a:chOff x="112" y="2792"/>
            <a:chExt cx="600" cy="208"/>
          </a:xfrm>
          <a:noFill/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20</a:t>
              </a:r>
            </a:p>
          </p:txBody>
        </p:sp>
        <p:grpSp>
          <p:nvGrpSpPr>
            <p:cNvPr id="40" name="Group 36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4" name="Group 40"/>
          <p:cNvGrpSpPr>
            <a:grpSpLocks/>
          </p:cNvGrpSpPr>
          <p:nvPr/>
        </p:nvGrpSpPr>
        <p:grpSpPr bwMode="auto">
          <a:xfrm>
            <a:off x="6766560" y="1915160"/>
            <a:ext cx="800100" cy="228600"/>
            <a:chOff x="112" y="2792"/>
            <a:chExt cx="600" cy="208"/>
          </a:xfrm>
          <a:noFill/>
        </p:grpSpPr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18</a:t>
              </a:r>
            </a:p>
          </p:txBody>
        </p:sp>
        <p:grpSp>
          <p:nvGrpSpPr>
            <p:cNvPr id="46" name="Group 42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4023360" y="1927860"/>
            <a:ext cx="800100" cy="228600"/>
            <a:chOff x="112" y="2792"/>
            <a:chExt cx="600" cy="208"/>
          </a:xfrm>
          <a:noFill/>
        </p:grpSpPr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118" y="2792"/>
              <a:ext cx="194" cy="20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3</a:t>
              </a:r>
            </a:p>
          </p:txBody>
        </p:sp>
        <p:grpSp>
          <p:nvGrpSpPr>
            <p:cNvPr id="52" name="Group 48"/>
            <p:cNvGrpSpPr>
              <a:grpSpLocks/>
            </p:cNvGrpSpPr>
            <p:nvPr/>
          </p:nvGrpSpPr>
          <p:grpSpPr bwMode="auto">
            <a:xfrm>
              <a:off x="112" y="2792"/>
              <a:ext cx="600" cy="208"/>
              <a:chOff x="576" y="2696"/>
              <a:chExt cx="744" cy="240"/>
            </a:xfrm>
            <a:grpFill/>
          </p:grpSpPr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576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824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1072" y="2696"/>
                <a:ext cx="248" cy="24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6" name="Group 73"/>
          <p:cNvGrpSpPr>
            <a:grpSpLocks/>
          </p:cNvGrpSpPr>
          <p:nvPr/>
        </p:nvGrpSpPr>
        <p:grpSpPr bwMode="auto">
          <a:xfrm>
            <a:off x="5318760" y="1026160"/>
            <a:ext cx="800100" cy="228600"/>
            <a:chOff x="1712" y="912"/>
            <a:chExt cx="504" cy="144"/>
          </a:xfrm>
          <a:noFill/>
        </p:grpSpPr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1717" y="912"/>
              <a:ext cx="163" cy="1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" charset="0"/>
                </a:rPr>
                <a:t>13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1712" y="912"/>
              <a:ext cx="168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1880" y="912"/>
              <a:ext cx="168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2048" y="912"/>
              <a:ext cx="168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Oval 57"/>
          <p:cNvSpPr>
            <a:spLocks noChangeArrowheads="1"/>
          </p:cNvSpPr>
          <p:nvPr/>
        </p:nvSpPr>
        <p:spPr bwMode="auto">
          <a:xfrm>
            <a:off x="5631498" y="28295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12</a:t>
            </a:r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4564698" y="19278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10</a:t>
            </a:r>
          </a:p>
        </p:txBody>
      </p:sp>
      <p:sp>
        <p:nvSpPr>
          <p:cNvPr id="63" name="Oval 59"/>
          <p:cNvSpPr>
            <a:spLocks noChangeArrowheads="1"/>
          </p:cNvSpPr>
          <p:nvPr/>
        </p:nvSpPr>
        <p:spPr bwMode="auto">
          <a:xfrm>
            <a:off x="4297998" y="19278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8</a:t>
            </a:r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4082098" y="28549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6</a:t>
            </a:r>
          </a:p>
        </p:txBody>
      </p:sp>
      <p:sp>
        <p:nvSpPr>
          <p:cNvPr id="65" name="Oval 61"/>
          <p:cNvSpPr>
            <a:spLocks noChangeArrowheads="1"/>
          </p:cNvSpPr>
          <p:nvPr/>
        </p:nvSpPr>
        <p:spPr bwMode="auto">
          <a:xfrm>
            <a:off x="3828098" y="28549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5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2888298" y="28422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2</a:t>
            </a:r>
          </a:p>
        </p:txBody>
      </p:sp>
      <p:sp>
        <p:nvSpPr>
          <p:cNvPr id="67" name="Oval 64"/>
          <p:cNvSpPr>
            <a:spLocks noChangeArrowheads="1"/>
          </p:cNvSpPr>
          <p:nvPr/>
        </p:nvSpPr>
        <p:spPr bwMode="auto">
          <a:xfrm>
            <a:off x="6533198" y="2829560"/>
            <a:ext cx="258762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15</a:t>
            </a:r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 flipH="1">
            <a:off x="4417060" y="1254760"/>
            <a:ext cx="11938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852160" y="1242060"/>
            <a:ext cx="13081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 flipH="1">
            <a:off x="3020060" y="2156460"/>
            <a:ext cx="1003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 flipH="1">
            <a:off x="3947160" y="2156460"/>
            <a:ext cx="3429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4556760" y="2156460"/>
            <a:ext cx="2921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4823460" y="2156460"/>
            <a:ext cx="92710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 flipH="1">
            <a:off x="6664960" y="2143760"/>
            <a:ext cx="1143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7033260" y="2143760"/>
            <a:ext cx="55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8"/>
          <p:cNvSpPr>
            <a:spLocks noChangeShapeType="1"/>
          </p:cNvSpPr>
          <p:nvPr/>
        </p:nvSpPr>
        <p:spPr bwMode="auto">
          <a:xfrm flipH="1">
            <a:off x="3820160" y="5026660"/>
            <a:ext cx="2286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85"/>
          <p:cNvSpPr>
            <a:spLocks noChangeShapeType="1"/>
          </p:cNvSpPr>
          <p:nvPr/>
        </p:nvSpPr>
        <p:spPr bwMode="auto">
          <a:xfrm flipH="1">
            <a:off x="759460" y="5788660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87"/>
          <p:cNvSpPr>
            <a:spLocks noChangeShapeType="1"/>
          </p:cNvSpPr>
          <p:nvPr/>
        </p:nvSpPr>
        <p:spPr bwMode="auto">
          <a:xfrm flipH="1">
            <a:off x="4048760" y="4544060"/>
            <a:ext cx="660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8"/>
          <p:cNvSpPr>
            <a:spLocks noChangeShapeType="1"/>
          </p:cNvSpPr>
          <p:nvPr/>
        </p:nvSpPr>
        <p:spPr bwMode="auto">
          <a:xfrm>
            <a:off x="3489960" y="393446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89"/>
          <p:cNvSpPr>
            <a:spLocks noChangeShapeType="1"/>
          </p:cNvSpPr>
          <p:nvPr/>
        </p:nvSpPr>
        <p:spPr bwMode="auto">
          <a:xfrm flipH="1">
            <a:off x="1038860" y="5052060"/>
            <a:ext cx="4445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90"/>
          <p:cNvSpPr>
            <a:spLocks noChangeShapeType="1"/>
          </p:cNvSpPr>
          <p:nvPr/>
        </p:nvSpPr>
        <p:spPr bwMode="auto">
          <a:xfrm>
            <a:off x="1483360" y="5052060"/>
            <a:ext cx="381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 flipH="1">
            <a:off x="1483360" y="4518660"/>
            <a:ext cx="8001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92"/>
          <p:cNvSpPr>
            <a:spLocks noChangeShapeType="1"/>
          </p:cNvSpPr>
          <p:nvPr/>
        </p:nvSpPr>
        <p:spPr bwMode="auto">
          <a:xfrm>
            <a:off x="2296160" y="4505960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93"/>
          <p:cNvSpPr>
            <a:spLocks noChangeShapeType="1"/>
          </p:cNvSpPr>
          <p:nvPr/>
        </p:nvSpPr>
        <p:spPr bwMode="auto">
          <a:xfrm flipH="1">
            <a:off x="2664460" y="5026660"/>
            <a:ext cx="3302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94"/>
          <p:cNvSpPr>
            <a:spLocks noChangeShapeType="1"/>
          </p:cNvSpPr>
          <p:nvPr/>
        </p:nvSpPr>
        <p:spPr bwMode="auto">
          <a:xfrm flipH="1">
            <a:off x="2296160" y="3934460"/>
            <a:ext cx="1193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95"/>
          <p:cNvSpPr>
            <a:spLocks noChangeShapeType="1"/>
          </p:cNvSpPr>
          <p:nvPr/>
        </p:nvSpPr>
        <p:spPr bwMode="auto">
          <a:xfrm>
            <a:off x="4696460" y="4544060"/>
            <a:ext cx="7747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Oval 96"/>
          <p:cNvSpPr>
            <a:spLocks noChangeArrowheads="1"/>
          </p:cNvSpPr>
          <p:nvPr/>
        </p:nvSpPr>
        <p:spPr bwMode="auto">
          <a:xfrm>
            <a:off x="3337560" y="37693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97"/>
          <p:cNvSpPr>
            <a:spLocks noChangeArrowheads="1"/>
          </p:cNvSpPr>
          <p:nvPr/>
        </p:nvSpPr>
        <p:spPr bwMode="auto">
          <a:xfrm>
            <a:off x="2131060" y="43408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9" name="Oval 98"/>
          <p:cNvSpPr>
            <a:spLocks noChangeArrowheads="1"/>
          </p:cNvSpPr>
          <p:nvPr/>
        </p:nvSpPr>
        <p:spPr bwMode="auto">
          <a:xfrm>
            <a:off x="4544060" y="4378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0" name="Oval 100"/>
          <p:cNvSpPr>
            <a:spLocks noChangeArrowheads="1"/>
          </p:cNvSpPr>
          <p:nvPr/>
        </p:nvSpPr>
        <p:spPr bwMode="auto">
          <a:xfrm>
            <a:off x="5306060" y="48361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Oval 101"/>
          <p:cNvSpPr>
            <a:spLocks noChangeArrowheads="1"/>
          </p:cNvSpPr>
          <p:nvPr/>
        </p:nvSpPr>
        <p:spPr bwMode="auto">
          <a:xfrm>
            <a:off x="1330960" y="4886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Oval 102"/>
          <p:cNvSpPr>
            <a:spLocks noChangeArrowheads="1"/>
          </p:cNvSpPr>
          <p:nvPr/>
        </p:nvSpPr>
        <p:spPr bwMode="auto">
          <a:xfrm>
            <a:off x="2842260" y="48615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Oval 103"/>
          <p:cNvSpPr>
            <a:spLocks noChangeArrowheads="1"/>
          </p:cNvSpPr>
          <p:nvPr/>
        </p:nvSpPr>
        <p:spPr bwMode="auto">
          <a:xfrm>
            <a:off x="3896360" y="48615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Oval 104"/>
          <p:cNvSpPr>
            <a:spLocks noChangeArrowheads="1"/>
          </p:cNvSpPr>
          <p:nvPr/>
        </p:nvSpPr>
        <p:spPr bwMode="auto">
          <a:xfrm>
            <a:off x="2512060" y="55854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Oval 105"/>
          <p:cNvSpPr>
            <a:spLocks noChangeArrowheads="1"/>
          </p:cNvSpPr>
          <p:nvPr/>
        </p:nvSpPr>
        <p:spPr bwMode="auto">
          <a:xfrm>
            <a:off x="1711960" y="56108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6" name="Oval 106"/>
          <p:cNvSpPr>
            <a:spLocks noChangeArrowheads="1"/>
          </p:cNvSpPr>
          <p:nvPr/>
        </p:nvSpPr>
        <p:spPr bwMode="auto">
          <a:xfrm>
            <a:off x="886460" y="56235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7" name="Text Box 119"/>
          <p:cNvSpPr txBox="1">
            <a:spLocks noChangeArrowheads="1"/>
          </p:cNvSpPr>
          <p:nvPr/>
        </p:nvSpPr>
        <p:spPr bwMode="auto">
          <a:xfrm>
            <a:off x="895985" y="55838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98" name="Text Box 120"/>
          <p:cNvSpPr txBox="1">
            <a:spLocks noChangeArrowheads="1"/>
          </p:cNvSpPr>
          <p:nvPr/>
        </p:nvSpPr>
        <p:spPr bwMode="auto">
          <a:xfrm>
            <a:off x="5239385" y="48345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20</a:t>
            </a:r>
          </a:p>
        </p:txBody>
      </p:sp>
      <p:sp>
        <p:nvSpPr>
          <p:cNvPr id="99" name="Text Box 122"/>
          <p:cNvSpPr txBox="1">
            <a:spLocks noChangeArrowheads="1"/>
          </p:cNvSpPr>
          <p:nvPr/>
        </p:nvSpPr>
        <p:spPr bwMode="auto">
          <a:xfrm>
            <a:off x="4477385" y="43773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18</a:t>
            </a:r>
          </a:p>
        </p:txBody>
      </p:sp>
      <p:sp>
        <p:nvSpPr>
          <p:cNvPr id="100" name="Text Box 123"/>
          <p:cNvSpPr txBox="1">
            <a:spLocks noChangeArrowheads="1"/>
          </p:cNvSpPr>
          <p:nvPr/>
        </p:nvSpPr>
        <p:spPr bwMode="auto">
          <a:xfrm>
            <a:off x="3842385" y="48599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15</a:t>
            </a:r>
          </a:p>
        </p:txBody>
      </p:sp>
      <p:sp>
        <p:nvSpPr>
          <p:cNvPr id="101" name="Text Box 124"/>
          <p:cNvSpPr txBox="1">
            <a:spLocks noChangeArrowheads="1"/>
          </p:cNvSpPr>
          <p:nvPr/>
        </p:nvSpPr>
        <p:spPr bwMode="auto">
          <a:xfrm>
            <a:off x="3270885" y="37550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102" name="Text Box 125"/>
          <p:cNvSpPr txBox="1">
            <a:spLocks noChangeArrowheads="1"/>
          </p:cNvSpPr>
          <p:nvPr/>
        </p:nvSpPr>
        <p:spPr bwMode="auto">
          <a:xfrm>
            <a:off x="2140585" y="43265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sp>
        <p:nvSpPr>
          <p:cNvPr id="103" name="Text Box 126"/>
          <p:cNvSpPr txBox="1">
            <a:spLocks noChangeArrowheads="1"/>
          </p:cNvSpPr>
          <p:nvPr/>
        </p:nvSpPr>
        <p:spPr bwMode="auto">
          <a:xfrm>
            <a:off x="2762885" y="48599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10</a:t>
            </a:r>
          </a:p>
        </p:txBody>
      </p:sp>
      <p:sp>
        <p:nvSpPr>
          <p:cNvPr id="104" name="Text Box 127"/>
          <p:cNvSpPr txBox="1">
            <a:spLocks noChangeArrowheads="1"/>
          </p:cNvSpPr>
          <p:nvPr/>
        </p:nvSpPr>
        <p:spPr bwMode="auto">
          <a:xfrm>
            <a:off x="2521585" y="55838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9</a:t>
            </a:r>
          </a:p>
        </p:txBody>
      </p:sp>
      <p:sp>
        <p:nvSpPr>
          <p:cNvPr id="105" name="Text Box 128"/>
          <p:cNvSpPr txBox="1">
            <a:spLocks noChangeArrowheads="1"/>
          </p:cNvSpPr>
          <p:nvPr/>
        </p:nvSpPr>
        <p:spPr bwMode="auto">
          <a:xfrm>
            <a:off x="1721485" y="55965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106" name="Text Box 129"/>
          <p:cNvSpPr txBox="1">
            <a:spLocks noChangeArrowheads="1"/>
          </p:cNvSpPr>
          <p:nvPr/>
        </p:nvSpPr>
        <p:spPr bwMode="auto">
          <a:xfrm>
            <a:off x="1327785" y="48726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07" name="Oval 136"/>
          <p:cNvSpPr>
            <a:spLocks noChangeArrowheads="1"/>
          </p:cNvSpPr>
          <p:nvPr/>
        </p:nvSpPr>
        <p:spPr bwMode="auto">
          <a:xfrm>
            <a:off x="543560" y="61696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8" name="Text Box 137"/>
          <p:cNvSpPr txBox="1">
            <a:spLocks noChangeArrowheads="1"/>
          </p:cNvSpPr>
          <p:nvPr/>
        </p:nvSpPr>
        <p:spPr bwMode="auto">
          <a:xfrm>
            <a:off x="553085" y="6155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09" name="Oval 139"/>
          <p:cNvSpPr>
            <a:spLocks noChangeArrowheads="1"/>
          </p:cNvSpPr>
          <p:nvPr/>
        </p:nvSpPr>
        <p:spPr bwMode="auto">
          <a:xfrm>
            <a:off x="1940560" y="61696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0" name="Text Box 140"/>
          <p:cNvSpPr txBox="1">
            <a:spLocks noChangeArrowheads="1"/>
          </p:cNvSpPr>
          <p:nvPr/>
        </p:nvSpPr>
        <p:spPr bwMode="auto">
          <a:xfrm>
            <a:off x="1950085" y="6155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111" name="Oval 141"/>
          <p:cNvSpPr>
            <a:spLocks noChangeArrowheads="1"/>
          </p:cNvSpPr>
          <p:nvPr/>
        </p:nvSpPr>
        <p:spPr bwMode="auto">
          <a:xfrm>
            <a:off x="1381760" y="61696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2" name="Text Box 142"/>
          <p:cNvSpPr txBox="1">
            <a:spLocks noChangeArrowheads="1"/>
          </p:cNvSpPr>
          <p:nvPr/>
        </p:nvSpPr>
        <p:spPr bwMode="auto">
          <a:xfrm>
            <a:off x="1391285" y="615537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113" name="Oval 145"/>
          <p:cNvSpPr>
            <a:spLocks noChangeArrowheads="1"/>
          </p:cNvSpPr>
          <p:nvPr/>
        </p:nvSpPr>
        <p:spPr bwMode="auto">
          <a:xfrm>
            <a:off x="2956560" y="61569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4" name="Text Box 146"/>
          <p:cNvSpPr txBox="1">
            <a:spLocks noChangeArrowheads="1"/>
          </p:cNvSpPr>
          <p:nvPr/>
        </p:nvSpPr>
        <p:spPr bwMode="auto">
          <a:xfrm>
            <a:off x="2889885" y="61553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11</a:t>
            </a:r>
          </a:p>
        </p:txBody>
      </p:sp>
      <p:sp>
        <p:nvSpPr>
          <p:cNvPr id="115" name="Oval 147"/>
          <p:cNvSpPr>
            <a:spLocks noChangeArrowheads="1"/>
          </p:cNvSpPr>
          <p:nvPr/>
        </p:nvSpPr>
        <p:spPr bwMode="auto">
          <a:xfrm>
            <a:off x="3172460" y="55600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6" name="Text Box 148"/>
          <p:cNvSpPr txBox="1">
            <a:spLocks noChangeArrowheads="1"/>
          </p:cNvSpPr>
          <p:nvPr/>
        </p:nvSpPr>
        <p:spPr bwMode="auto">
          <a:xfrm>
            <a:off x="3105785" y="55457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12</a:t>
            </a:r>
          </a:p>
        </p:txBody>
      </p:sp>
      <p:sp>
        <p:nvSpPr>
          <p:cNvPr id="117" name="Oval 151"/>
          <p:cNvSpPr>
            <a:spLocks noChangeArrowheads="1"/>
          </p:cNvSpPr>
          <p:nvPr/>
        </p:nvSpPr>
        <p:spPr bwMode="auto">
          <a:xfrm>
            <a:off x="3655060" y="5572760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8" name="Text Box 152"/>
          <p:cNvSpPr txBox="1">
            <a:spLocks noChangeArrowheads="1"/>
          </p:cNvSpPr>
          <p:nvPr/>
        </p:nvSpPr>
        <p:spPr bwMode="auto">
          <a:xfrm>
            <a:off x="3588385" y="557117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9222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 animBg="1"/>
      <p:bldP spid="108" grpId="0"/>
      <p:bldP spid="109" grpId="0" animBg="1"/>
      <p:bldP spid="109" grpId="1" animBg="1"/>
      <p:bldP spid="110" grpId="0"/>
      <p:bldP spid="110" grpId="1"/>
      <p:bldP spid="111" grpId="0" animBg="1"/>
      <p:bldP spid="111" grpId="1" animBg="1"/>
      <p:bldP spid="112" grpId="0"/>
      <p:bldP spid="112" grpId="1"/>
      <p:bldP spid="113" grpId="0" animBg="1"/>
      <p:bldP spid="114" grpId="0"/>
      <p:bldP spid="115" grpId="0" animBg="1"/>
      <p:bldP spid="116" grpId="0"/>
      <p:bldP spid="117" grpId="0" animBg="1"/>
      <p:bldP spid="117" grpId="1" animBg="1"/>
      <p:bldP spid="1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456"/>
            <a:ext cx="8229600" cy="1143000"/>
          </a:xfrm>
        </p:spPr>
        <p:txBody>
          <a:bodyPr/>
          <a:lstStyle/>
          <a:p>
            <a:r>
              <a:rPr lang="en-US" dirty="0" smtClean="0"/>
              <a:t>Red 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5384"/>
            <a:ext cx="8229600" cy="28385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BST with Red and Black colored nodes</a:t>
            </a:r>
          </a:p>
          <a:p>
            <a:r>
              <a:rPr lang="en-US" dirty="0" smtClean="0"/>
              <a:t>Root is black</a:t>
            </a:r>
          </a:p>
          <a:p>
            <a:r>
              <a:rPr lang="en-US" dirty="0" smtClean="0"/>
              <a:t>Black node can have black children, but red node can only have black children</a:t>
            </a:r>
          </a:p>
          <a:p>
            <a:r>
              <a:rPr lang="en-US" dirty="0" smtClean="0"/>
              <a:t>Every external node has the same black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4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" y="396276"/>
            <a:ext cx="8625840" cy="1143000"/>
          </a:xfrm>
        </p:spPr>
        <p:txBody>
          <a:bodyPr/>
          <a:lstStyle/>
          <a:p>
            <a:r>
              <a:rPr lang="en-US" sz="5400" dirty="0" smtClean="0"/>
              <a:t>Red Black Tree Examples</a:t>
            </a:r>
            <a:endParaRPr lang="en-US" sz="5400" dirty="0"/>
          </a:p>
        </p:txBody>
      </p:sp>
      <p:sp>
        <p:nvSpPr>
          <p:cNvPr id="4" name="Line 70"/>
          <p:cNvSpPr>
            <a:spLocks noChangeShapeType="1"/>
          </p:cNvSpPr>
          <p:nvPr/>
        </p:nvSpPr>
        <p:spPr bwMode="auto">
          <a:xfrm>
            <a:off x="7912100" y="3408998"/>
            <a:ext cx="3937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9"/>
          <p:cNvSpPr>
            <a:spLocks noChangeShapeType="1"/>
          </p:cNvSpPr>
          <p:nvPr/>
        </p:nvSpPr>
        <p:spPr bwMode="auto">
          <a:xfrm>
            <a:off x="7620000" y="4158298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8"/>
          <p:cNvSpPr>
            <a:spLocks noChangeShapeType="1"/>
          </p:cNvSpPr>
          <p:nvPr/>
        </p:nvSpPr>
        <p:spPr bwMode="auto">
          <a:xfrm flipH="1">
            <a:off x="7391400" y="4170998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7"/>
          <p:cNvSpPr>
            <a:spLocks noChangeShapeType="1"/>
          </p:cNvSpPr>
          <p:nvPr/>
        </p:nvSpPr>
        <p:spPr bwMode="auto">
          <a:xfrm>
            <a:off x="6502400" y="3434398"/>
            <a:ext cx="279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6"/>
          <p:cNvSpPr>
            <a:spLocks noChangeShapeType="1"/>
          </p:cNvSpPr>
          <p:nvPr/>
        </p:nvSpPr>
        <p:spPr bwMode="auto">
          <a:xfrm flipH="1">
            <a:off x="6324600" y="3434398"/>
            <a:ext cx="177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5"/>
          <p:cNvSpPr>
            <a:spLocks noChangeShapeType="1"/>
          </p:cNvSpPr>
          <p:nvPr/>
        </p:nvSpPr>
        <p:spPr bwMode="auto">
          <a:xfrm>
            <a:off x="5448300" y="3434398"/>
            <a:ext cx="3048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4"/>
          <p:cNvSpPr>
            <a:spLocks noChangeShapeType="1"/>
          </p:cNvSpPr>
          <p:nvPr/>
        </p:nvSpPr>
        <p:spPr bwMode="auto">
          <a:xfrm>
            <a:off x="5118100" y="4158298"/>
            <a:ext cx="292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3"/>
          <p:cNvSpPr>
            <a:spLocks noChangeShapeType="1"/>
          </p:cNvSpPr>
          <p:nvPr/>
        </p:nvSpPr>
        <p:spPr bwMode="auto">
          <a:xfrm flipH="1">
            <a:off x="4953000" y="4158298"/>
            <a:ext cx="1651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4318000" y="4183698"/>
            <a:ext cx="2286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1"/>
          <p:cNvSpPr>
            <a:spLocks noChangeShapeType="1"/>
          </p:cNvSpPr>
          <p:nvPr/>
        </p:nvSpPr>
        <p:spPr bwMode="auto">
          <a:xfrm flipH="1">
            <a:off x="4127500" y="4183698"/>
            <a:ext cx="1905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>
            <a:off x="3492500" y="4196398"/>
            <a:ext cx="215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/>
          <p:cNvSpPr>
            <a:spLocks noChangeShapeType="1"/>
          </p:cNvSpPr>
          <p:nvPr/>
        </p:nvSpPr>
        <p:spPr bwMode="auto">
          <a:xfrm flipH="1">
            <a:off x="3213100" y="4196398"/>
            <a:ext cx="2921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8"/>
          <p:cNvSpPr>
            <a:spLocks noChangeShapeType="1"/>
          </p:cNvSpPr>
          <p:nvPr/>
        </p:nvSpPr>
        <p:spPr bwMode="auto">
          <a:xfrm>
            <a:off x="2476500" y="2888298"/>
            <a:ext cx="279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7"/>
          <p:cNvSpPr>
            <a:spLocks noChangeShapeType="1"/>
          </p:cNvSpPr>
          <p:nvPr/>
        </p:nvSpPr>
        <p:spPr bwMode="auto">
          <a:xfrm flipH="1">
            <a:off x="2209800" y="2875598"/>
            <a:ext cx="2667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auto">
          <a:xfrm>
            <a:off x="1498600" y="3447098"/>
            <a:ext cx="2286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55"/>
          <p:cNvSpPr>
            <a:spLocks noChangeShapeType="1"/>
          </p:cNvSpPr>
          <p:nvPr/>
        </p:nvSpPr>
        <p:spPr bwMode="auto">
          <a:xfrm>
            <a:off x="850900" y="3459798"/>
            <a:ext cx="177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4"/>
          <p:cNvSpPr>
            <a:spLocks noChangeShapeType="1"/>
          </p:cNvSpPr>
          <p:nvPr/>
        </p:nvSpPr>
        <p:spPr bwMode="auto">
          <a:xfrm flipH="1">
            <a:off x="1358900" y="3447098"/>
            <a:ext cx="152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53"/>
          <p:cNvSpPr>
            <a:spLocks noChangeShapeType="1"/>
          </p:cNvSpPr>
          <p:nvPr/>
        </p:nvSpPr>
        <p:spPr bwMode="auto">
          <a:xfrm flipH="1">
            <a:off x="698500" y="3472498"/>
            <a:ext cx="152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2"/>
          <p:cNvSpPr>
            <a:spLocks noChangeShapeType="1"/>
          </p:cNvSpPr>
          <p:nvPr/>
        </p:nvSpPr>
        <p:spPr bwMode="auto">
          <a:xfrm flipH="1">
            <a:off x="850900" y="2900998"/>
            <a:ext cx="3683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>
            <a:off x="1892300" y="2316798"/>
            <a:ext cx="5842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>
            <a:off x="1219200" y="2913698"/>
            <a:ext cx="279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H="1">
            <a:off x="1219200" y="2316798"/>
            <a:ext cx="6731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4"/>
          <p:cNvSpPr>
            <a:spLocks noChangeShapeType="1"/>
          </p:cNvSpPr>
          <p:nvPr/>
        </p:nvSpPr>
        <p:spPr bwMode="auto">
          <a:xfrm flipH="1">
            <a:off x="7620000" y="3408998"/>
            <a:ext cx="292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6502400" y="2951798"/>
            <a:ext cx="6604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>
            <a:off x="5943600" y="2342198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7"/>
          <p:cNvSpPr>
            <a:spLocks noChangeShapeType="1"/>
          </p:cNvSpPr>
          <p:nvPr/>
        </p:nvSpPr>
        <p:spPr bwMode="auto">
          <a:xfrm flipH="1">
            <a:off x="3492500" y="3459798"/>
            <a:ext cx="4445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46"/>
          <p:cNvSpPr>
            <a:spLocks noChangeShapeType="1"/>
          </p:cNvSpPr>
          <p:nvPr/>
        </p:nvSpPr>
        <p:spPr bwMode="auto">
          <a:xfrm>
            <a:off x="3937000" y="3459798"/>
            <a:ext cx="3810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 flipH="1">
            <a:off x="3937000" y="2926398"/>
            <a:ext cx="8001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749800" y="2913698"/>
            <a:ext cx="6985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H="1">
            <a:off x="5118100" y="3434398"/>
            <a:ext cx="3302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flipH="1">
            <a:off x="4749800" y="2342198"/>
            <a:ext cx="11938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7150100" y="2951798"/>
            <a:ext cx="7747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066800" y="27358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1739900" y="21643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5791200" y="21770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2324100" y="27231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346200" y="32819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698500" y="32946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095500" y="32565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641600" y="32565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1244600" y="37772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1600200" y="37772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914400" y="37899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584200" y="37899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4584700" y="27485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" name="Oval 18"/>
          <p:cNvSpPr>
            <a:spLocks noChangeArrowheads="1"/>
          </p:cNvSpPr>
          <p:nvPr/>
        </p:nvSpPr>
        <p:spPr bwMode="auto">
          <a:xfrm>
            <a:off x="6997700" y="27866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7467600" y="39931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" name="Oval 20"/>
          <p:cNvSpPr>
            <a:spLocks noChangeArrowheads="1"/>
          </p:cNvSpPr>
          <p:nvPr/>
        </p:nvSpPr>
        <p:spPr bwMode="auto">
          <a:xfrm>
            <a:off x="7759700" y="32438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3784600" y="32946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" name="Oval 22"/>
          <p:cNvSpPr>
            <a:spLocks noChangeArrowheads="1"/>
          </p:cNvSpPr>
          <p:nvPr/>
        </p:nvSpPr>
        <p:spPr bwMode="auto">
          <a:xfrm>
            <a:off x="5295900" y="32692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6350000" y="32692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" name="Oval 24"/>
          <p:cNvSpPr>
            <a:spLocks noChangeArrowheads="1"/>
          </p:cNvSpPr>
          <p:nvPr/>
        </p:nvSpPr>
        <p:spPr bwMode="auto">
          <a:xfrm>
            <a:off x="4965700" y="39931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Oval 25"/>
          <p:cNvSpPr>
            <a:spLocks noChangeArrowheads="1"/>
          </p:cNvSpPr>
          <p:nvPr/>
        </p:nvSpPr>
        <p:spPr bwMode="auto">
          <a:xfrm>
            <a:off x="4165600" y="40185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3340100" y="4031298"/>
            <a:ext cx="317500" cy="330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DC1C3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Rectangle 27"/>
          <p:cNvSpPr>
            <a:spLocks noChangeArrowheads="1"/>
          </p:cNvSpPr>
          <p:nvPr/>
        </p:nvSpPr>
        <p:spPr bwMode="auto">
          <a:xfrm>
            <a:off x="30988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8"/>
          <p:cNvSpPr>
            <a:spLocks noChangeArrowheads="1"/>
          </p:cNvSpPr>
          <p:nvPr/>
        </p:nvSpPr>
        <p:spPr bwMode="auto">
          <a:xfrm>
            <a:off x="35941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132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44196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31"/>
          <p:cNvSpPr>
            <a:spLocks noChangeArrowheads="1"/>
          </p:cNvSpPr>
          <p:nvPr/>
        </p:nvSpPr>
        <p:spPr bwMode="auto">
          <a:xfrm>
            <a:off x="4838700" y="44757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32"/>
          <p:cNvSpPr>
            <a:spLocks noChangeArrowheads="1"/>
          </p:cNvSpPr>
          <p:nvPr/>
        </p:nvSpPr>
        <p:spPr bwMode="auto">
          <a:xfrm>
            <a:off x="5283200" y="44757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33"/>
          <p:cNvSpPr>
            <a:spLocks noChangeArrowheads="1"/>
          </p:cNvSpPr>
          <p:nvPr/>
        </p:nvSpPr>
        <p:spPr bwMode="auto">
          <a:xfrm>
            <a:off x="5638800" y="38153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8204200" y="38026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35"/>
          <p:cNvSpPr>
            <a:spLocks noChangeArrowheads="1"/>
          </p:cNvSpPr>
          <p:nvPr/>
        </p:nvSpPr>
        <p:spPr bwMode="auto">
          <a:xfrm>
            <a:off x="6667500" y="38153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36"/>
          <p:cNvSpPr>
            <a:spLocks noChangeArrowheads="1"/>
          </p:cNvSpPr>
          <p:nvPr/>
        </p:nvSpPr>
        <p:spPr bwMode="auto">
          <a:xfrm>
            <a:off x="6210300" y="38153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37"/>
          <p:cNvSpPr>
            <a:spLocks noChangeArrowheads="1"/>
          </p:cNvSpPr>
          <p:nvPr/>
        </p:nvSpPr>
        <p:spPr bwMode="auto">
          <a:xfrm>
            <a:off x="77597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7277100" y="4488498"/>
            <a:ext cx="2286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71"/>
          <p:cNvSpPr txBox="1">
            <a:spLocks noChangeArrowheads="1"/>
          </p:cNvSpPr>
          <p:nvPr/>
        </p:nvSpPr>
        <p:spPr bwMode="auto">
          <a:xfrm>
            <a:off x="454025" y="4931411"/>
            <a:ext cx="2559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  <a:cs typeface="Avenir Book"/>
              </a:rPr>
              <a:t>Black height of tree is 2</a:t>
            </a:r>
          </a:p>
        </p:txBody>
      </p:sp>
      <p:sp>
        <p:nvSpPr>
          <p:cNvPr id="71" name="Text Box 73"/>
          <p:cNvSpPr txBox="1">
            <a:spLocks noChangeArrowheads="1"/>
          </p:cNvSpPr>
          <p:nvPr/>
        </p:nvSpPr>
        <p:spPr bwMode="auto">
          <a:xfrm>
            <a:off x="4289425" y="4994911"/>
            <a:ext cx="2559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latin typeface="Avenir Book"/>
                <a:cs typeface="Avenir Book"/>
              </a:rPr>
              <a:t>Black height of tree is 2</a:t>
            </a:r>
          </a:p>
        </p:txBody>
      </p:sp>
    </p:spTree>
    <p:extLst>
      <p:ext uri="{BB962C8B-B14F-4D97-AF65-F5344CB8AC3E}">
        <p14:creationId xmlns:p14="http://schemas.microsoft.com/office/powerpoint/2010/main" val="399672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19999</TotalTime>
  <Words>2169</Words>
  <Application>Microsoft Macintosh PowerPoint</Application>
  <PresentationFormat>On-screen Show (4:3)</PresentationFormat>
  <Paragraphs>648</Paragraphs>
  <Slides>56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Lecture 17 Red-Black Trees</vt:lpstr>
      <vt:lpstr>2-4 Tree</vt:lpstr>
      <vt:lpstr>Can we have benefits of 2-4 trees with simple binary nodes?</vt:lpstr>
      <vt:lpstr>Lets convert 2-4 tree to a binary tree!</vt:lpstr>
      <vt:lpstr>PowerPoint Presentation</vt:lpstr>
      <vt:lpstr>Red Black Tree </vt:lpstr>
      <vt:lpstr>Convert the below 2-4 tree to Red Black Tree!</vt:lpstr>
      <vt:lpstr>Red Black Trees</vt:lpstr>
      <vt:lpstr>Red Black Tree Examples</vt:lpstr>
      <vt:lpstr>Are these Red-Black Trees?</vt:lpstr>
      <vt:lpstr>Red-Black Tree to 2-4 Tree</vt:lpstr>
      <vt:lpstr>Convert Red-Black Tree to 2-4 Tree</vt:lpstr>
      <vt:lpstr>Height of Red-Black Tree</vt:lpstr>
      <vt:lpstr>Minimum number of nodes for black height h?</vt:lpstr>
      <vt:lpstr>Maximum number of nodes for black height h?</vt:lpstr>
      <vt:lpstr>Red-Black Tree Black Height</vt:lpstr>
      <vt:lpstr>Height of a Red-Black tree is at max twice the black height, i.e. O(log n)</vt:lpstr>
      <vt:lpstr>Insert (k)</vt:lpstr>
      <vt:lpstr>Two Cases</vt:lpstr>
      <vt:lpstr>Case 1: Sibling of the parent of the inserted node is black or NULL</vt:lpstr>
      <vt:lpstr>Case 2: Sibling of the parent of the inserted node is red</vt:lpstr>
      <vt:lpstr>The double red problem can move up the tree…</vt:lpstr>
      <vt:lpstr>Time complexity of insert?</vt:lpstr>
      <vt:lpstr>Delete</vt:lpstr>
      <vt:lpstr>Three Situations</vt:lpstr>
      <vt:lpstr>Deleting black Node</vt:lpstr>
      <vt:lpstr>The cases:</vt:lpstr>
      <vt:lpstr>Deletion: case1.1 </vt:lpstr>
      <vt:lpstr>Deletion: case1.2 </vt:lpstr>
      <vt:lpstr>Deletion: case2.1.1 </vt:lpstr>
      <vt:lpstr>Deletion: case2.1.2 </vt:lpstr>
      <vt:lpstr>Deletion: case2.2.1 </vt:lpstr>
      <vt:lpstr>Deletion: case2.2.2 </vt:lpstr>
      <vt:lpstr>Summary</vt:lpstr>
      <vt:lpstr>Insert and Delete Summary</vt:lpstr>
      <vt:lpstr>In what situations would you prefer red-black tree over AVL Tree?</vt:lpstr>
      <vt:lpstr>(a,b) Trees</vt:lpstr>
      <vt:lpstr>B-Tree</vt:lpstr>
      <vt:lpstr>Examples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Deletion Example 1</vt:lpstr>
      <vt:lpstr>Deletion Example 2</vt:lpstr>
      <vt:lpstr>Deletion Example 3</vt:lpstr>
      <vt:lpstr>Deletion Example 3</vt:lpstr>
      <vt:lpstr>Deletion Example 3</vt:lpstr>
      <vt:lpstr>Deletion Example 4</vt:lpstr>
      <vt:lpstr>Deletion Example 4</vt:lpstr>
      <vt:lpstr>Deletion Example 4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CSL201 Data Structures</dc:title>
  <dc:creator>Chomu Saini</dc:creator>
  <cp:lastModifiedBy>Chomu</cp:lastModifiedBy>
  <cp:revision>437</cp:revision>
  <cp:lastPrinted>2016-05-04T16:04:38Z</cp:lastPrinted>
  <dcterms:created xsi:type="dcterms:W3CDTF">2016-05-01T03:35:43Z</dcterms:created>
  <dcterms:modified xsi:type="dcterms:W3CDTF">2017-10-31T06:14:05Z</dcterms:modified>
</cp:coreProperties>
</file>