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2" r:id="rId1"/>
  </p:sldMasterIdLst>
  <p:notesMasterIdLst>
    <p:notesMasterId r:id="rId13"/>
  </p:notesMasterIdLst>
  <p:sldIdLst>
    <p:sldId id="257" r:id="rId2"/>
    <p:sldId id="261" r:id="rId3"/>
    <p:sldId id="326" r:id="rId4"/>
    <p:sldId id="322" r:id="rId5"/>
    <p:sldId id="321" r:id="rId6"/>
    <p:sldId id="323" r:id="rId7"/>
    <p:sldId id="324" r:id="rId8"/>
    <p:sldId id="270" r:id="rId9"/>
    <p:sldId id="325" r:id="rId10"/>
    <p:sldId id="327"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3" autoAdjust="0"/>
    <p:restoredTop sz="99610" autoAdjust="0"/>
  </p:normalViewPr>
  <p:slideViewPr>
    <p:cSldViewPr snapToGrid="0" snapToObjects="1" showGuides="1">
      <p:cViewPr varScale="1">
        <p:scale>
          <a:sx n="83" d="100"/>
          <a:sy n="83" d="100"/>
        </p:scale>
        <p:origin x="384"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D52BF6-5454-46BB-8C78-4EA237A9793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E1B1B4F-0773-48EB-A365-A3569014EAB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98C4AEA-BE0E-437D-AC66-8168E76B8D4A}" type="datetimeFigureOut">
              <a:rPr lang="en-US"/>
              <a:pPr>
                <a:defRPr/>
              </a:pPr>
              <a:t>7/1/2020</a:t>
            </a:fld>
            <a:endParaRPr lang="en-US"/>
          </a:p>
        </p:txBody>
      </p:sp>
      <p:sp>
        <p:nvSpPr>
          <p:cNvPr id="4" name="Slide Image Placeholder 3">
            <a:extLst>
              <a:ext uri="{FF2B5EF4-FFF2-40B4-BE49-F238E27FC236}">
                <a16:creationId xmlns:a16="http://schemas.microsoft.com/office/drawing/2014/main" id="{581BE9DE-F7EA-405E-9786-93EDFFF01CA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E60CCF-0F9E-48CB-B0D0-A0A8A629961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971AA2C-4742-4D9C-A436-CA4285FA8DB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8D475966-0CD2-40C0-962C-043BF4C7E9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CDAF16F-A1E0-455B-994C-0D5E2559F27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86C27902-BB1D-4BFE-9F8F-4E7E611C99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00BAB7E-C71C-4B98-A836-C6B8CAB12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0426D005-41A8-4BE1-A7CA-B1B170DC14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BFC10E-BD1F-46BE-8EF7-B0838B64CE2F}"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186419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8174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74212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866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36068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C478911-82F5-44A2-8F61-FB1FE6D5280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945DDFE6-A6AC-4AB1-87BE-C7CAE665B684}" type="slidenum">
              <a:rPr lang="en-US" altLang="en-US" smtClean="0"/>
              <a:pPr/>
              <a:t>‹#›</a:t>
            </a:fld>
            <a:endParaRPr lang="en-US" altLang="en-US"/>
          </a:p>
        </p:txBody>
      </p:sp>
    </p:spTree>
    <p:extLst>
      <p:ext uri="{BB962C8B-B14F-4D97-AF65-F5344CB8AC3E}">
        <p14:creationId xmlns:p14="http://schemas.microsoft.com/office/powerpoint/2010/main" val="355983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31622691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070212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170603347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14238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35703057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D16B0B-F2D1-4DE3-9837-93C62FF9AAE1}"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006161B1-B57D-412A-8DEC-2A69F7289923}" type="slidenum">
              <a:rPr lang="en-US" altLang="en-US" smtClean="0"/>
              <a:pPr/>
              <a:t>‹#›</a:t>
            </a:fld>
            <a:endParaRPr lang="en-US" altLang="en-US"/>
          </a:p>
        </p:txBody>
      </p:sp>
    </p:spTree>
    <p:extLst>
      <p:ext uri="{BB962C8B-B14F-4D97-AF65-F5344CB8AC3E}">
        <p14:creationId xmlns:p14="http://schemas.microsoft.com/office/powerpoint/2010/main" val="3153330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2E1DDB2-2376-4D27-B9B9-5F791C76CA34}"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EFC7E069-535D-45D2-913D-613734C5424D}" type="slidenum">
              <a:rPr lang="en-US" altLang="en-US" smtClean="0"/>
              <a:pPr/>
              <a:t>‹#›</a:t>
            </a:fld>
            <a:endParaRPr lang="en-US" altLang="en-US"/>
          </a:p>
        </p:txBody>
      </p:sp>
    </p:spTree>
    <p:extLst>
      <p:ext uri="{BB962C8B-B14F-4D97-AF65-F5344CB8AC3E}">
        <p14:creationId xmlns:p14="http://schemas.microsoft.com/office/powerpoint/2010/main" val="332352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D70914A-1341-4BF4-A33A-88C4C8E6CE68}" type="datetime1">
              <a:rPr lang="en-US" smtClean="0"/>
              <a:pPr>
                <a:defRPr/>
              </a:pPr>
              <a:t>7/1/2020</a:t>
            </a:fld>
            <a:endParaRPr lang="en-US" dirty="0"/>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798013AF-3E02-4E28-9414-E811F4963D6A}" type="slidenum">
              <a:rPr lang="en-US" altLang="en-US" smtClean="0"/>
              <a:pPr/>
              <a:t>‹#›</a:t>
            </a:fld>
            <a:endParaRPr lang="en-US" altLang="en-US"/>
          </a:p>
        </p:txBody>
      </p:sp>
      <p:sp>
        <p:nvSpPr>
          <p:cNvPr id="7" name="object 11">
            <a:extLst>
              <a:ext uri="{FF2B5EF4-FFF2-40B4-BE49-F238E27FC236}">
                <a16:creationId xmlns:a16="http://schemas.microsoft.com/office/drawing/2014/main" id="{CB5F2CE2-8ED1-400F-B5B8-76899597B437}"/>
              </a:ext>
            </a:extLst>
          </p:cNvPr>
          <p:cNvSpPr>
            <a:spLocks noChangeArrowheads="1"/>
          </p:cNvSpPr>
          <p:nvPr userDrawn="1"/>
        </p:nvSpPr>
        <p:spPr bwMode="auto">
          <a:xfrm>
            <a:off x="11010900" y="6203951"/>
            <a:ext cx="786492" cy="426243"/>
          </a:xfrm>
          <a:prstGeom prst="rect">
            <a:avLst/>
          </a:prstGeom>
          <a:blipFill dpi="0" rotWithShape="1">
            <a:blip r:embed="rId2"/>
            <a:srcRect/>
            <a:stretch>
              <a:fillRect r="-648"/>
            </a:stretch>
          </a:blipFill>
          <a:ln>
            <a:noFill/>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atin typeface="Calibri" panose="020F0502020204030204" pitchFamily="34" charset="0"/>
            </a:endParaRPr>
          </a:p>
        </p:txBody>
      </p:sp>
    </p:spTree>
    <p:extLst>
      <p:ext uri="{BB962C8B-B14F-4D97-AF65-F5344CB8AC3E}">
        <p14:creationId xmlns:p14="http://schemas.microsoft.com/office/powerpoint/2010/main" val="19021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2E6A93E-19C1-4F2E-B6E5-23E54D1A7F65}"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A46FD326-AFE0-488B-80F9-86A6DD1363AA}" type="slidenum">
              <a:rPr lang="en-US" altLang="en-US" smtClean="0"/>
              <a:pPr/>
              <a:t>‹#›</a:t>
            </a:fld>
            <a:endParaRPr lang="en-US" altLang="en-US"/>
          </a:p>
        </p:txBody>
      </p:sp>
    </p:spTree>
    <p:extLst>
      <p:ext uri="{BB962C8B-B14F-4D97-AF65-F5344CB8AC3E}">
        <p14:creationId xmlns:p14="http://schemas.microsoft.com/office/powerpoint/2010/main" val="223164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9D7E91C-807E-4030-B576-6483BA77F376}" type="datetime1">
              <a:rPr lang="en-US" smtClean="0"/>
              <a:pPr>
                <a:defRPr/>
              </a:pPr>
              <a:t>7/1/2020</a:t>
            </a:fld>
            <a:endParaRPr lang="en-US"/>
          </a:p>
        </p:txBody>
      </p:sp>
      <p:sp>
        <p:nvSpPr>
          <p:cNvPr id="6" name="Footer Placeholder 5"/>
          <p:cNvSpPr>
            <a:spLocks noGrp="1"/>
          </p:cNvSpPr>
          <p:nvPr>
            <p:ph type="ftr" sz="quarter" idx="11"/>
          </p:nvPr>
        </p:nvSpPr>
        <p:spPr/>
        <p:txBody>
          <a:bodyPr/>
          <a:lstStyle/>
          <a:p>
            <a:pPr>
              <a:defRPr/>
            </a:pPr>
            <a:r>
              <a:rPr lang="en-US"/>
              <a:t>rcastillo.cs@tip.edu.ph – ITE001A</a:t>
            </a:r>
          </a:p>
        </p:txBody>
      </p:sp>
      <p:sp>
        <p:nvSpPr>
          <p:cNvPr id="7" name="Slide Number Placeholder 6"/>
          <p:cNvSpPr>
            <a:spLocks noGrp="1"/>
          </p:cNvSpPr>
          <p:nvPr>
            <p:ph type="sldNum" sz="quarter" idx="12"/>
          </p:nvPr>
        </p:nvSpPr>
        <p:spPr/>
        <p:txBody>
          <a:bodyPr/>
          <a:lstStyle/>
          <a:p>
            <a:fld id="{BB40362C-97F7-44B6-A5B4-7AC92CB06C33}" type="slidenum">
              <a:rPr lang="en-US" altLang="en-US" smtClean="0"/>
              <a:pPr/>
              <a:t>‹#›</a:t>
            </a:fld>
            <a:endParaRPr lang="en-US" altLang="en-US"/>
          </a:p>
        </p:txBody>
      </p:sp>
    </p:spTree>
    <p:extLst>
      <p:ext uri="{BB962C8B-B14F-4D97-AF65-F5344CB8AC3E}">
        <p14:creationId xmlns:p14="http://schemas.microsoft.com/office/powerpoint/2010/main" val="5663700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8" name="Footer Placeholder 7"/>
          <p:cNvSpPr>
            <a:spLocks noGrp="1"/>
          </p:cNvSpPr>
          <p:nvPr>
            <p:ph type="ftr" sz="quarter" idx="11"/>
          </p:nvPr>
        </p:nvSpPr>
        <p:spPr/>
        <p:txBody>
          <a:bodyPr/>
          <a:lstStyle/>
          <a:p>
            <a:pPr>
              <a:defRPr/>
            </a:pPr>
            <a:r>
              <a:rPr lang="en-US"/>
              <a:t>rcastillo.cs@tip.edu.ph – ITE001A</a:t>
            </a:r>
          </a:p>
        </p:txBody>
      </p:sp>
      <p:sp>
        <p:nvSpPr>
          <p:cNvPr id="9" name="Slide Number Placeholder 8"/>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2998725531"/>
      </p:ext>
    </p:extLst>
  </p:cSld>
  <p:clrMapOvr>
    <a:masterClrMapping/>
  </p:clrMapOvr>
  <p:hf hd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E2E36268-1492-4397-841F-D28E2BC75BCD}" type="datetime1">
              <a:rPr lang="en-US" smtClean="0"/>
              <a:pPr>
                <a:defRPr/>
              </a:pPr>
              <a:t>7/1/2020</a:t>
            </a:fld>
            <a:endParaRPr lang="en-US"/>
          </a:p>
        </p:txBody>
      </p:sp>
      <p:sp>
        <p:nvSpPr>
          <p:cNvPr id="4" name="Footer Placeholder 3"/>
          <p:cNvSpPr>
            <a:spLocks noGrp="1"/>
          </p:cNvSpPr>
          <p:nvPr>
            <p:ph type="ftr" sz="quarter" idx="11"/>
          </p:nvPr>
        </p:nvSpPr>
        <p:spPr/>
        <p:txBody>
          <a:bodyPr/>
          <a:lstStyle/>
          <a:p>
            <a:pPr>
              <a:defRPr/>
            </a:pPr>
            <a:r>
              <a:rPr lang="en-US"/>
              <a:t>rcastillo.cs@tip.edu.ph – ITE001A</a:t>
            </a:r>
          </a:p>
        </p:txBody>
      </p:sp>
      <p:sp>
        <p:nvSpPr>
          <p:cNvPr id="5" name="Slide Number Placeholder 4"/>
          <p:cNvSpPr>
            <a:spLocks noGrp="1"/>
          </p:cNvSpPr>
          <p:nvPr>
            <p:ph type="sldNum" sz="quarter" idx="12"/>
          </p:nvPr>
        </p:nvSpPr>
        <p:spPr/>
        <p:txBody>
          <a:bodyPr/>
          <a:lstStyle/>
          <a:p>
            <a:fld id="{93976EAA-E1FE-4739-AFCE-EC93E4CC9594}" type="slidenum">
              <a:rPr lang="en-US" altLang="en-US" smtClean="0"/>
              <a:pPr/>
              <a:t>‹#›</a:t>
            </a:fld>
            <a:endParaRPr lang="en-US" altLang="en-US"/>
          </a:p>
        </p:txBody>
      </p:sp>
    </p:spTree>
    <p:extLst>
      <p:ext uri="{BB962C8B-B14F-4D97-AF65-F5344CB8AC3E}">
        <p14:creationId xmlns:p14="http://schemas.microsoft.com/office/powerpoint/2010/main" val="204246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30F4225-AFA9-46B9-AE81-7A705FC30B04}" type="datetime1">
              <a:rPr lang="en-US" smtClean="0"/>
              <a:pPr>
                <a:defRPr/>
              </a:pPr>
              <a:t>7/1/2020</a:t>
            </a:fld>
            <a:endParaRPr lang="en-US"/>
          </a:p>
        </p:txBody>
      </p:sp>
      <p:sp>
        <p:nvSpPr>
          <p:cNvPr id="3" name="Footer Placeholder 2"/>
          <p:cNvSpPr>
            <a:spLocks noGrp="1"/>
          </p:cNvSpPr>
          <p:nvPr>
            <p:ph type="ftr" sz="quarter" idx="11"/>
          </p:nvPr>
        </p:nvSpPr>
        <p:spPr/>
        <p:txBody>
          <a:bodyPr/>
          <a:lstStyle/>
          <a:p>
            <a:pPr>
              <a:defRPr/>
            </a:pPr>
            <a:r>
              <a:rPr lang="en-US"/>
              <a:t>rcastillo.cs@tip.edu.ph – ITE001A</a:t>
            </a:r>
          </a:p>
        </p:txBody>
      </p:sp>
      <p:sp>
        <p:nvSpPr>
          <p:cNvPr id="4" name="Slide Number Placeholder 3"/>
          <p:cNvSpPr>
            <a:spLocks noGrp="1"/>
          </p:cNvSpPr>
          <p:nvPr>
            <p:ph type="sldNum" sz="quarter" idx="12"/>
          </p:nvPr>
        </p:nvSpPr>
        <p:spPr/>
        <p:txBody>
          <a:bodyPr/>
          <a:lstStyle/>
          <a:p>
            <a:fld id="{63FE410A-3243-4411-9676-17272F392869}" type="slidenum">
              <a:rPr lang="en-US" altLang="en-US" smtClean="0"/>
              <a:pPr/>
              <a:t>‹#›</a:t>
            </a:fld>
            <a:endParaRPr lang="en-US" altLang="en-US"/>
          </a:p>
        </p:txBody>
      </p:sp>
    </p:spTree>
    <p:extLst>
      <p:ext uri="{BB962C8B-B14F-4D97-AF65-F5344CB8AC3E}">
        <p14:creationId xmlns:p14="http://schemas.microsoft.com/office/powerpoint/2010/main" val="365926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89D0F71-8766-4628-AECE-7F8A96F39D2E}" type="datetime1">
              <a:rPr lang="en-US" smtClean="0"/>
              <a:pPr>
                <a:defRPr/>
              </a:pPr>
              <a:t>7/1/2020</a:t>
            </a:fld>
            <a:endParaRPr lang="en-US"/>
          </a:p>
        </p:txBody>
      </p:sp>
      <p:sp>
        <p:nvSpPr>
          <p:cNvPr id="6" name="Footer Placeholder 5"/>
          <p:cNvSpPr>
            <a:spLocks noGrp="1"/>
          </p:cNvSpPr>
          <p:nvPr>
            <p:ph type="ftr" sz="quarter" idx="11"/>
          </p:nvPr>
        </p:nvSpPr>
        <p:spPr/>
        <p:txBody>
          <a:bodyPr/>
          <a:lstStyle/>
          <a:p>
            <a:pPr>
              <a:defRPr/>
            </a:pPr>
            <a:r>
              <a:rPr lang="en-US"/>
              <a:t>rcastillo.cs@tip.edu.ph – ITE001A</a:t>
            </a:r>
          </a:p>
        </p:txBody>
      </p:sp>
      <p:sp>
        <p:nvSpPr>
          <p:cNvPr id="7" name="Slide Number Placeholder 6"/>
          <p:cNvSpPr>
            <a:spLocks noGrp="1"/>
          </p:cNvSpPr>
          <p:nvPr>
            <p:ph type="sldNum" sz="quarter" idx="12"/>
          </p:nvPr>
        </p:nvSpPr>
        <p:spPr/>
        <p:txBody>
          <a:bodyPr/>
          <a:lstStyle/>
          <a:p>
            <a:fld id="{0CC7A031-C858-4BDD-98CF-D1F0E1385493}" type="slidenum">
              <a:rPr lang="en-US" altLang="en-US" smtClean="0"/>
              <a:pPr/>
              <a:t>‹#›</a:t>
            </a:fld>
            <a:endParaRPr lang="en-US" altLang="en-US"/>
          </a:p>
        </p:txBody>
      </p:sp>
    </p:spTree>
    <p:extLst>
      <p:ext uri="{BB962C8B-B14F-4D97-AF65-F5344CB8AC3E}">
        <p14:creationId xmlns:p14="http://schemas.microsoft.com/office/powerpoint/2010/main" val="21557736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r>
              <a:rPr lang="en-US"/>
              <a:t>rcastillo.cs@tip.edu.ph – ITE001A</a:t>
            </a:r>
          </a:p>
        </p:txBody>
      </p:sp>
      <p:sp>
        <p:nvSpPr>
          <p:cNvPr id="7" name="Slide Number Placeholder 6"/>
          <p:cNvSpPr>
            <a:spLocks noGrp="1"/>
          </p:cNvSpPr>
          <p:nvPr>
            <p:ph type="sldNum" sz="quarter" idx="12"/>
          </p:nvPr>
        </p:nvSpPr>
        <p:spPr/>
        <p:txBody>
          <a:bodyPr/>
          <a:lstStyle/>
          <a:p>
            <a:fld id="{A0AA259D-19B5-456B-8B2C-E906FA6011B0}" type="slidenum">
              <a:rPr lang="en-US" altLang="en-US" smtClean="0"/>
              <a:pPr/>
              <a:t>‹#›</a:t>
            </a:fld>
            <a:endParaRPr lang="en-US" altLang="en-US"/>
          </a:p>
        </p:txBody>
      </p:sp>
      <p:sp>
        <p:nvSpPr>
          <p:cNvPr id="5" name="Date Placeholder 4"/>
          <p:cNvSpPr>
            <a:spLocks noGrp="1"/>
          </p:cNvSpPr>
          <p:nvPr>
            <p:ph type="dt" sz="half" idx="10"/>
          </p:nvPr>
        </p:nvSpPr>
        <p:spPr/>
        <p:txBody>
          <a:bodyPr/>
          <a:lstStyle/>
          <a:p>
            <a:pPr>
              <a:defRPr/>
            </a:pPr>
            <a:fld id="{5B0EFE36-9421-4389-852A-26952C57BA60}" type="datetime1">
              <a:rPr lang="en-US" smtClean="0"/>
              <a:pPr>
                <a:defRPr/>
              </a:pPr>
              <a:t>7/1/2020</a:t>
            </a:fld>
            <a:endParaRPr lang="en-US"/>
          </a:p>
        </p:txBody>
      </p:sp>
    </p:spTree>
    <p:extLst>
      <p:ext uri="{BB962C8B-B14F-4D97-AF65-F5344CB8AC3E}">
        <p14:creationId xmlns:p14="http://schemas.microsoft.com/office/powerpoint/2010/main" val="147736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rcastillo.cs@tip.edu.ph – ITE001A</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B97A7-F0A9-4880-BB0C-AB062983F9A5}" type="slidenum">
              <a:rPr lang="en-US" altLang="en-US" smtClean="0"/>
              <a:pPr/>
              <a:t>‹#›</a:t>
            </a:fld>
            <a:endParaRPr lang="en-US" altLang="en-US"/>
          </a:p>
        </p:txBody>
      </p:sp>
      <p:sp>
        <p:nvSpPr>
          <p:cNvPr id="18" name="object 9">
            <a:extLst>
              <a:ext uri="{FF2B5EF4-FFF2-40B4-BE49-F238E27FC236}">
                <a16:creationId xmlns:a16="http://schemas.microsoft.com/office/drawing/2014/main" id="{7D3C7CDB-EADF-45B2-A1AE-6E895F8174BD}"/>
              </a:ext>
            </a:extLst>
          </p:cNvPr>
          <p:cNvSpPr>
            <a:spLocks noChangeArrowheads="1"/>
          </p:cNvSpPr>
          <p:nvPr userDrawn="1"/>
        </p:nvSpPr>
        <p:spPr bwMode="auto">
          <a:xfrm>
            <a:off x="101600" y="228600"/>
            <a:ext cx="11930063" cy="6400800"/>
          </a:xfrm>
          <a:custGeom>
            <a:avLst/>
            <a:gdLst>
              <a:gd name="T0" fmla="*/ 6896 w 8686800"/>
              <a:gd name="T1" fmla="*/ 284583 h 6400800"/>
              <a:gd name="T2" fmla="*/ 60458 w 8686800"/>
              <a:gd name="T3" fmla="*/ 235513 h 6400800"/>
              <a:gd name="T4" fmla="*/ 163481 w 8686800"/>
              <a:gd name="T5" fmla="*/ 189345 h 6400800"/>
              <a:gd name="T6" fmla="*/ 311695 w 8686800"/>
              <a:gd name="T7" fmla="*/ 146715 h 6400800"/>
              <a:gd name="T8" fmla="*/ 500795 w 8686800"/>
              <a:gd name="T9" fmla="*/ 108264 h 6400800"/>
              <a:gd name="T10" fmla="*/ 726501 w 8686800"/>
              <a:gd name="T11" fmla="*/ 74629 h 6400800"/>
              <a:gd name="T12" fmla="*/ 984554 w 8686800"/>
              <a:gd name="T13" fmla="*/ 46450 h 6400800"/>
              <a:gd name="T14" fmla="*/ 1270646 w 8686800"/>
              <a:gd name="T15" fmla="*/ 24364 h 6400800"/>
              <a:gd name="T16" fmla="*/ 1580503 w 8686800"/>
              <a:gd name="T17" fmla="*/ 9010 h 6400800"/>
              <a:gd name="T18" fmla="*/ 1909846 w 8686800"/>
              <a:gd name="T19" fmla="*/ 1027 h 6400800"/>
              <a:gd name="T20" fmla="*/ 56208173 w 8686800"/>
              <a:gd name="T21" fmla="*/ 0 h 6400800"/>
              <a:gd name="T22" fmla="*/ 56545616 w 8686800"/>
              <a:gd name="T23" fmla="*/ 4057 h 6400800"/>
              <a:gd name="T24" fmla="*/ 56865657 w 8686800"/>
              <a:gd name="T25" fmla="*/ 15805 h 6400800"/>
              <a:gd name="T26" fmla="*/ 57164115 w 8686800"/>
              <a:gd name="T27" fmla="*/ 34605 h 6400800"/>
              <a:gd name="T28" fmla="*/ 57436702 w 8686800"/>
              <a:gd name="T29" fmla="*/ 59818 h 6400800"/>
              <a:gd name="T30" fmla="*/ 57679068 w 8686800"/>
              <a:gd name="T31" fmla="*/ 90805 h 6400800"/>
              <a:gd name="T32" fmla="*/ 57886973 w 8686800"/>
              <a:gd name="T33" fmla="*/ 126927 h 6400800"/>
              <a:gd name="T34" fmla="*/ 58056171 w 8686800"/>
              <a:gd name="T35" fmla="*/ 167548 h 6400800"/>
              <a:gd name="T36" fmla="*/ 58182316 w 8686800"/>
              <a:gd name="T37" fmla="*/ 212027 h 6400800"/>
              <a:gd name="T38" fmla="*/ 58261117 w 8686800"/>
              <a:gd name="T39" fmla="*/ 259726 h 6400800"/>
              <a:gd name="T40" fmla="*/ 58288390 w 8686800"/>
              <a:gd name="T41" fmla="*/ 310007 h 6400800"/>
              <a:gd name="T42" fmla="*/ 58281466 w 8686800"/>
              <a:gd name="T43" fmla="*/ 6116172 h 6400800"/>
              <a:gd name="T44" fmla="*/ 58227891 w 8686800"/>
              <a:gd name="T45" fmla="*/ 6165252 h 6400800"/>
              <a:gd name="T46" fmla="*/ 58124881 w 8686800"/>
              <a:gd name="T47" fmla="*/ 6211432 h 6400800"/>
              <a:gd name="T48" fmla="*/ 57976671 w 8686800"/>
              <a:gd name="T49" fmla="*/ 6254068 h 6400800"/>
              <a:gd name="T50" fmla="*/ 57787611 w 8686800"/>
              <a:gd name="T51" fmla="*/ 6292524 h 6400800"/>
              <a:gd name="T52" fmla="*/ 57561888 w 8686800"/>
              <a:gd name="T53" fmla="*/ 6326164 h 6400800"/>
              <a:gd name="T54" fmla="*/ 57303903 w 8686800"/>
              <a:gd name="T55" fmla="*/ 6354344 h 6400800"/>
              <a:gd name="T56" fmla="*/ 57017841 w 8686800"/>
              <a:gd name="T57" fmla="*/ 6376432 h 6400800"/>
              <a:gd name="T58" fmla="*/ 56708052 w 8686800"/>
              <a:gd name="T59" fmla="*/ 6391788 h 6400800"/>
              <a:gd name="T60" fmla="*/ 56378834 w 8686800"/>
              <a:gd name="T61" fmla="*/ 6399772 h 6400800"/>
              <a:gd name="T62" fmla="*/ 2080484 w 8686800"/>
              <a:gd name="T63" fmla="*/ 6400800 h 6400800"/>
              <a:gd name="T64" fmla="*/ 1743008 w 8686800"/>
              <a:gd name="T65" fmla="*/ 6396740 h 6400800"/>
              <a:gd name="T66" fmla="*/ 1422876 w 8686800"/>
              <a:gd name="T67" fmla="*/ 6384992 h 6400800"/>
              <a:gd name="T68" fmla="*/ 1124361 w 8686800"/>
              <a:gd name="T69" fmla="*/ 6366192 h 6400800"/>
              <a:gd name="T70" fmla="*/ 851754 w 8686800"/>
              <a:gd name="T71" fmla="*/ 6340976 h 6400800"/>
              <a:gd name="T72" fmla="*/ 609343 w 8686800"/>
              <a:gd name="T73" fmla="*/ 6309988 h 6400800"/>
              <a:gd name="T74" fmla="*/ 401399 w 8686800"/>
              <a:gd name="T75" fmla="*/ 6273860 h 6400800"/>
              <a:gd name="T76" fmla="*/ 232204 w 8686800"/>
              <a:gd name="T77" fmla="*/ 6233232 h 6400800"/>
              <a:gd name="T78" fmla="*/ 106057 w 8686800"/>
              <a:gd name="T79" fmla="*/ 6188744 h 6400800"/>
              <a:gd name="T80" fmla="*/ 27223 w 8686800"/>
              <a:gd name="T81" fmla="*/ 6141036 h 6400800"/>
              <a:gd name="T82" fmla="*/ 0 w 8686800"/>
              <a:gd name="T83" fmla="*/ 6090740 h 64008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86800"/>
              <a:gd name="T127" fmla="*/ 0 h 6400800"/>
              <a:gd name="T128" fmla="*/ 8686800 w 8686800"/>
              <a:gd name="T129" fmla="*/ 6400800 h 64008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86800" h="6400800">
                <a:moveTo>
                  <a:pt x="0" y="310007"/>
                </a:moveTo>
                <a:lnTo>
                  <a:pt x="1027" y="284583"/>
                </a:lnTo>
                <a:lnTo>
                  <a:pt x="4057" y="259726"/>
                </a:lnTo>
                <a:lnTo>
                  <a:pt x="9010" y="235513"/>
                </a:lnTo>
                <a:lnTo>
                  <a:pt x="15806" y="212027"/>
                </a:lnTo>
                <a:lnTo>
                  <a:pt x="24364" y="189345"/>
                </a:lnTo>
                <a:lnTo>
                  <a:pt x="34606" y="167548"/>
                </a:lnTo>
                <a:lnTo>
                  <a:pt x="46452" y="146715"/>
                </a:lnTo>
                <a:lnTo>
                  <a:pt x="59821" y="126927"/>
                </a:lnTo>
                <a:lnTo>
                  <a:pt x="74634" y="108264"/>
                </a:lnTo>
                <a:lnTo>
                  <a:pt x="90811" y="90805"/>
                </a:lnTo>
                <a:lnTo>
                  <a:pt x="108272" y="74629"/>
                </a:lnTo>
                <a:lnTo>
                  <a:pt x="126938" y="59818"/>
                </a:lnTo>
                <a:lnTo>
                  <a:pt x="146729" y="46450"/>
                </a:lnTo>
                <a:lnTo>
                  <a:pt x="167565" y="34605"/>
                </a:lnTo>
                <a:lnTo>
                  <a:pt x="189366" y="24364"/>
                </a:lnTo>
                <a:lnTo>
                  <a:pt x="212053" y="15805"/>
                </a:lnTo>
                <a:lnTo>
                  <a:pt x="235545" y="9010"/>
                </a:lnTo>
                <a:lnTo>
                  <a:pt x="259763" y="4057"/>
                </a:lnTo>
                <a:lnTo>
                  <a:pt x="284627" y="1027"/>
                </a:lnTo>
                <a:lnTo>
                  <a:pt x="310057" y="0"/>
                </a:lnTo>
                <a:lnTo>
                  <a:pt x="8376793" y="0"/>
                </a:lnTo>
                <a:lnTo>
                  <a:pt x="8402216" y="1027"/>
                </a:lnTo>
                <a:lnTo>
                  <a:pt x="8427073" y="4057"/>
                </a:lnTo>
                <a:lnTo>
                  <a:pt x="8451286" y="9010"/>
                </a:lnTo>
                <a:lnTo>
                  <a:pt x="8474772" y="15805"/>
                </a:lnTo>
                <a:lnTo>
                  <a:pt x="8497454" y="24364"/>
                </a:lnTo>
                <a:lnTo>
                  <a:pt x="8519251" y="34605"/>
                </a:lnTo>
                <a:lnTo>
                  <a:pt x="8540084" y="46450"/>
                </a:lnTo>
                <a:lnTo>
                  <a:pt x="8559872" y="59818"/>
                </a:lnTo>
                <a:lnTo>
                  <a:pt x="8578535" y="74629"/>
                </a:lnTo>
                <a:lnTo>
                  <a:pt x="8595994" y="90805"/>
                </a:lnTo>
                <a:lnTo>
                  <a:pt x="8612170" y="108264"/>
                </a:lnTo>
                <a:lnTo>
                  <a:pt x="8626981" y="126927"/>
                </a:lnTo>
                <a:lnTo>
                  <a:pt x="8640349" y="146715"/>
                </a:lnTo>
                <a:lnTo>
                  <a:pt x="8652194" y="167548"/>
                </a:lnTo>
                <a:lnTo>
                  <a:pt x="8662435" y="189345"/>
                </a:lnTo>
                <a:lnTo>
                  <a:pt x="8670994" y="212027"/>
                </a:lnTo>
                <a:lnTo>
                  <a:pt x="8677789" y="235513"/>
                </a:lnTo>
                <a:lnTo>
                  <a:pt x="8682742" y="259726"/>
                </a:lnTo>
                <a:lnTo>
                  <a:pt x="8685772" y="284583"/>
                </a:lnTo>
                <a:lnTo>
                  <a:pt x="8686800" y="310007"/>
                </a:lnTo>
                <a:lnTo>
                  <a:pt x="8686800" y="6090742"/>
                </a:lnTo>
                <a:lnTo>
                  <a:pt x="8685772" y="6116172"/>
                </a:lnTo>
                <a:lnTo>
                  <a:pt x="8682742" y="6141036"/>
                </a:lnTo>
                <a:lnTo>
                  <a:pt x="8677789" y="6165254"/>
                </a:lnTo>
                <a:lnTo>
                  <a:pt x="8670994" y="6188746"/>
                </a:lnTo>
                <a:lnTo>
                  <a:pt x="8662435" y="6211433"/>
                </a:lnTo>
                <a:lnTo>
                  <a:pt x="8652194" y="6233234"/>
                </a:lnTo>
                <a:lnTo>
                  <a:pt x="8640349" y="6254070"/>
                </a:lnTo>
                <a:lnTo>
                  <a:pt x="8626981" y="6273861"/>
                </a:lnTo>
                <a:lnTo>
                  <a:pt x="8612170" y="6292527"/>
                </a:lnTo>
                <a:lnTo>
                  <a:pt x="8595994" y="6309988"/>
                </a:lnTo>
                <a:lnTo>
                  <a:pt x="8578535" y="6326165"/>
                </a:lnTo>
                <a:lnTo>
                  <a:pt x="8559872" y="6340978"/>
                </a:lnTo>
                <a:lnTo>
                  <a:pt x="8540084" y="6354347"/>
                </a:lnTo>
                <a:lnTo>
                  <a:pt x="8519251" y="6366193"/>
                </a:lnTo>
                <a:lnTo>
                  <a:pt x="8497454" y="6376435"/>
                </a:lnTo>
                <a:lnTo>
                  <a:pt x="8474772" y="6384993"/>
                </a:lnTo>
                <a:lnTo>
                  <a:pt x="8451286" y="6391789"/>
                </a:lnTo>
                <a:lnTo>
                  <a:pt x="8427073" y="6396742"/>
                </a:lnTo>
                <a:lnTo>
                  <a:pt x="8402216" y="6399772"/>
                </a:lnTo>
                <a:lnTo>
                  <a:pt x="8376793" y="6400800"/>
                </a:lnTo>
                <a:lnTo>
                  <a:pt x="310057" y="6400800"/>
                </a:lnTo>
                <a:lnTo>
                  <a:pt x="284627" y="6399772"/>
                </a:lnTo>
                <a:lnTo>
                  <a:pt x="259763" y="6396742"/>
                </a:lnTo>
                <a:lnTo>
                  <a:pt x="235545" y="6391789"/>
                </a:lnTo>
                <a:lnTo>
                  <a:pt x="212053" y="6384993"/>
                </a:lnTo>
                <a:lnTo>
                  <a:pt x="189366" y="6376435"/>
                </a:lnTo>
                <a:lnTo>
                  <a:pt x="167565" y="6366193"/>
                </a:lnTo>
                <a:lnTo>
                  <a:pt x="146729" y="6354347"/>
                </a:lnTo>
                <a:lnTo>
                  <a:pt x="126938" y="6340978"/>
                </a:lnTo>
                <a:lnTo>
                  <a:pt x="108272" y="6326165"/>
                </a:lnTo>
                <a:lnTo>
                  <a:pt x="90811" y="6309988"/>
                </a:lnTo>
                <a:lnTo>
                  <a:pt x="74634" y="6292527"/>
                </a:lnTo>
                <a:lnTo>
                  <a:pt x="59821" y="6273861"/>
                </a:lnTo>
                <a:lnTo>
                  <a:pt x="46452" y="6254070"/>
                </a:lnTo>
                <a:lnTo>
                  <a:pt x="34606" y="6233234"/>
                </a:lnTo>
                <a:lnTo>
                  <a:pt x="24364" y="6211433"/>
                </a:lnTo>
                <a:lnTo>
                  <a:pt x="15806" y="6188746"/>
                </a:lnTo>
                <a:lnTo>
                  <a:pt x="9010" y="6165254"/>
                </a:lnTo>
                <a:lnTo>
                  <a:pt x="4057" y="6141036"/>
                </a:lnTo>
                <a:lnTo>
                  <a:pt x="1027" y="6116172"/>
                </a:lnTo>
                <a:lnTo>
                  <a:pt x="0" y="6090742"/>
                </a:lnTo>
                <a:lnTo>
                  <a:pt x="0" y="310007"/>
                </a:lnTo>
                <a:close/>
              </a:path>
            </a:pathLst>
          </a:custGeom>
          <a:noFill/>
          <a:ln w="28575">
            <a:solidFill>
              <a:srgbClr val="000000"/>
            </a:solidFill>
            <a:miter lim="800000"/>
            <a:headEnd/>
            <a:tailEnd/>
          </a:ln>
        </p:spPr>
        <p:txBody>
          <a:bodyPr lIns="0" tIns="0" rIns="0" bIns="0"/>
          <a:lstStyle/>
          <a:p>
            <a:pPr>
              <a:defRPr/>
            </a:pPr>
            <a:endParaRPr lang="en-US">
              <a:latin typeface="Arial" charset="0"/>
              <a:cs typeface="Arial" charset="0"/>
            </a:endParaRPr>
          </a:p>
        </p:txBody>
      </p:sp>
      <p:sp>
        <p:nvSpPr>
          <p:cNvPr id="29" name="object 4">
            <a:extLst>
              <a:ext uri="{FF2B5EF4-FFF2-40B4-BE49-F238E27FC236}">
                <a16:creationId xmlns:a16="http://schemas.microsoft.com/office/drawing/2014/main" id="{4404726D-2AB6-44A7-A5CA-216107499290}"/>
              </a:ext>
            </a:extLst>
          </p:cNvPr>
          <p:cNvSpPr>
            <a:spLocks noChangeArrowheads="1"/>
          </p:cNvSpPr>
          <p:nvPr userDrawn="1"/>
        </p:nvSpPr>
        <p:spPr bwMode="auto">
          <a:xfrm>
            <a:off x="101600" y="1181100"/>
            <a:ext cx="11930063" cy="185738"/>
          </a:xfrm>
          <a:custGeom>
            <a:avLst/>
            <a:gdLst>
              <a:gd name="T0" fmla="*/ 0 w 8686800"/>
              <a:gd name="T1" fmla="*/ 2 h 1905000"/>
              <a:gd name="T2" fmla="*/ 58288396 w 8686800"/>
              <a:gd name="T3" fmla="*/ 2 h 1905000"/>
              <a:gd name="T4" fmla="*/ 58288396 w 8686800"/>
              <a:gd name="T5" fmla="*/ 0 h 1905000"/>
              <a:gd name="T6" fmla="*/ 0 w 8686800"/>
              <a:gd name="T7" fmla="*/ 0 h 1905000"/>
              <a:gd name="T8" fmla="*/ 0 w 8686800"/>
              <a:gd name="T9" fmla="*/ 2 h 1905000"/>
              <a:gd name="T10" fmla="*/ 0 60000 65536"/>
              <a:gd name="T11" fmla="*/ 0 60000 65536"/>
              <a:gd name="T12" fmla="*/ 0 60000 65536"/>
              <a:gd name="T13" fmla="*/ 0 60000 65536"/>
              <a:gd name="T14" fmla="*/ 0 60000 65536"/>
              <a:gd name="T15" fmla="*/ 0 w 8686800"/>
              <a:gd name="T16" fmla="*/ 0 h 1905000"/>
              <a:gd name="T17" fmla="*/ 8686800 w 8686800"/>
              <a:gd name="T18" fmla="*/ 1905000 h 1905000"/>
            </a:gdLst>
            <a:ahLst/>
            <a:cxnLst>
              <a:cxn ang="T10">
                <a:pos x="T0" y="T1"/>
              </a:cxn>
              <a:cxn ang="T11">
                <a:pos x="T2" y="T3"/>
              </a:cxn>
              <a:cxn ang="T12">
                <a:pos x="T4" y="T5"/>
              </a:cxn>
              <a:cxn ang="T13">
                <a:pos x="T6" y="T7"/>
              </a:cxn>
              <a:cxn ang="T14">
                <a:pos x="T8" y="T9"/>
              </a:cxn>
            </a:cxnLst>
            <a:rect l="T15" t="T16" r="T17" b="T18"/>
            <a:pathLst>
              <a:path w="8686800" h="1905000">
                <a:moveTo>
                  <a:pt x="0" y="1905000"/>
                </a:moveTo>
                <a:lnTo>
                  <a:pt x="8686800" y="1905000"/>
                </a:lnTo>
                <a:lnTo>
                  <a:pt x="8686800" y="0"/>
                </a:lnTo>
                <a:lnTo>
                  <a:pt x="0" y="0"/>
                </a:lnTo>
                <a:lnTo>
                  <a:pt x="0" y="1905000"/>
                </a:lnTo>
                <a:close/>
              </a:path>
            </a:pathLst>
          </a:custGeom>
          <a:solidFill>
            <a:srgbClr val="000000"/>
          </a:solidFill>
          <a:ln w="9525">
            <a:noFill/>
            <a:miter lim="800000"/>
            <a:headEnd/>
            <a:tailEnd/>
          </a:ln>
        </p:spPr>
        <p:txBody>
          <a:bodyPr lIns="0" tIns="0" rIns="0" bIns="0"/>
          <a:lstStyle/>
          <a:p>
            <a:pPr>
              <a:defRPr/>
            </a:pPr>
            <a:endParaRPr lang="en-US">
              <a:latin typeface="Arial" charset="0"/>
              <a:cs typeface="Arial" charset="0"/>
            </a:endParaRPr>
          </a:p>
        </p:txBody>
      </p:sp>
    </p:spTree>
    <p:extLst>
      <p:ext uri="{BB962C8B-B14F-4D97-AF65-F5344CB8AC3E}">
        <p14:creationId xmlns:p14="http://schemas.microsoft.com/office/powerpoint/2010/main" val="3302243658"/>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10">
            <a:extLst>
              <a:ext uri="{FF2B5EF4-FFF2-40B4-BE49-F238E27FC236}">
                <a16:creationId xmlns:a16="http://schemas.microsoft.com/office/drawing/2014/main" id="{EC0A65DD-64AE-4655-8BBC-232527BC68E1}"/>
              </a:ext>
            </a:extLst>
          </p:cNvPr>
          <p:cNvSpPr>
            <a:spLocks noChangeArrowheads="1"/>
          </p:cNvSpPr>
          <p:nvPr/>
        </p:nvSpPr>
        <p:spPr bwMode="auto">
          <a:xfrm>
            <a:off x="10072688" y="6429375"/>
            <a:ext cx="1958975" cy="217488"/>
          </a:xfrm>
          <a:custGeom>
            <a:avLst/>
            <a:gdLst>
              <a:gd name="T0" fmla="*/ 0 w 1295400"/>
              <a:gd name="T1" fmla="*/ 1836716 h 152400"/>
              <a:gd name="T2" fmla="*/ 23430354 w 1295400"/>
              <a:gd name="T3" fmla="*/ 1836716 h 152400"/>
              <a:gd name="T4" fmla="*/ 23430354 w 1295400"/>
              <a:gd name="T5" fmla="*/ 0 h 152400"/>
              <a:gd name="T6" fmla="*/ 0 w 1295400"/>
              <a:gd name="T7" fmla="*/ 0 h 152400"/>
              <a:gd name="T8" fmla="*/ 0 w 1295400"/>
              <a:gd name="T9" fmla="*/ 1836716 h 152400"/>
              <a:gd name="T10" fmla="*/ 0 60000 65536"/>
              <a:gd name="T11" fmla="*/ 0 60000 65536"/>
              <a:gd name="T12" fmla="*/ 0 60000 65536"/>
              <a:gd name="T13" fmla="*/ 0 60000 65536"/>
              <a:gd name="T14" fmla="*/ 0 60000 65536"/>
              <a:gd name="T15" fmla="*/ 0 w 1295400"/>
              <a:gd name="T16" fmla="*/ 0 h 152400"/>
              <a:gd name="T17" fmla="*/ 1295400 w 1295400"/>
              <a:gd name="T18" fmla="*/ 152400 h 152400"/>
            </a:gdLst>
            <a:ahLst/>
            <a:cxnLst>
              <a:cxn ang="T10">
                <a:pos x="T0" y="T1"/>
              </a:cxn>
              <a:cxn ang="T11">
                <a:pos x="T2" y="T3"/>
              </a:cxn>
              <a:cxn ang="T12">
                <a:pos x="T4" y="T5"/>
              </a:cxn>
              <a:cxn ang="T13">
                <a:pos x="T6" y="T7"/>
              </a:cxn>
              <a:cxn ang="T14">
                <a:pos x="T8" y="T9"/>
              </a:cxn>
            </a:cxnLst>
            <a:rect l="T15" t="T16" r="T17" b="T18"/>
            <a:pathLst>
              <a:path w="1295400" h="152400">
                <a:moveTo>
                  <a:pt x="0" y="152400"/>
                </a:moveTo>
                <a:lnTo>
                  <a:pt x="1295400" y="152400"/>
                </a:lnTo>
                <a:lnTo>
                  <a:pt x="1295400" y="0"/>
                </a:lnTo>
                <a:lnTo>
                  <a:pt x="0" y="0"/>
                </a:lnTo>
                <a:lnTo>
                  <a:pt x="0" y="1524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057" name="object 11">
            <a:extLst>
              <a:ext uri="{FF2B5EF4-FFF2-40B4-BE49-F238E27FC236}">
                <a16:creationId xmlns:a16="http://schemas.microsoft.com/office/drawing/2014/main" id="{F529EBBF-1874-47F4-81DA-3B904AA4F98C}"/>
              </a:ext>
            </a:extLst>
          </p:cNvPr>
          <p:cNvSpPr>
            <a:spLocks noChangeArrowheads="1"/>
          </p:cNvSpPr>
          <p:nvPr/>
        </p:nvSpPr>
        <p:spPr bwMode="auto">
          <a:xfrm>
            <a:off x="10054317" y="5420001"/>
            <a:ext cx="1958975" cy="1130300"/>
          </a:xfrm>
          <a:prstGeom prst="rect">
            <a:avLst/>
          </a:prstGeom>
          <a:blipFill dpi="0" rotWithShape="1">
            <a:blip r:embed="rId3"/>
            <a:srcRect/>
            <a:stretch>
              <a:fillRect r="-648"/>
            </a:stretch>
          </a:blipFill>
          <a:ln>
            <a:noFill/>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atin typeface="Calibri" panose="020F0502020204030204" pitchFamily="34" charset="0"/>
            </a:endParaRPr>
          </a:p>
        </p:txBody>
      </p:sp>
      <p:sp>
        <p:nvSpPr>
          <p:cNvPr id="3078" name="object 3">
            <a:extLst>
              <a:ext uri="{FF2B5EF4-FFF2-40B4-BE49-F238E27FC236}">
                <a16:creationId xmlns:a16="http://schemas.microsoft.com/office/drawing/2014/main" id="{5C054838-5112-49A7-A9F8-92B2D8AA7A32}"/>
              </a:ext>
            </a:extLst>
          </p:cNvPr>
          <p:cNvSpPr txBox="1">
            <a:spLocks noChangeArrowheads="1"/>
          </p:cNvSpPr>
          <p:nvPr/>
        </p:nvSpPr>
        <p:spPr bwMode="auto">
          <a:xfrm>
            <a:off x="1492250" y="284163"/>
            <a:ext cx="106537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Calibri" panose="020F0502020204030204" pitchFamily="34" charset="0"/>
              </a:rPr>
              <a:t>TECHNOLOGICAL INSTITUTE OF THE PHILIPPINES</a:t>
            </a:r>
          </a:p>
          <a:p>
            <a:pPr eaLnBrk="1" hangingPunct="1"/>
            <a:r>
              <a:rPr lang="en-US" altLang="en-US" b="1" dirty="0">
                <a:latin typeface="Calibri" panose="020F0502020204030204" pitchFamily="34" charset="0"/>
              </a:rPr>
              <a:t>College of Information Technology Education</a:t>
            </a:r>
          </a:p>
        </p:txBody>
      </p:sp>
      <p:pic>
        <p:nvPicPr>
          <p:cNvPr id="3079" name="Picture 1">
            <a:extLst>
              <a:ext uri="{FF2B5EF4-FFF2-40B4-BE49-F238E27FC236}">
                <a16:creationId xmlns:a16="http://schemas.microsoft.com/office/drawing/2014/main" id="{914543EB-CA82-4A7F-A427-5CD58A19F0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 y="244475"/>
            <a:ext cx="11715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25CFC10-9F87-4F49-A17A-F13CC05F7651}"/>
              </a:ext>
            </a:extLst>
          </p:cNvPr>
          <p:cNvSpPr/>
          <p:nvPr/>
        </p:nvSpPr>
        <p:spPr>
          <a:xfrm>
            <a:off x="101600" y="2065338"/>
            <a:ext cx="11930063" cy="2738437"/>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anchor="ctr"/>
          <a:lstStyle/>
          <a:p>
            <a:pPr algn="ctr"/>
            <a:r>
              <a:rPr lang="en-US" sz="4000" b="1" dirty="0">
                <a:solidFill>
                  <a:srgbClr val="FFFF00"/>
                </a:solidFill>
              </a:rPr>
              <a:t>Introduction to C++ Programming Language</a:t>
            </a:r>
          </a:p>
        </p:txBody>
      </p:sp>
      <p:sp>
        <p:nvSpPr>
          <p:cNvPr id="3081" name="object 9">
            <a:extLst>
              <a:ext uri="{FF2B5EF4-FFF2-40B4-BE49-F238E27FC236}">
                <a16:creationId xmlns:a16="http://schemas.microsoft.com/office/drawing/2014/main" id="{E7D351EE-FC33-492E-9EDF-1FC1896522E1}"/>
              </a:ext>
            </a:extLst>
          </p:cNvPr>
          <p:cNvSpPr>
            <a:spLocks noChangeArrowheads="1"/>
          </p:cNvSpPr>
          <p:nvPr/>
        </p:nvSpPr>
        <p:spPr bwMode="auto">
          <a:xfrm>
            <a:off x="101600" y="228600"/>
            <a:ext cx="11930063" cy="6400800"/>
          </a:xfrm>
          <a:custGeom>
            <a:avLst/>
            <a:gdLst>
              <a:gd name="T0" fmla="*/ 9471 w 8686800"/>
              <a:gd name="T1" fmla="*/ 284583 h 6400800"/>
              <a:gd name="T2" fmla="*/ 83030 w 8686800"/>
              <a:gd name="T3" fmla="*/ 235513 h 6400800"/>
              <a:gd name="T4" fmla="*/ 224517 w 8686800"/>
              <a:gd name="T5" fmla="*/ 189345 h 6400800"/>
              <a:gd name="T6" fmla="*/ 428068 w 8686800"/>
              <a:gd name="T7" fmla="*/ 146715 h 6400800"/>
              <a:gd name="T8" fmla="*/ 687769 w 8686800"/>
              <a:gd name="T9" fmla="*/ 108264 h 6400800"/>
              <a:gd name="T10" fmla="*/ 997744 w 8686800"/>
              <a:gd name="T11" fmla="*/ 74629 h 6400800"/>
              <a:gd name="T12" fmla="*/ 1352142 w 8686800"/>
              <a:gd name="T13" fmla="*/ 46450 h 6400800"/>
              <a:gd name="T14" fmla="*/ 1745048 w 8686800"/>
              <a:gd name="T15" fmla="*/ 24364 h 6400800"/>
              <a:gd name="T16" fmla="*/ 2170592 w 8686800"/>
              <a:gd name="T17" fmla="*/ 9010 h 6400800"/>
              <a:gd name="T18" fmla="*/ 2622897 w 8686800"/>
              <a:gd name="T19" fmla="*/ 1027 h 6400800"/>
              <a:gd name="T20" fmla="*/ 77193762 w 8686800"/>
              <a:gd name="T21" fmla="*/ 0 h 6400800"/>
              <a:gd name="T22" fmla="*/ 77657187 w 8686800"/>
              <a:gd name="T23" fmla="*/ 4057 h 6400800"/>
              <a:gd name="T24" fmla="*/ 78096704 w 8686800"/>
              <a:gd name="T25" fmla="*/ 15805 h 6400800"/>
              <a:gd name="T26" fmla="*/ 78506601 w 8686800"/>
              <a:gd name="T27" fmla="*/ 34605 h 6400800"/>
              <a:gd name="T28" fmla="*/ 78880945 w 8686800"/>
              <a:gd name="T29" fmla="*/ 59818 h 6400800"/>
              <a:gd name="T30" fmla="*/ 79213802 w 8686800"/>
              <a:gd name="T31" fmla="*/ 90805 h 6400800"/>
              <a:gd name="T32" fmla="*/ 79499328 w 8686800"/>
              <a:gd name="T33" fmla="*/ 126927 h 6400800"/>
              <a:gd name="T34" fmla="*/ 79731721 w 8686800"/>
              <a:gd name="T35" fmla="*/ 167548 h 6400800"/>
              <a:gd name="T36" fmla="*/ 79904962 w 8686800"/>
              <a:gd name="T37" fmla="*/ 212027 h 6400800"/>
              <a:gd name="T38" fmla="*/ 80013160 w 8686800"/>
              <a:gd name="T39" fmla="*/ 259726 h 6400800"/>
              <a:gd name="T40" fmla="*/ 80050647 w 8686800"/>
              <a:gd name="T41" fmla="*/ 310007 h 6400800"/>
              <a:gd name="T42" fmla="*/ 80041111 w 8686800"/>
              <a:gd name="T43" fmla="*/ 6116172 h 6400800"/>
              <a:gd name="T44" fmla="*/ 79967543 w 8686800"/>
              <a:gd name="T45" fmla="*/ 6165252 h 6400800"/>
              <a:gd name="T46" fmla="*/ 79826076 w 8686800"/>
              <a:gd name="T47" fmla="*/ 6211432 h 6400800"/>
              <a:gd name="T48" fmla="*/ 79622512 w 8686800"/>
              <a:gd name="T49" fmla="*/ 6254068 h 6400800"/>
              <a:gd name="T50" fmla="*/ 79362871 w 8686800"/>
              <a:gd name="T51" fmla="*/ 6292524 h 6400800"/>
              <a:gd name="T52" fmla="*/ 79052911 w 8686800"/>
              <a:gd name="T53" fmla="*/ 6326164 h 6400800"/>
              <a:gd name="T54" fmla="*/ 78698563 w 8686800"/>
              <a:gd name="T55" fmla="*/ 6354344 h 6400800"/>
              <a:gd name="T56" fmla="*/ 78305718 w 8686800"/>
              <a:gd name="T57" fmla="*/ 6376432 h 6400800"/>
              <a:gd name="T58" fmla="*/ 77880264 w 8686800"/>
              <a:gd name="T59" fmla="*/ 6391788 h 6400800"/>
              <a:gd name="T60" fmla="*/ 77428133 w 8686800"/>
              <a:gd name="T61" fmla="*/ 6399772 h 6400800"/>
              <a:gd name="T62" fmla="*/ 2857243 w 8686800"/>
              <a:gd name="T63" fmla="*/ 6400800 h 6400800"/>
              <a:gd name="T64" fmla="*/ 2393769 w 8686800"/>
              <a:gd name="T65" fmla="*/ 6396740 h 6400800"/>
              <a:gd name="T66" fmla="*/ 1954114 w 8686800"/>
              <a:gd name="T67" fmla="*/ 6384992 h 6400800"/>
              <a:gd name="T68" fmla="*/ 1544147 w 8686800"/>
              <a:gd name="T69" fmla="*/ 6366192 h 6400800"/>
              <a:gd name="T70" fmla="*/ 1169761 w 8686800"/>
              <a:gd name="T71" fmla="*/ 6340976 h 6400800"/>
              <a:gd name="T72" fmla="*/ 836844 w 8686800"/>
              <a:gd name="T73" fmla="*/ 6309988 h 6400800"/>
              <a:gd name="T74" fmla="*/ 551263 w 8686800"/>
              <a:gd name="T75" fmla="*/ 6273860 h 6400800"/>
              <a:gd name="T76" fmla="*/ 318899 w 8686800"/>
              <a:gd name="T77" fmla="*/ 6233232 h 6400800"/>
              <a:gd name="T78" fmla="*/ 145654 w 8686800"/>
              <a:gd name="T79" fmla="*/ 6188744 h 6400800"/>
              <a:gd name="T80" fmla="*/ 37387 w 8686800"/>
              <a:gd name="T81" fmla="*/ 6141036 h 6400800"/>
              <a:gd name="T82" fmla="*/ 0 w 8686800"/>
              <a:gd name="T83" fmla="*/ 6090740 h 64008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86800"/>
              <a:gd name="T127" fmla="*/ 0 h 6400800"/>
              <a:gd name="T128" fmla="*/ 8686800 w 8686800"/>
              <a:gd name="T129" fmla="*/ 6400800 h 64008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86800" h="6400800">
                <a:moveTo>
                  <a:pt x="0" y="310007"/>
                </a:moveTo>
                <a:lnTo>
                  <a:pt x="1027" y="284583"/>
                </a:lnTo>
                <a:lnTo>
                  <a:pt x="4057" y="259726"/>
                </a:lnTo>
                <a:lnTo>
                  <a:pt x="9010" y="235513"/>
                </a:lnTo>
                <a:lnTo>
                  <a:pt x="15806" y="212027"/>
                </a:lnTo>
                <a:lnTo>
                  <a:pt x="24364" y="189345"/>
                </a:lnTo>
                <a:lnTo>
                  <a:pt x="34606" y="167548"/>
                </a:lnTo>
                <a:lnTo>
                  <a:pt x="46452" y="146715"/>
                </a:lnTo>
                <a:lnTo>
                  <a:pt x="59821" y="126927"/>
                </a:lnTo>
                <a:lnTo>
                  <a:pt x="74634" y="108264"/>
                </a:lnTo>
                <a:lnTo>
                  <a:pt x="90811" y="90805"/>
                </a:lnTo>
                <a:lnTo>
                  <a:pt x="108272" y="74629"/>
                </a:lnTo>
                <a:lnTo>
                  <a:pt x="126938" y="59818"/>
                </a:lnTo>
                <a:lnTo>
                  <a:pt x="146729" y="46450"/>
                </a:lnTo>
                <a:lnTo>
                  <a:pt x="167565" y="34605"/>
                </a:lnTo>
                <a:lnTo>
                  <a:pt x="189366" y="24364"/>
                </a:lnTo>
                <a:lnTo>
                  <a:pt x="212053" y="15805"/>
                </a:lnTo>
                <a:lnTo>
                  <a:pt x="235545" y="9010"/>
                </a:lnTo>
                <a:lnTo>
                  <a:pt x="259763" y="4057"/>
                </a:lnTo>
                <a:lnTo>
                  <a:pt x="284627" y="1027"/>
                </a:lnTo>
                <a:lnTo>
                  <a:pt x="310057" y="0"/>
                </a:lnTo>
                <a:lnTo>
                  <a:pt x="8376793" y="0"/>
                </a:lnTo>
                <a:lnTo>
                  <a:pt x="8402216" y="1027"/>
                </a:lnTo>
                <a:lnTo>
                  <a:pt x="8427073" y="4057"/>
                </a:lnTo>
                <a:lnTo>
                  <a:pt x="8451286" y="9010"/>
                </a:lnTo>
                <a:lnTo>
                  <a:pt x="8474772" y="15805"/>
                </a:lnTo>
                <a:lnTo>
                  <a:pt x="8497454" y="24364"/>
                </a:lnTo>
                <a:lnTo>
                  <a:pt x="8519251" y="34605"/>
                </a:lnTo>
                <a:lnTo>
                  <a:pt x="8540084" y="46450"/>
                </a:lnTo>
                <a:lnTo>
                  <a:pt x="8559872" y="59818"/>
                </a:lnTo>
                <a:lnTo>
                  <a:pt x="8578535" y="74629"/>
                </a:lnTo>
                <a:lnTo>
                  <a:pt x="8595994" y="90805"/>
                </a:lnTo>
                <a:lnTo>
                  <a:pt x="8612170" y="108264"/>
                </a:lnTo>
                <a:lnTo>
                  <a:pt x="8626981" y="126927"/>
                </a:lnTo>
                <a:lnTo>
                  <a:pt x="8640349" y="146715"/>
                </a:lnTo>
                <a:lnTo>
                  <a:pt x="8652194" y="167548"/>
                </a:lnTo>
                <a:lnTo>
                  <a:pt x="8662435" y="189345"/>
                </a:lnTo>
                <a:lnTo>
                  <a:pt x="8670994" y="212027"/>
                </a:lnTo>
                <a:lnTo>
                  <a:pt x="8677789" y="235513"/>
                </a:lnTo>
                <a:lnTo>
                  <a:pt x="8682742" y="259726"/>
                </a:lnTo>
                <a:lnTo>
                  <a:pt x="8685772" y="284583"/>
                </a:lnTo>
                <a:lnTo>
                  <a:pt x="8686800" y="310007"/>
                </a:lnTo>
                <a:lnTo>
                  <a:pt x="8686800" y="6090742"/>
                </a:lnTo>
                <a:lnTo>
                  <a:pt x="8685772" y="6116172"/>
                </a:lnTo>
                <a:lnTo>
                  <a:pt x="8682742" y="6141036"/>
                </a:lnTo>
                <a:lnTo>
                  <a:pt x="8677789" y="6165254"/>
                </a:lnTo>
                <a:lnTo>
                  <a:pt x="8670994" y="6188746"/>
                </a:lnTo>
                <a:lnTo>
                  <a:pt x="8662435" y="6211433"/>
                </a:lnTo>
                <a:lnTo>
                  <a:pt x="8652194" y="6233234"/>
                </a:lnTo>
                <a:lnTo>
                  <a:pt x="8640349" y="6254070"/>
                </a:lnTo>
                <a:lnTo>
                  <a:pt x="8626981" y="6273861"/>
                </a:lnTo>
                <a:lnTo>
                  <a:pt x="8612170" y="6292527"/>
                </a:lnTo>
                <a:lnTo>
                  <a:pt x="8595994" y="6309988"/>
                </a:lnTo>
                <a:lnTo>
                  <a:pt x="8578535" y="6326165"/>
                </a:lnTo>
                <a:lnTo>
                  <a:pt x="8559872" y="6340978"/>
                </a:lnTo>
                <a:lnTo>
                  <a:pt x="8540084" y="6354347"/>
                </a:lnTo>
                <a:lnTo>
                  <a:pt x="8519251" y="6366193"/>
                </a:lnTo>
                <a:lnTo>
                  <a:pt x="8497454" y="6376435"/>
                </a:lnTo>
                <a:lnTo>
                  <a:pt x="8474772" y="6384993"/>
                </a:lnTo>
                <a:lnTo>
                  <a:pt x="8451286" y="6391789"/>
                </a:lnTo>
                <a:lnTo>
                  <a:pt x="8427073" y="6396742"/>
                </a:lnTo>
                <a:lnTo>
                  <a:pt x="8402216" y="6399772"/>
                </a:lnTo>
                <a:lnTo>
                  <a:pt x="8376793" y="6400800"/>
                </a:lnTo>
                <a:lnTo>
                  <a:pt x="310057" y="6400800"/>
                </a:lnTo>
                <a:lnTo>
                  <a:pt x="284627" y="6399772"/>
                </a:lnTo>
                <a:lnTo>
                  <a:pt x="259763" y="6396742"/>
                </a:lnTo>
                <a:lnTo>
                  <a:pt x="235545" y="6391789"/>
                </a:lnTo>
                <a:lnTo>
                  <a:pt x="212053" y="6384993"/>
                </a:lnTo>
                <a:lnTo>
                  <a:pt x="189366" y="6376435"/>
                </a:lnTo>
                <a:lnTo>
                  <a:pt x="167565" y="6366193"/>
                </a:lnTo>
                <a:lnTo>
                  <a:pt x="146729" y="6354347"/>
                </a:lnTo>
                <a:lnTo>
                  <a:pt x="126938" y="6340978"/>
                </a:lnTo>
                <a:lnTo>
                  <a:pt x="108272" y="6326165"/>
                </a:lnTo>
                <a:lnTo>
                  <a:pt x="90811" y="6309988"/>
                </a:lnTo>
                <a:lnTo>
                  <a:pt x="74634" y="6292527"/>
                </a:lnTo>
                <a:lnTo>
                  <a:pt x="59821" y="6273861"/>
                </a:lnTo>
                <a:lnTo>
                  <a:pt x="46452" y="6254070"/>
                </a:lnTo>
                <a:lnTo>
                  <a:pt x="34606" y="6233234"/>
                </a:lnTo>
                <a:lnTo>
                  <a:pt x="24364" y="6211433"/>
                </a:lnTo>
                <a:lnTo>
                  <a:pt x="15806" y="6188746"/>
                </a:lnTo>
                <a:lnTo>
                  <a:pt x="9010" y="6165254"/>
                </a:lnTo>
                <a:lnTo>
                  <a:pt x="4057" y="6141036"/>
                </a:lnTo>
                <a:lnTo>
                  <a:pt x="1027" y="6116172"/>
                </a:lnTo>
                <a:lnTo>
                  <a:pt x="0" y="6090742"/>
                </a:lnTo>
                <a:lnTo>
                  <a:pt x="0" y="310007"/>
                </a:lnTo>
                <a:close/>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085" name="Slide Number Placeholder 7">
            <a:extLst>
              <a:ext uri="{FF2B5EF4-FFF2-40B4-BE49-F238E27FC236}">
                <a16:creationId xmlns:a16="http://schemas.microsoft.com/office/drawing/2014/main" id="{16DA0CBA-FD35-4D25-952C-2C88B4E874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436541-E7B1-4951-8F0A-60BDC6DEC7A1}"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4028A17-9A48-460A-ACD6-41DB70AE0CA0}"/>
              </a:ext>
            </a:extLst>
          </p:cNvPr>
          <p:cNvSpPr>
            <a:spLocks noGrp="1"/>
          </p:cNvSpPr>
          <p:nvPr>
            <p:ph type="title"/>
          </p:nvPr>
        </p:nvSpPr>
        <p:spPr>
          <a:xfrm>
            <a:off x="439304" y="451513"/>
            <a:ext cx="11313391" cy="619905"/>
          </a:xfrm>
        </p:spPr>
        <p:txBody>
          <a:bodyPr>
            <a:noAutofit/>
          </a:bodyPr>
          <a:lstStyle/>
          <a:p>
            <a:r>
              <a:rPr lang="en-US" altLang="en-US" sz="4000" b="1" dirty="0">
                <a:solidFill>
                  <a:srgbClr val="7030A0"/>
                </a:solidFill>
              </a:rPr>
              <a:t>What is C++?</a:t>
            </a:r>
          </a:p>
        </p:txBody>
      </p:sp>
      <p:sp>
        <p:nvSpPr>
          <p:cNvPr id="3" name="Content Placeholder 2">
            <a:extLst>
              <a:ext uri="{FF2B5EF4-FFF2-40B4-BE49-F238E27FC236}">
                <a16:creationId xmlns:a16="http://schemas.microsoft.com/office/drawing/2014/main" id="{EE31B209-ECF0-45C5-932A-8F4C757338BD}"/>
              </a:ext>
            </a:extLst>
          </p:cNvPr>
          <p:cNvSpPr>
            <a:spLocks noGrp="1"/>
          </p:cNvSpPr>
          <p:nvPr>
            <p:ph idx="1"/>
          </p:nvPr>
        </p:nvSpPr>
        <p:spPr>
          <a:xfrm>
            <a:off x="145494" y="1389121"/>
            <a:ext cx="11560175" cy="5177934"/>
          </a:xfrm>
        </p:spPr>
        <p:txBody>
          <a:bodyPr>
            <a:noAutofit/>
          </a:bodyPr>
          <a:lstStyle/>
          <a:p>
            <a:pPr>
              <a:spcBef>
                <a:spcPts val="0"/>
              </a:spcBef>
              <a:buClrTx/>
              <a:buSzPct val="100000"/>
              <a:buFont typeface="Arial" panose="020B0604020202020204" pitchFamily="34" charset="0"/>
              <a:buChar char="•"/>
              <a:defRPr/>
            </a:pPr>
            <a:r>
              <a:rPr lang="en-US" sz="2400" dirty="0">
                <a:solidFill>
                  <a:srgbClr val="000000"/>
                </a:solidFill>
              </a:rPr>
              <a:t>C++ is based on C and it retains much of that language, including a rich operator set.</a:t>
            </a:r>
          </a:p>
          <a:p>
            <a:pPr>
              <a:spcBef>
                <a:spcPts val="0"/>
              </a:spcBef>
              <a:buClrTx/>
              <a:buSzPct val="100000"/>
              <a:buFont typeface="Arial" panose="020B0604020202020204" pitchFamily="34" charset="0"/>
              <a:buChar char="•"/>
              <a:defRPr/>
            </a:pPr>
            <a:r>
              <a:rPr lang="en-US" sz="2400" dirty="0">
                <a:solidFill>
                  <a:srgbClr val="000000"/>
                </a:solidFill>
              </a:rPr>
              <a:t>C++ is a highly portable language, and translators for it exist on many different machines and systems.</a:t>
            </a:r>
          </a:p>
          <a:p>
            <a:pPr>
              <a:spcBef>
                <a:spcPts val="0"/>
              </a:spcBef>
              <a:buClrTx/>
              <a:buSzPct val="100000"/>
              <a:buFont typeface="Arial" panose="020B0604020202020204" pitchFamily="34" charset="0"/>
              <a:buChar char="•"/>
              <a:defRPr/>
            </a:pPr>
            <a:r>
              <a:rPr lang="en-US" sz="2400" dirty="0">
                <a:solidFill>
                  <a:srgbClr val="000000"/>
                </a:solidFill>
              </a:rPr>
              <a:t>C++ compilers are highly compatible with the existing C programs because maintaining such compatibility was a design objective.</a:t>
            </a:r>
          </a:p>
          <a:p>
            <a:pPr>
              <a:spcBef>
                <a:spcPts val="0"/>
              </a:spcBef>
              <a:buClrTx/>
              <a:buSzPct val="100000"/>
              <a:buFont typeface="Arial" panose="020B0604020202020204" pitchFamily="34" charset="0"/>
              <a:buChar char="•"/>
              <a:defRPr/>
            </a:pPr>
            <a:r>
              <a:rPr lang="en-US" sz="2400" dirty="0">
                <a:solidFill>
                  <a:srgbClr val="000000"/>
                </a:solidFill>
              </a:rPr>
              <a:t>Programming in C++ does not require a graphics environment, and C++ programs do not incur runtime expense from type checking or garbage collection.</a:t>
            </a:r>
          </a:p>
          <a:p>
            <a:pPr>
              <a:spcBef>
                <a:spcPts val="0"/>
              </a:spcBef>
              <a:buClrTx/>
              <a:buSzPct val="100000"/>
              <a:buFont typeface="Arial" panose="020B0604020202020204" pitchFamily="34" charset="0"/>
              <a:buChar char="•"/>
            </a:pPr>
            <a:r>
              <a:rPr lang="en-US" altLang="en-US" sz="2400" dirty="0">
                <a:solidFill>
                  <a:srgbClr val="000000"/>
                </a:solidFill>
              </a:rPr>
              <a:t>C++ has improved on C in significant ways, especially in supporting strong typing.</a:t>
            </a:r>
          </a:p>
          <a:p>
            <a:pPr>
              <a:spcAft>
                <a:spcPct val="30000"/>
              </a:spcAft>
              <a:defRPr/>
            </a:pPr>
            <a:endParaRPr lang="en-US" sz="2400" dirty="0"/>
          </a:p>
          <a:p>
            <a:pPr>
              <a:spcAft>
                <a:spcPct val="30000"/>
              </a:spcAft>
              <a:defRPr/>
            </a:pPr>
            <a:endParaRPr lang="en-US" sz="2400" dirty="0"/>
          </a:p>
          <a:p>
            <a:pPr marL="12700" indent="0">
              <a:spcAft>
                <a:spcPct val="30000"/>
              </a:spcAft>
              <a:defRPr/>
            </a:pPr>
            <a:endParaRPr lang="en-US" sz="2400" dirty="0"/>
          </a:p>
          <a:p>
            <a:pPr>
              <a:defRPr/>
            </a:pPr>
            <a:endParaRPr lang="en-US" sz="2400" dirty="0"/>
          </a:p>
        </p:txBody>
      </p:sp>
      <p:sp>
        <p:nvSpPr>
          <p:cNvPr id="16390" name="Slide Number Placeholder 5">
            <a:extLst>
              <a:ext uri="{FF2B5EF4-FFF2-40B4-BE49-F238E27FC236}">
                <a16:creationId xmlns:a16="http://schemas.microsoft.com/office/drawing/2014/main" id="{BBA0A25F-7444-4640-9426-735CCA38D0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37C762-8E4F-41DE-9BFD-E6B67ACCEB99}"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02085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4028A17-9A48-460A-ACD6-41DB70AE0CA0}"/>
              </a:ext>
            </a:extLst>
          </p:cNvPr>
          <p:cNvSpPr>
            <a:spLocks noGrp="1"/>
          </p:cNvSpPr>
          <p:nvPr>
            <p:ph type="title"/>
          </p:nvPr>
        </p:nvSpPr>
        <p:spPr>
          <a:xfrm>
            <a:off x="439304" y="451513"/>
            <a:ext cx="11313391" cy="619905"/>
          </a:xfrm>
        </p:spPr>
        <p:txBody>
          <a:bodyPr>
            <a:noAutofit/>
          </a:bodyPr>
          <a:lstStyle/>
          <a:p>
            <a:r>
              <a:rPr lang="en-US" altLang="en-US" sz="4000" b="1" dirty="0">
                <a:solidFill>
                  <a:srgbClr val="7030A0"/>
                </a:solidFill>
              </a:rPr>
              <a:t>What is C++?</a:t>
            </a:r>
          </a:p>
        </p:txBody>
      </p:sp>
      <p:sp>
        <p:nvSpPr>
          <p:cNvPr id="3" name="Content Placeholder 2">
            <a:extLst>
              <a:ext uri="{FF2B5EF4-FFF2-40B4-BE49-F238E27FC236}">
                <a16:creationId xmlns:a16="http://schemas.microsoft.com/office/drawing/2014/main" id="{EE31B209-ECF0-45C5-932A-8F4C757338BD}"/>
              </a:ext>
            </a:extLst>
          </p:cNvPr>
          <p:cNvSpPr>
            <a:spLocks noGrp="1"/>
          </p:cNvSpPr>
          <p:nvPr>
            <p:ph idx="1"/>
          </p:nvPr>
        </p:nvSpPr>
        <p:spPr>
          <a:xfrm>
            <a:off x="145494" y="1389121"/>
            <a:ext cx="11560175" cy="5177934"/>
          </a:xfrm>
        </p:spPr>
        <p:txBody>
          <a:bodyPr>
            <a:noAutofit/>
          </a:bodyPr>
          <a:lstStyle/>
          <a:p>
            <a:pPr>
              <a:spcBef>
                <a:spcPts val="0"/>
              </a:spcBef>
              <a:buClrTx/>
              <a:buSzPct val="100000"/>
              <a:buFont typeface="Arial" panose="020B0604020202020204" pitchFamily="34" charset="0"/>
              <a:buChar char="•"/>
            </a:pPr>
            <a:r>
              <a:rPr lang="en-US" altLang="en-US" sz="2400" dirty="0">
                <a:solidFill>
                  <a:srgbClr val="000000"/>
                </a:solidFill>
              </a:rPr>
              <a:t>The class syntax was added to the language which was an extension of the struct construct in C.</a:t>
            </a:r>
          </a:p>
          <a:p>
            <a:pPr>
              <a:spcBef>
                <a:spcPts val="0"/>
              </a:spcBef>
              <a:buClrTx/>
              <a:buSzPct val="100000"/>
              <a:buFont typeface="Arial" panose="020B0604020202020204" pitchFamily="34" charset="0"/>
              <a:buChar char="•"/>
            </a:pPr>
            <a:r>
              <a:rPr lang="en-US" altLang="en-US" sz="2400" dirty="0">
                <a:solidFill>
                  <a:srgbClr val="000000"/>
                </a:solidFill>
              </a:rPr>
              <a:t>C++ is superior than C in supporting object-oriented programming. C++ may even replace C in becoming a general purpose programming language.</a:t>
            </a:r>
          </a:p>
          <a:p>
            <a:pPr>
              <a:spcBef>
                <a:spcPts val="0"/>
              </a:spcBef>
              <a:buClrTx/>
              <a:buSzPct val="100000"/>
              <a:buFont typeface="Arial" panose="020B0604020202020204" pitchFamily="34" charset="0"/>
              <a:buChar char="•"/>
              <a:defRPr/>
            </a:pPr>
            <a:r>
              <a:rPr lang="en-US" sz="2400" dirty="0">
                <a:solidFill>
                  <a:srgbClr val="000000"/>
                </a:solidFill>
              </a:rPr>
              <a:t>C++ program is a collection of functions.</a:t>
            </a:r>
          </a:p>
          <a:p>
            <a:pPr>
              <a:spcBef>
                <a:spcPts val="0"/>
              </a:spcBef>
              <a:buClrTx/>
              <a:buSzPct val="100000"/>
              <a:buFont typeface="Arial" panose="020B0604020202020204" pitchFamily="34" charset="0"/>
              <a:buChar char="•"/>
              <a:defRPr/>
            </a:pPr>
            <a:r>
              <a:rPr lang="en-US" sz="2400" dirty="0"/>
              <a:t>Every C++ program has a function called main.</a:t>
            </a:r>
          </a:p>
          <a:p>
            <a:pPr>
              <a:spcBef>
                <a:spcPts val="0"/>
              </a:spcBef>
              <a:buClrTx/>
              <a:buSzPct val="100000"/>
              <a:buFont typeface="Arial" panose="020B0604020202020204" pitchFamily="34" charset="0"/>
              <a:buChar char="•"/>
              <a:defRPr/>
            </a:pPr>
            <a:endParaRPr lang="en-US" sz="2400" dirty="0"/>
          </a:p>
          <a:p>
            <a:pPr>
              <a:spcAft>
                <a:spcPct val="30000"/>
              </a:spcAft>
              <a:defRPr/>
            </a:pPr>
            <a:endParaRPr lang="en-US" sz="2400" dirty="0"/>
          </a:p>
          <a:p>
            <a:pPr marL="12700" indent="0">
              <a:spcAft>
                <a:spcPct val="30000"/>
              </a:spcAft>
              <a:defRPr/>
            </a:pPr>
            <a:endParaRPr lang="en-US" sz="2400" dirty="0"/>
          </a:p>
          <a:p>
            <a:pPr>
              <a:defRPr/>
            </a:pPr>
            <a:endParaRPr lang="en-US" sz="2400" dirty="0"/>
          </a:p>
        </p:txBody>
      </p:sp>
      <p:sp>
        <p:nvSpPr>
          <p:cNvPr id="16390" name="Slide Number Placeholder 5">
            <a:extLst>
              <a:ext uri="{FF2B5EF4-FFF2-40B4-BE49-F238E27FC236}">
                <a16:creationId xmlns:a16="http://schemas.microsoft.com/office/drawing/2014/main" id="{BBA0A25F-7444-4640-9426-735CCA38D0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37C762-8E4F-41DE-9BFD-E6B67ACCEB99}"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139700" y="512763"/>
            <a:ext cx="11917363" cy="473075"/>
          </a:xfrm>
        </p:spPr>
        <p:txBody>
          <a:bodyPr>
            <a:noAutofit/>
          </a:bodyPr>
          <a:lstStyle/>
          <a:p>
            <a:r>
              <a:rPr lang="en-US" altLang="en-US" b="1" dirty="0">
                <a:solidFill>
                  <a:srgbClr val="7030A0"/>
                </a:solidFill>
              </a:rPr>
              <a:t>Intended Learning Outcomes (ILOs)</a:t>
            </a:r>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524000"/>
            <a:ext cx="11560175" cy="4679950"/>
          </a:xfrm>
        </p:spPr>
        <p:txBody>
          <a:bodyPr/>
          <a:lstStyle/>
          <a:p>
            <a:pPr marL="0" indent="0">
              <a:buNone/>
            </a:pPr>
            <a:r>
              <a:rPr lang="en-US" sz="2800" b="1" dirty="0">
                <a:solidFill>
                  <a:srgbClr val="0070C0"/>
                </a:solidFill>
              </a:rPr>
              <a:t>At the end of the lesson the students should be able to:</a:t>
            </a:r>
          </a:p>
          <a:p>
            <a:pPr>
              <a:buClrTx/>
              <a:buSzPct val="100000"/>
              <a:buFont typeface="Arial" panose="020B0604020202020204" pitchFamily="34" charset="0"/>
              <a:buChar char="•"/>
            </a:pPr>
            <a:r>
              <a:rPr lang="en-US" altLang="en-US" sz="2400" dirty="0">
                <a:solidFill>
                  <a:srgbClr val="000000"/>
                </a:solidFill>
              </a:rPr>
              <a:t>Value the historical development of computer programming</a:t>
            </a:r>
          </a:p>
          <a:p>
            <a:pPr>
              <a:buClrTx/>
              <a:buSzPct val="100000"/>
              <a:buFont typeface="Arial" panose="020B0604020202020204" pitchFamily="34" charset="0"/>
              <a:buChar char="•"/>
            </a:pPr>
            <a:r>
              <a:rPr lang="en-US" altLang="en-US" sz="2400" dirty="0">
                <a:solidFill>
                  <a:srgbClr val="000000"/>
                </a:solidFill>
              </a:rPr>
              <a:t>Understand the definition of C++ Programming language.</a:t>
            </a:r>
          </a:p>
          <a:p>
            <a:endParaRPr lang="en-US" altLang="en-US" dirty="0"/>
          </a:p>
        </p:txBody>
      </p:sp>
      <p:sp>
        <p:nvSpPr>
          <p:cNvPr id="4102" name="Slide Number Placeholder 5">
            <a:extLst>
              <a:ext uri="{FF2B5EF4-FFF2-40B4-BE49-F238E27FC236}">
                <a16:creationId xmlns:a16="http://schemas.microsoft.com/office/drawing/2014/main" id="{580CD949-3911-478D-86E1-7F653A76B2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017654-C811-48CA-8BD9-19EC52F2A245}"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rmAutofit fontScale="90000"/>
          </a:bodyPr>
          <a:lstStyle/>
          <a:p>
            <a:r>
              <a:rPr lang="en-PH" sz="4000" b="1" dirty="0">
                <a:solidFill>
                  <a:srgbClr val="7030A0"/>
                </a:solidFill>
              </a:rPr>
              <a:t>Who Should Learn C++?</a:t>
            </a:r>
            <a:br>
              <a:rPr lang="en-PH" dirty="0"/>
            </a:br>
            <a:endParaRPr lang="en-US" altLang="en-US" b="1" dirty="0"/>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524000"/>
            <a:ext cx="11560175" cy="4679950"/>
          </a:xfrm>
        </p:spPr>
        <p:txBody>
          <a:bodyPr/>
          <a:lstStyle/>
          <a:p>
            <a:pPr algn="just">
              <a:buClrTx/>
              <a:buSzPct val="100000"/>
              <a:buFont typeface="Arial" panose="020B0604020202020204" pitchFamily="34" charset="0"/>
              <a:buChar char="•"/>
            </a:pPr>
            <a:r>
              <a:rPr lang="en-PH" sz="2800" dirty="0">
                <a:solidFill>
                  <a:schemeClr val="tx1"/>
                </a:solidFill>
              </a:rPr>
              <a:t>You don’t need any previous experience in programming to learn C++ with this course. </a:t>
            </a:r>
          </a:p>
          <a:p>
            <a:pPr algn="just">
              <a:buClrTx/>
              <a:buSzPct val="100000"/>
              <a:buFont typeface="Arial" panose="020B0604020202020204" pitchFamily="34" charset="0"/>
              <a:buChar char="•"/>
            </a:pPr>
            <a:r>
              <a:rPr lang="en-PH" sz="2800" dirty="0">
                <a:solidFill>
                  <a:schemeClr val="tx1"/>
                </a:solidFill>
              </a:rPr>
              <a:t>It starts with the basics and teaches you both the language and the concepts involved with programming C++.  </a:t>
            </a:r>
          </a:p>
          <a:p>
            <a:pPr algn="just">
              <a:buClrTx/>
              <a:buSzPct val="100000"/>
              <a:buFont typeface="Arial" panose="020B0604020202020204" pitchFamily="34" charset="0"/>
              <a:buChar char="•"/>
            </a:pPr>
            <a:r>
              <a:rPr lang="en-PH" sz="2800" dirty="0">
                <a:solidFill>
                  <a:schemeClr val="tx1"/>
                </a:solidFill>
              </a:rPr>
              <a:t>Whether you are just beginning or already have some experience programming, you will find that this course makes learning C++ fast and easy.</a:t>
            </a:r>
          </a:p>
          <a:p>
            <a:endParaRPr lang="en-US" altLang="en-US" dirty="0"/>
          </a:p>
        </p:txBody>
      </p:sp>
      <p:sp>
        <p:nvSpPr>
          <p:cNvPr id="4102" name="Slide Number Placeholder 5">
            <a:extLst>
              <a:ext uri="{FF2B5EF4-FFF2-40B4-BE49-F238E27FC236}">
                <a16:creationId xmlns:a16="http://schemas.microsoft.com/office/drawing/2014/main" id="{580CD949-3911-478D-86E1-7F653A76B2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017654-C811-48CA-8BD9-19EC52F2A245}"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13293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rmAutofit fontScale="90000"/>
          </a:bodyPr>
          <a:lstStyle/>
          <a:p>
            <a:r>
              <a:rPr lang="en-PH" sz="4000" b="1" dirty="0">
                <a:solidFill>
                  <a:srgbClr val="7030A0"/>
                </a:solidFill>
              </a:rPr>
              <a:t>Why Should I Learn C++?</a:t>
            </a:r>
            <a:br>
              <a:rPr lang="en-PH" dirty="0"/>
            </a:br>
            <a:endParaRPr lang="en-US" altLang="en-US" b="1" dirty="0"/>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524000"/>
            <a:ext cx="11560175" cy="4679950"/>
          </a:xfrm>
        </p:spPr>
        <p:txBody>
          <a:bodyPr/>
          <a:lstStyle/>
          <a:p>
            <a:pPr>
              <a:buClrTx/>
              <a:buSzPct val="100000"/>
              <a:buFont typeface="Arial" panose="020B0604020202020204" pitchFamily="34" charset="0"/>
              <a:buChar char="•"/>
            </a:pPr>
            <a:r>
              <a:rPr lang="en-PH" sz="2800" dirty="0">
                <a:solidFill>
                  <a:schemeClr val="tx1"/>
                </a:solidFill>
              </a:rPr>
              <a:t>You could be learning a lot of other languages, but C++ is valuable to learn because it has stood the test of time and continues to be a popular choice for modern programming.</a:t>
            </a:r>
          </a:p>
          <a:p>
            <a:pPr>
              <a:buClrTx/>
              <a:buSzPct val="100000"/>
              <a:buFont typeface="Arial" panose="020B0604020202020204" pitchFamily="34" charset="0"/>
              <a:buChar char="•"/>
            </a:pPr>
            <a:r>
              <a:rPr lang="en-PH" sz="2800" dirty="0">
                <a:solidFill>
                  <a:schemeClr val="tx1"/>
                </a:solidFill>
              </a:rPr>
              <a:t>Despite being created in 1979, C++ is still being used for professional software today because of the power and flexibility of the language. </a:t>
            </a:r>
          </a:p>
          <a:p>
            <a:endParaRPr lang="en-US" altLang="en-US" dirty="0"/>
          </a:p>
        </p:txBody>
      </p:sp>
      <p:sp>
        <p:nvSpPr>
          <p:cNvPr id="4102" name="Slide Number Placeholder 5">
            <a:extLst>
              <a:ext uri="{FF2B5EF4-FFF2-40B4-BE49-F238E27FC236}">
                <a16:creationId xmlns:a16="http://schemas.microsoft.com/office/drawing/2014/main" id="{580CD949-3911-478D-86E1-7F653A76B2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017654-C811-48CA-8BD9-19EC52F2A245}"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4690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rmAutofit fontScale="90000"/>
          </a:bodyPr>
          <a:lstStyle/>
          <a:p>
            <a:r>
              <a:rPr lang="en-PH" sz="4000" b="1" dirty="0">
                <a:solidFill>
                  <a:srgbClr val="7030A0"/>
                </a:solidFill>
              </a:rPr>
              <a:t>Learning C++ Program</a:t>
            </a:r>
            <a:br>
              <a:rPr lang="en-PH" dirty="0"/>
            </a:br>
            <a:endParaRPr lang="en-US" altLang="en-US" b="1" dirty="0"/>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524000"/>
            <a:ext cx="11560175" cy="4679950"/>
          </a:xfrm>
        </p:spPr>
        <p:txBody>
          <a:bodyPr/>
          <a:lstStyle/>
          <a:p>
            <a:pPr marL="0" indent="0" algn="just">
              <a:buClrTx/>
              <a:buSzPct val="100000"/>
              <a:buNone/>
            </a:pPr>
            <a:r>
              <a:rPr lang="en-PH" sz="2800" dirty="0">
                <a:solidFill>
                  <a:schemeClr val="accent5">
                    <a:lumMod val="50000"/>
                  </a:schemeClr>
                </a:solidFill>
              </a:rPr>
              <a:t>As your objective is to learn the C++ programming language, two questions naturally arise. </a:t>
            </a:r>
          </a:p>
          <a:p>
            <a:pPr marL="514350" indent="-514350" algn="just">
              <a:buClrTx/>
              <a:buSzPct val="100000"/>
              <a:buAutoNum type="arabicParenBoth"/>
            </a:pPr>
            <a:r>
              <a:rPr lang="en-PH" sz="2800" dirty="0">
                <a:solidFill>
                  <a:schemeClr val="accent5">
                    <a:lumMod val="50000"/>
                  </a:schemeClr>
                </a:solidFill>
              </a:rPr>
              <a:t>What is a computer program?</a:t>
            </a:r>
          </a:p>
          <a:p>
            <a:pPr algn="just">
              <a:buClrTx/>
              <a:buSzPct val="100000"/>
            </a:pPr>
            <a:r>
              <a:rPr lang="en-PH" sz="2800" dirty="0">
                <a:solidFill>
                  <a:schemeClr val="tx1"/>
                </a:solidFill>
              </a:rPr>
              <a:t>A computer or a program is a sequence of statements whose objectives is to accomplish a task.</a:t>
            </a:r>
          </a:p>
          <a:p>
            <a:pPr marL="0" indent="0" algn="just">
              <a:buClrTx/>
              <a:buSzPct val="100000"/>
              <a:buNone/>
            </a:pPr>
            <a:endParaRPr lang="en-PH" sz="2800" dirty="0">
              <a:solidFill>
                <a:schemeClr val="tx1"/>
              </a:solidFill>
            </a:endParaRPr>
          </a:p>
          <a:p>
            <a:pPr marL="0" indent="0" algn="just">
              <a:buClrTx/>
              <a:buSzPct val="100000"/>
              <a:buNone/>
            </a:pPr>
            <a:r>
              <a:rPr lang="en-PH" sz="2800" dirty="0">
                <a:solidFill>
                  <a:schemeClr val="accent5">
                    <a:lumMod val="50000"/>
                  </a:schemeClr>
                </a:solidFill>
              </a:rPr>
              <a:t>(2)What is programming?</a:t>
            </a:r>
          </a:p>
          <a:p>
            <a:pPr algn="just">
              <a:buClrTx/>
              <a:buSzPct val="100000"/>
            </a:pPr>
            <a:r>
              <a:rPr lang="en-PH" sz="2800" dirty="0">
                <a:solidFill>
                  <a:schemeClr val="tx1"/>
                </a:solidFill>
              </a:rPr>
              <a:t>Programming is a process of planning and creating a program.</a:t>
            </a:r>
          </a:p>
          <a:p>
            <a:endParaRPr lang="en-US" altLang="en-US" dirty="0"/>
          </a:p>
        </p:txBody>
      </p:sp>
      <p:sp>
        <p:nvSpPr>
          <p:cNvPr id="4102" name="Slide Number Placeholder 5">
            <a:extLst>
              <a:ext uri="{FF2B5EF4-FFF2-40B4-BE49-F238E27FC236}">
                <a16:creationId xmlns:a16="http://schemas.microsoft.com/office/drawing/2014/main" id="{580CD949-3911-478D-86E1-7F653A76B2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017654-C811-48CA-8BD9-19EC52F2A245}"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64403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rmAutofit fontScale="90000"/>
          </a:bodyPr>
          <a:lstStyle/>
          <a:p>
            <a:r>
              <a:rPr lang="en-PH" b="1" dirty="0">
                <a:solidFill>
                  <a:srgbClr val="7030A0"/>
                </a:solidFill>
              </a:rPr>
              <a:t>History of C++ ( C with Classes)</a:t>
            </a:r>
            <a:br>
              <a:rPr lang="en-PH" dirty="0">
                <a:solidFill>
                  <a:srgbClr val="7030A0"/>
                </a:solidFill>
              </a:rPr>
            </a:br>
            <a:br>
              <a:rPr lang="en-PH" dirty="0">
                <a:solidFill>
                  <a:srgbClr val="7030A0"/>
                </a:solidFill>
              </a:rPr>
            </a:br>
            <a:endParaRPr lang="en-US" altLang="en-US" b="1" dirty="0">
              <a:solidFill>
                <a:srgbClr val="7030A0"/>
              </a:solidFill>
            </a:endParaRPr>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376218"/>
            <a:ext cx="11170371" cy="5218546"/>
          </a:xfrm>
        </p:spPr>
        <p:txBody>
          <a:bodyPr>
            <a:normAutofit/>
          </a:bodyPr>
          <a:lstStyle/>
          <a:p>
            <a:pPr marL="176213" lvl="0" indent="-176213" algn="just">
              <a:buClrTx/>
              <a:buSzPct val="100000"/>
              <a:buFont typeface="Arial" panose="020B0604020202020204" pitchFamily="34" charset="0"/>
              <a:buChar char="•"/>
            </a:pPr>
            <a:r>
              <a:rPr lang="en-US" sz="2600" dirty="0">
                <a:solidFill>
                  <a:srgbClr val="000000"/>
                </a:solidFill>
              </a:rPr>
              <a:t>C++ is a portable language that works equally well on Microsoft Windows, Apple Mac OS, Linux and Unix systems which was developed by </a:t>
            </a:r>
            <a:r>
              <a:rPr lang="en-US" sz="2600" b="1" dirty="0">
                <a:solidFill>
                  <a:srgbClr val="FF0000"/>
                </a:solidFill>
              </a:rPr>
              <a:t>Bjarne </a:t>
            </a:r>
            <a:r>
              <a:rPr lang="en-US" sz="2600" b="1" dirty="0" err="1">
                <a:solidFill>
                  <a:srgbClr val="FF0000"/>
                </a:solidFill>
              </a:rPr>
              <a:t>Stroustrup</a:t>
            </a:r>
            <a:r>
              <a:rPr lang="en-US" sz="2600" b="1" dirty="0">
                <a:solidFill>
                  <a:srgbClr val="FF0000"/>
                </a:solidFill>
              </a:rPr>
              <a:t> (B-yar-ne </a:t>
            </a:r>
            <a:r>
              <a:rPr lang="en-US" sz="2600" b="1" dirty="0" err="1">
                <a:solidFill>
                  <a:srgbClr val="FF0000"/>
                </a:solidFill>
              </a:rPr>
              <a:t>Strov-stroop</a:t>
            </a:r>
            <a:r>
              <a:rPr lang="en-US" sz="2600" b="1" dirty="0">
                <a:solidFill>
                  <a:srgbClr val="FF0000"/>
                </a:solidFill>
              </a:rPr>
              <a:t>) </a:t>
            </a:r>
            <a:endParaRPr lang="en-PH" sz="2600" b="1" dirty="0">
              <a:solidFill>
                <a:srgbClr val="FF0000"/>
              </a:solidFill>
            </a:endParaRPr>
          </a:p>
          <a:p>
            <a:pPr marL="176213" lvl="0" indent="-176213" algn="just">
              <a:buClrTx/>
              <a:buSzPct val="100000"/>
              <a:buFont typeface="Arial" panose="020B0604020202020204" pitchFamily="34" charset="0"/>
              <a:buChar char="•"/>
            </a:pPr>
            <a:r>
              <a:rPr lang="en-US" sz="2600" dirty="0" err="1">
                <a:solidFill>
                  <a:srgbClr val="000000"/>
                </a:solidFill>
              </a:rPr>
              <a:t>Stroustrup</a:t>
            </a:r>
            <a:r>
              <a:rPr lang="en-US" sz="2600" dirty="0">
                <a:solidFill>
                  <a:srgbClr val="000000"/>
                </a:solidFill>
              </a:rPr>
              <a:t> C++ creation has held a spot among the world’s top programming languages for decades and still remains a contemporary and useful choice for software development on desktop computers, servers, embedded devices like phones and many other computing environments.</a:t>
            </a:r>
          </a:p>
          <a:p>
            <a:pPr marL="176213" indent="-176213" algn="just">
              <a:buClrTx/>
              <a:buSzPct val="100000"/>
              <a:buFont typeface="Arial" panose="020B0604020202020204" pitchFamily="34" charset="0"/>
              <a:buChar char="•"/>
            </a:pPr>
            <a:r>
              <a:rPr lang="en-US" sz="2600" dirty="0">
                <a:solidFill>
                  <a:srgbClr val="000000"/>
                </a:solidFill>
              </a:rPr>
              <a:t>Originally, it was designed as an improvement upon the C programming, which was developed by Bell Labs. </a:t>
            </a:r>
          </a:p>
          <a:p>
            <a:pPr marL="176213" lvl="0" indent="-176213" algn="just">
              <a:buClrTx/>
              <a:buSzPct val="100000"/>
              <a:buFont typeface="Arial" panose="020B0604020202020204" pitchFamily="34" charset="0"/>
              <a:buChar char="•"/>
            </a:pPr>
            <a:endParaRPr lang="en-PH" sz="3400" dirty="0">
              <a:solidFill>
                <a:srgbClr val="000000"/>
              </a:solidFill>
            </a:endParaRPr>
          </a:p>
          <a:p>
            <a:endParaRPr lang="en-US" altLang="en-US" dirty="0"/>
          </a:p>
        </p:txBody>
      </p:sp>
      <p:sp>
        <p:nvSpPr>
          <p:cNvPr id="4102" name="Slide Number Placeholder 5">
            <a:extLst>
              <a:ext uri="{FF2B5EF4-FFF2-40B4-BE49-F238E27FC236}">
                <a16:creationId xmlns:a16="http://schemas.microsoft.com/office/drawing/2014/main" id="{580CD949-3911-478D-86E1-7F653A76B2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017654-C811-48CA-8BD9-19EC52F2A245}"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5905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rmAutofit fontScale="90000"/>
          </a:bodyPr>
          <a:lstStyle/>
          <a:p>
            <a:r>
              <a:rPr lang="en-PH" b="1" dirty="0">
                <a:solidFill>
                  <a:srgbClr val="7030A0"/>
                </a:solidFill>
              </a:rPr>
              <a:t>History of C++ ( C with Classes)</a:t>
            </a:r>
            <a:br>
              <a:rPr lang="en-PH" dirty="0">
                <a:solidFill>
                  <a:srgbClr val="7030A0"/>
                </a:solidFill>
              </a:rPr>
            </a:br>
            <a:br>
              <a:rPr lang="en-PH" dirty="0">
                <a:solidFill>
                  <a:srgbClr val="7030A0"/>
                </a:solidFill>
              </a:rPr>
            </a:br>
            <a:endParaRPr lang="en-US" altLang="en-US" b="1" dirty="0">
              <a:solidFill>
                <a:srgbClr val="7030A0"/>
              </a:solidFill>
            </a:endParaRPr>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376218"/>
            <a:ext cx="11022589" cy="5218546"/>
          </a:xfrm>
        </p:spPr>
        <p:txBody>
          <a:bodyPr>
            <a:normAutofit fontScale="25000" lnSpcReduction="20000"/>
          </a:bodyPr>
          <a:lstStyle/>
          <a:p>
            <a:pPr marL="176213" indent="-176213" algn="just">
              <a:buClrTx/>
              <a:buSzPct val="100000"/>
              <a:buFont typeface="Arial" panose="020B0604020202020204" pitchFamily="34" charset="0"/>
              <a:buChar char="•"/>
            </a:pPr>
            <a:r>
              <a:rPr lang="en-PH" sz="10400" dirty="0">
                <a:solidFill>
                  <a:srgbClr val="000000"/>
                </a:solidFill>
              </a:rPr>
              <a:t>Developed in the early 1970s, C’s name is derived from the B programming language, which in turn was derived from the BCPL language. </a:t>
            </a:r>
          </a:p>
          <a:p>
            <a:pPr marL="176213" indent="-176213" algn="just">
              <a:buClrTx/>
              <a:buSzPct val="100000"/>
              <a:buFont typeface="Arial" panose="020B0604020202020204" pitchFamily="34" charset="0"/>
              <a:buChar char="•"/>
            </a:pPr>
            <a:r>
              <a:rPr lang="en-PH" sz="10400" dirty="0">
                <a:solidFill>
                  <a:srgbClr val="000000"/>
                </a:solidFill>
              </a:rPr>
              <a:t>C gained a large following, in part due to its use in the development of the UNIX operating system. Due to both its popularity and the number of versions on the market, an American National Standards Institute (ANSI) committee was formed in 1982 to create a standard for the C language, which was adopted in 1989.</a:t>
            </a:r>
          </a:p>
          <a:p>
            <a:pPr marL="176213" lvl="0" indent="-176213" algn="just">
              <a:buClrTx/>
              <a:buSzPct val="100000"/>
              <a:buFont typeface="Arial" panose="020B0604020202020204" pitchFamily="34" charset="0"/>
              <a:buChar char="•"/>
            </a:pPr>
            <a:r>
              <a:rPr lang="en-PH" sz="10400" dirty="0" err="1">
                <a:solidFill>
                  <a:srgbClr val="000000"/>
                </a:solidFill>
              </a:rPr>
              <a:t>Stroustrup</a:t>
            </a:r>
            <a:r>
              <a:rPr lang="en-PH" sz="10400" dirty="0">
                <a:solidFill>
                  <a:srgbClr val="000000"/>
                </a:solidFill>
              </a:rPr>
              <a:t> began with the idea that object-oriented programming would be an important addition to C, and created C with Classes. </a:t>
            </a:r>
          </a:p>
          <a:p>
            <a:pPr marL="176213" lvl="0" indent="-176213" algn="just">
              <a:buClrTx/>
              <a:buSzPct val="100000"/>
              <a:buFont typeface="Arial" panose="020B0604020202020204" pitchFamily="34" charset="0"/>
              <a:buChar char="•"/>
            </a:pPr>
            <a:r>
              <a:rPr lang="en-PH" sz="10400" dirty="0">
                <a:solidFill>
                  <a:srgbClr val="000000"/>
                </a:solidFill>
              </a:rPr>
              <a:t>In </a:t>
            </a:r>
            <a:r>
              <a:rPr lang="en-PH" sz="10400" dirty="0">
                <a:solidFill>
                  <a:srgbClr val="FF0000"/>
                </a:solidFill>
              </a:rPr>
              <a:t>1983</a:t>
            </a:r>
            <a:r>
              <a:rPr lang="en-PH" sz="10400" dirty="0">
                <a:solidFill>
                  <a:srgbClr val="000000"/>
                </a:solidFill>
              </a:rPr>
              <a:t>, </a:t>
            </a:r>
            <a:r>
              <a:rPr lang="en-PH" sz="10400" dirty="0" err="1">
                <a:solidFill>
                  <a:srgbClr val="000000"/>
                </a:solidFill>
              </a:rPr>
              <a:t>Stroustrup’s</a:t>
            </a:r>
            <a:r>
              <a:rPr lang="en-PH" sz="10400" dirty="0">
                <a:solidFill>
                  <a:srgbClr val="000000"/>
                </a:solidFill>
              </a:rPr>
              <a:t> contributions officially became known as C++, its name stemming from C and adding the ++ (increment) operator. </a:t>
            </a:r>
          </a:p>
          <a:p>
            <a:pPr marL="176213" lvl="0" indent="-176213" algn="just">
              <a:buClrTx/>
              <a:buSzPct val="100000"/>
              <a:buFont typeface="Arial" panose="020B0604020202020204" pitchFamily="34" charset="0"/>
              <a:buChar char="•"/>
            </a:pPr>
            <a:r>
              <a:rPr lang="en-PH" sz="10400" dirty="0">
                <a:solidFill>
                  <a:srgbClr val="000000"/>
                </a:solidFill>
              </a:rPr>
              <a:t>It was not until 1998 that the international standard for C++ was established.</a:t>
            </a:r>
          </a:p>
          <a:p>
            <a:endParaRPr lang="en-US" altLang="en-US" dirty="0"/>
          </a:p>
        </p:txBody>
      </p:sp>
    </p:spTree>
    <p:extLst>
      <p:ext uri="{BB962C8B-B14F-4D97-AF65-F5344CB8AC3E}">
        <p14:creationId xmlns:p14="http://schemas.microsoft.com/office/powerpoint/2010/main" val="40202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CE10FE-B388-4EE8-9719-618CFC50E8A6}"/>
              </a:ext>
            </a:extLst>
          </p:cNvPr>
          <p:cNvSpPr>
            <a:spLocks noGrp="1"/>
          </p:cNvSpPr>
          <p:nvPr>
            <p:ph type="title"/>
          </p:nvPr>
        </p:nvSpPr>
        <p:spPr>
          <a:xfrm>
            <a:off x="389082" y="430791"/>
            <a:ext cx="11100955" cy="473075"/>
          </a:xfrm>
        </p:spPr>
        <p:txBody>
          <a:bodyPr>
            <a:noAutofit/>
          </a:bodyPr>
          <a:lstStyle/>
          <a:p>
            <a:r>
              <a:rPr lang="en-PH" b="1" dirty="0">
                <a:solidFill>
                  <a:srgbClr val="7030A0"/>
                </a:solidFill>
              </a:rPr>
              <a:t>About the C++ Developer</a:t>
            </a:r>
            <a:endParaRPr lang="en-PH" dirty="0">
              <a:solidFill>
                <a:srgbClr val="7030A0"/>
              </a:solidFill>
            </a:endParaRPr>
          </a:p>
        </p:txBody>
      </p:sp>
      <p:sp>
        <p:nvSpPr>
          <p:cNvPr id="15363" name="Content Placeholder 2">
            <a:extLst>
              <a:ext uri="{FF2B5EF4-FFF2-40B4-BE49-F238E27FC236}">
                <a16:creationId xmlns:a16="http://schemas.microsoft.com/office/drawing/2014/main" id="{28C87806-E2CB-4A84-B77E-554FC0A4FD03}"/>
              </a:ext>
            </a:extLst>
          </p:cNvPr>
          <p:cNvSpPr>
            <a:spLocks noGrp="1"/>
          </p:cNvSpPr>
          <p:nvPr>
            <p:ph idx="1"/>
          </p:nvPr>
        </p:nvSpPr>
        <p:spPr>
          <a:xfrm>
            <a:off x="236538" y="1524000"/>
            <a:ext cx="8123237" cy="4679950"/>
          </a:xfrm>
        </p:spPr>
        <p:txBody>
          <a:bodyPr>
            <a:normAutofit fontScale="92500"/>
          </a:bodyPr>
          <a:lstStyle/>
          <a:p>
            <a:pPr lvl="0">
              <a:buClrTx/>
              <a:buSzPct val="100000"/>
              <a:buFont typeface="Arial" panose="020B0604020202020204" pitchFamily="34" charset="0"/>
              <a:buChar char="•"/>
            </a:pPr>
            <a:r>
              <a:rPr lang="en-US" sz="2800" dirty="0">
                <a:solidFill>
                  <a:schemeClr val="tx1"/>
                </a:solidFill>
              </a:rPr>
              <a:t>Bjarne </a:t>
            </a:r>
            <a:r>
              <a:rPr lang="en-US" sz="2800" dirty="0" err="1">
                <a:solidFill>
                  <a:schemeClr val="tx1"/>
                </a:solidFill>
              </a:rPr>
              <a:t>Stroustrup</a:t>
            </a:r>
            <a:r>
              <a:rPr lang="en-US" sz="2800" dirty="0">
                <a:solidFill>
                  <a:schemeClr val="tx1"/>
                </a:solidFill>
              </a:rPr>
              <a:t> (B-yar-ne </a:t>
            </a:r>
            <a:r>
              <a:rPr lang="en-US" sz="2800" dirty="0" err="1">
                <a:solidFill>
                  <a:schemeClr val="tx1"/>
                </a:solidFill>
              </a:rPr>
              <a:t>Strov-stroop</a:t>
            </a:r>
            <a:r>
              <a:rPr lang="en-US" sz="2800" dirty="0">
                <a:solidFill>
                  <a:schemeClr val="tx1"/>
                </a:solidFill>
              </a:rPr>
              <a:t>), a Danish computer scientist at Bell Labs in the United States</a:t>
            </a:r>
            <a:endParaRPr lang="en-PH" sz="2800" dirty="0">
              <a:solidFill>
                <a:schemeClr val="tx1"/>
              </a:solidFill>
            </a:endParaRPr>
          </a:p>
          <a:p>
            <a:pPr lvl="0">
              <a:buClrTx/>
              <a:buSzPct val="100000"/>
              <a:buFont typeface="Arial" panose="020B0604020202020204" pitchFamily="34" charset="0"/>
              <a:buChar char="•"/>
            </a:pPr>
            <a:r>
              <a:rPr lang="en-US" sz="2800" dirty="0">
                <a:solidFill>
                  <a:schemeClr val="tx1"/>
                </a:solidFill>
              </a:rPr>
              <a:t>Born on December 30, 1950</a:t>
            </a:r>
            <a:endParaRPr lang="en-PH" sz="2800" dirty="0">
              <a:solidFill>
                <a:schemeClr val="tx1"/>
              </a:solidFill>
            </a:endParaRPr>
          </a:p>
          <a:p>
            <a:pPr lvl="0">
              <a:buClrTx/>
              <a:buSzPct val="100000"/>
              <a:buFont typeface="Arial" panose="020B0604020202020204" pitchFamily="34" charset="0"/>
              <a:buChar char="•"/>
            </a:pPr>
            <a:r>
              <a:rPr lang="en-US" sz="2800" dirty="0">
                <a:solidFill>
                  <a:schemeClr val="tx1"/>
                </a:solidFill>
              </a:rPr>
              <a:t>He is a visiting professor at Columbia University, and works at Morgan Stanley as a Managing Director in New York</a:t>
            </a:r>
            <a:endParaRPr lang="en-PH" sz="2800" dirty="0">
              <a:solidFill>
                <a:schemeClr val="tx1"/>
              </a:solidFill>
            </a:endParaRPr>
          </a:p>
          <a:p>
            <a:pPr lvl="0">
              <a:buClrTx/>
              <a:buSzPct val="100000"/>
              <a:buFont typeface="Arial" panose="020B0604020202020204" pitchFamily="34" charset="0"/>
              <a:buChar char="•"/>
            </a:pPr>
            <a:r>
              <a:rPr lang="en-US" sz="2800" dirty="0">
                <a:solidFill>
                  <a:schemeClr val="tx1"/>
                </a:solidFill>
              </a:rPr>
              <a:t>He received a master's in mathematics from Aarhus University in 1975 and a PhD in computer science from Cambridge University in 1979.</a:t>
            </a:r>
            <a:endParaRPr lang="en-PH" sz="2800" dirty="0">
              <a:solidFill>
                <a:schemeClr val="tx1"/>
              </a:solidFill>
            </a:endParaRPr>
          </a:p>
          <a:p>
            <a:endParaRPr lang="en-US" altLang="en-US" sz="2800" dirty="0"/>
          </a:p>
        </p:txBody>
      </p:sp>
      <p:pic>
        <p:nvPicPr>
          <p:cNvPr id="15367" name="Picture 6">
            <a:extLst>
              <a:ext uri="{FF2B5EF4-FFF2-40B4-BE49-F238E27FC236}">
                <a16:creationId xmlns:a16="http://schemas.microsoft.com/office/drawing/2014/main" id="{D1003C94-233B-42B1-A8DB-7B6358BE57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9775" y="1741488"/>
            <a:ext cx="3697288"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4028A17-9A48-460A-ACD6-41DB70AE0CA0}"/>
              </a:ext>
            </a:extLst>
          </p:cNvPr>
          <p:cNvSpPr>
            <a:spLocks noGrp="1"/>
          </p:cNvSpPr>
          <p:nvPr>
            <p:ph type="title"/>
          </p:nvPr>
        </p:nvSpPr>
        <p:spPr>
          <a:xfrm>
            <a:off x="439304" y="451513"/>
            <a:ext cx="11313391" cy="619905"/>
          </a:xfrm>
        </p:spPr>
        <p:txBody>
          <a:bodyPr>
            <a:noAutofit/>
          </a:bodyPr>
          <a:lstStyle/>
          <a:p>
            <a:r>
              <a:rPr lang="en-US" altLang="en-US" sz="4800" dirty="0">
                <a:solidFill>
                  <a:schemeClr val="tx1"/>
                </a:solidFill>
              </a:rPr>
              <a:t>History of Programming Language</a:t>
            </a:r>
            <a:endParaRPr lang="en-US" altLang="en-US" sz="4000" b="1" dirty="0">
              <a:solidFill>
                <a:schemeClr val="tx1"/>
              </a:solidFill>
            </a:endParaRPr>
          </a:p>
        </p:txBody>
      </p:sp>
      <p:sp>
        <p:nvSpPr>
          <p:cNvPr id="3" name="Content Placeholder 2">
            <a:extLst>
              <a:ext uri="{FF2B5EF4-FFF2-40B4-BE49-F238E27FC236}">
                <a16:creationId xmlns:a16="http://schemas.microsoft.com/office/drawing/2014/main" id="{EE31B209-ECF0-45C5-932A-8F4C757338BD}"/>
              </a:ext>
            </a:extLst>
          </p:cNvPr>
          <p:cNvSpPr>
            <a:spLocks noGrp="1"/>
          </p:cNvSpPr>
          <p:nvPr>
            <p:ph idx="1"/>
          </p:nvPr>
        </p:nvSpPr>
        <p:spPr>
          <a:xfrm>
            <a:off x="145494" y="1389121"/>
            <a:ext cx="11560175" cy="5177934"/>
          </a:xfrm>
        </p:spPr>
        <p:txBody>
          <a:bodyPr>
            <a:noAutofit/>
          </a:bodyPr>
          <a:lstStyle/>
          <a:p>
            <a:pPr>
              <a:spcAft>
                <a:spcPct val="30000"/>
              </a:spcAft>
              <a:defRPr/>
            </a:pPr>
            <a:endParaRPr lang="en-US" sz="2400" dirty="0"/>
          </a:p>
          <a:p>
            <a:pPr>
              <a:spcAft>
                <a:spcPct val="30000"/>
              </a:spcAft>
              <a:defRPr/>
            </a:pPr>
            <a:endParaRPr lang="en-US" sz="2400" dirty="0"/>
          </a:p>
          <a:p>
            <a:pPr marL="12700" indent="0">
              <a:spcAft>
                <a:spcPct val="30000"/>
              </a:spcAft>
              <a:defRPr/>
            </a:pPr>
            <a:endParaRPr lang="en-US" sz="2400" dirty="0"/>
          </a:p>
          <a:p>
            <a:pPr>
              <a:defRPr/>
            </a:pPr>
            <a:endParaRPr lang="en-US" sz="2400" dirty="0"/>
          </a:p>
        </p:txBody>
      </p:sp>
      <p:sp>
        <p:nvSpPr>
          <p:cNvPr id="16390" name="Slide Number Placeholder 5">
            <a:extLst>
              <a:ext uri="{FF2B5EF4-FFF2-40B4-BE49-F238E27FC236}">
                <a16:creationId xmlns:a16="http://schemas.microsoft.com/office/drawing/2014/main" id="{BBA0A25F-7444-4640-9426-735CCA38D0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37C762-8E4F-41DE-9BFD-E6B67ACCEB99}"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graphicFrame>
        <p:nvGraphicFramePr>
          <p:cNvPr id="7" name="Content Placeholder 6">
            <a:extLst>
              <a:ext uri="{FF2B5EF4-FFF2-40B4-BE49-F238E27FC236}">
                <a16:creationId xmlns:a16="http://schemas.microsoft.com/office/drawing/2014/main" id="{63DF306F-925A-4AB2-88B7-C94A4BC64906}"/>
              </a:ext>
            </a:extLst>
          </p:cNvPr>
          <p:cNvGraphicFramePr>
            <a:graphicFrameLocks/>
          </p:cNvGraphicFramePr>
          <p:nvPr>
            <p:extLst>
              <p:ext uri="{D42A27DB-BD31-4B8C-83A1-F6EECF244321}">
                <p14:modId xmlns:p14="http://schemas.microsoft.com/office/powerpoint/2010/main" val="842847612"/>
              </p:ext>
            </p:extLst>
          </p:nvPr>
        </p:nvGraphicFramePr>
        <p:xfrm>
          <a:off x="170294" y="1433120"/>
          <a:ext cx="11582401" cy="5129316"/>
        </p:xfrm>
        <a:graphic>
          <a:graphicData uri="http://schemas.openxmlformats.org/drawingml/2006/table">
            <a:tbl>
              <a:tblPr/>
              <a:tblGrid>
                <a:gridCol w="1112233">
                  <a:extLst>
                    <a:ext uri="{9D8B030D-6E8A-4147-A177-3AD203B41FA5}">
                      <a16:colId xmlns:a16="http://schemas.microsoft.com/office/drawing/2014/main" val="20000"/>
                    </a:ext>
                  </a:extLst>
                </a:gridCol>
                <a:gridCol w="3352141">
                  <a:extLst>
                    <a:ext uri="{9D8B030D-6E8A-4147-A177-3AD203B41FA5}">
                      <a16:colId xmlns:a16="http://schemas.microsoft.com/office/drawing/2014/main" val="20001"/>
                    </a:ext>
                  </a:extLst>
                </a:gridCol>
                <a:gridCol w="3709217">
                  <a:extLst>
                    <a:ext uri="{9D8B030D-6E8A-4147-A177-3AD203B41FA5}">
                      <a16:colId xmlns:a16="http://schemas.microsoft.com/office/drawing/2014/main" val="20002"/>
                    </a:ext>
                  </a:extLst>
                </a:gridCol>
                <a:gridCol w="3408810">
                  <a:extLst>
                    <a:ext uri="{9D8B030D-6E8A-4147-A177-3AD203B41FA5}">
                      <a16:colId xmlns:a16="http://schemas.microsoft.com/office/drawing/2014/main" val="20003"/>
                    </a:ext>
                  </a:extLst>
                </a:gridCol>
              </a:tblGrid>
              <a:tr h="3221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2000" u="none" strike="noStrike" dirty="0">
                          <a:effectLst/>
                        </a:rPr>
                        <a:t>YEAR1983</a:t>
                      </a:r>
                      <a:endParaRPr lang="en-US" sz="2000" b="1" i="0" u="none" strike="noStrike" dirty="0">
                        <a:solidFill>
                          <a:srgbClr val="000000"/>
                        </a:solidFill>
                        <a:effectLst/>
                        <a:latin typeface="Arial Narrow" pitchFamily="34" charset="0"/>
                      </a:endParaRPr>
                    </a:p>
                  </a:txBody>
                  <a:tcPr marL="9525" marR="9525" marT="9523" marB="0" anchor="b">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2000" u="none" strike="noStrike">
                          <a:effectLst/>
                        </a:rPr>
                        <a:t>Programming Language</a:t>
                      </a:r>
                      <a:endParaRPr lang="en-US" sz="2000" b="1" i="0" u="none" strike="noStrike">
                        <a:solidFill>
                          <a:srgbClr val="000000"/>
                        </a:solidFill>
                        <a:effectLst/>
                        <a:latin typeface="Arial Narrow" pitchFamily="34" charset="0"/>
                      </a:endParaRPr>
                    </a:p>
                  </a:txBody>
                  <a:tcPr marL="9525" marR="9525" marT="9523" marB="0" anchor="b">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2000" u="none" strike="noStrike">
                          <a:effectLst/>
                        </a:rPr>
                        <a:t>DEVELOPER</a:t>
                      </a:r>
                      <a:endParaRPr lang="en-US" sz="2000" b="1" i="0" u="none" strike="noStrike">
                        <a:solidFill>
                          <a:srgbClr val="000000"/>
                        </a:solidFill>
                        <a:effectLst/>
                        <a:latin typeface="Arial Narrow" pitchFamily="34" charset="0"/>
                      </a:endParaRPr>
                    </a:p>
                  </a:txBody>
                  <a:tcPr marL="9525" marR="9525" marT="9523" marB="0" anchor="b">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2000" u="none" strike="noStrike">
                          <a:effectLst/>
                        </a:rPr>
                        <a:t>LOCATION</a:t>
                      </a:r>
                      <a:endParaRPr lang="en-US" sz="2000" b="1" i="0" u="none" strike="noStrike">
                        <a:solidFill>
                          <a:srgbClr val="000000"/>
                        </a:solidFill>
                        <a:effectLst/>
                        <a:latin typeface="Arial Narrow" pitchFamily="34" charset="0"/>
                      </a:endParaRPr>
                    </a:p>
                  </a:txBody>
                  <a:tcPr marL="9525" marR="9525" marT="9523" marB="0" anchor="b">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6647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1963</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CPL-Combined Programming Language</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Members of University Mathematical of London &amp; Cambridge</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Cambridge University</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4431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1967</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BCPL  -Basic Combined Programming Language</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Martin Richards</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Cambridge University</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44313">
                <a:tc row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1958-68</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ALGOL - Algorithmic Language</a:t>
                      </a:r>
                    </a:p>
                    <a:p>
                      <a:pPr algn="ctr" fontAlgn="ctr"/>
                      <a:r>
                        <a:rPr lang="en-US" sz="2000" u="none" strike="noStrike" dirty="0">
                          <a:effectLst/>
                        </a:rPr>
                        <a:t> (</a:t>
                      </a:r>
                      <a:r>
                        <a:rPr lang="en-US" sz="2000" u="none" strike="noStrike" dirty="0" err="1">
                          <a:effectLst/>
                        </a:rPr>
                        <a:t>Algol</a:t>
                      </a:r>
                      <a:r>
                        <a:rPr lang="en-US" sz="2000" u="none" strike="noStrike" dirty="0">
                          <a:effectLst/>
                        </a:rPr>
                        <a:t> 58)</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John Backus</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Europe &amp; US</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44313">
                <a:tc vMerge="1">
                  <a:txBody>
                    <a:bodyPr/>
                    <a:lstStyle/>
                    <a:p>
                      <a:endParaRPr lang="en-US"/>
                    </a:p>
                  </a:txBody>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ALGOL - Algorithmic Language (</a:t>
                      </a:r>
                      <a:r>
                        <a:rPr lang="en-US" sz="2000" u="none" strike="noStrike" dirty="0" err="1">
                          <a:effectLst/>
                        </a:rPr>
                        <a:t>Algol</a:t>
                      </a:r>
                      <a:r>
                        <a:rPr lang="en-US" sz="2000" u="none" strike="noStrike" dirty="0">
                          <a:effectLst/>
                        </a:rPr>
                        <a:t> 60)</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Peter </a:t>
                      </a:r>
                      <a:r>
                        <a:rPr lang="en-US" sz="2000" u="none" strike="noStrike" dirty="0" err="1">
                          <a:effectLst/>
                        </a:rPr>
                        <a:t>Naur</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Europe &amp; US</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44313">
                <a:tc vMerge="1">
                  <a:txBody>
                    <a:bodyPr/>
                    <a:lstStyle/>
                    <a:p>
                      <a:endParaRPr lang="en-US"/>
                    </a:p>
                  </a:txBody>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ALGOL - Algorithmic Language (</a:t>
                      </a:r>
                      <a:r>
                        <a:rPr lang="en-US" sz="2000" u="none" strike="noStrike" dirty="0" err="1">
                          <a:effectLst/>
                        </a:rPr>
                        <a:t>Algol</a:t>
                      </a:r>
                      <a:r>
                        <a:rPr lang="en-US" sz="2000" u="none" strike="noStrike" dirty="0">
                          <a:effectLst/>
                        </a:rPr>
                        <a:t> 68)</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Van </a:t>
                      </a:r>
                      <a:r>
                        <a:rPr lang="en-US" sz="2000" u="none" strike="noStrike" dirty="0" err="1">
                          <a:effectLst/>
                        </a:rPr>
                        <a:t>Wijngaarden</a:t>
                      </a:r>
                      <a:r>
                        <a:rPr lang="en-US" sz="2000" u="none" strike="noStrike" dirty="0">
                          <a:effectLst/>
                        </a:rPr>
                        <a:t> </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Europe &amp; US</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21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1970</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B </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Ken Thompson</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Bell Laboratory, US</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221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1972</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C </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a:effectLst/>
                        </a:rPr>
                        <a:t>Dennis Ritchie</a:t>
                      </a:r>
                      <a:endParaRPr lang="en-US" sz="2000" b="0" i="0" u="none" strike="noStrike">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Bell Laboratory, US</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21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1979/80</a:t>
                      </a:r>
                    </a:p>
                    <a:p>
                      <a:pPr algn="ctr" fontAlgn="ctr"/>
                      <a:r>
                        <a:rPr lang="en-US" sz="2000" b="0" i="0" u="none" strike="noStrike" dirty="0">
                          <a:solidFill>
                            <a:srgbClr val="000000"/>
                          </a:solidFill>
                          <a:effectLst/>
                          <a:latin typeface="Arial Narrow" pitchFamily="34" charset="0"/>
                        </a:rPr>
                        <a:t>1983</a:t>
                      </a: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C++ -start developing</a:t>
                      </a:r>
                    </a:p>
                    <a:p>
                      <a:pPr algn="ctr" fontAlgn="ctr"/>
                      <a:r>
                        <a:rPr lang="en-US" sz="2000" b="0" i="0" u="none" strike="noStrike" dirty="0">
                          <a:solidFill>
                            <a:srgbClr val="000000"/>
                          </a:solidFill>
                          <a:effectLst/>
                          <a:latin typeface="Arial Narrow" pitchFamily="34" charset="0"/>
                        </a:rPr>
                        <a:t>C++ </a:t>
                      </a:r>
                      <a:r>
                        <a:rPr lang="en-US" sz="2000" b="0" i="0" u="none" strike="noStrike">
                          <a:solidFill>
                            <a:srgbClr val="000000"/>
                          </a:solidFill>
                          <a:effectLst/>
                          <a:latin typeface="Arial Narrow" pitchFamily="34" charset="0"/>
                        </a:rPr>
                        <a:t>officially knowns as C++</a:t>
                      </a: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2000" u="none" strike="noStrike" dirty="0" err="1">
                          <a:effectLst/>
                        </a:rPr>
                        <a:t>Bjarne</a:t>
                      </a:r>
                      <a:r>
                        <a:rPr lang="en-US" sz="2000" u="none" strike="noStrike" dirty="0">
                          <a:effectLst/>
                        </a:rPr>
                        <a:t> </a:t>
                      </a:r>
                      <a:r>
                        <a:rPr lang="en-US" sz="2000" u="none" strike="noStrike" dirty="0" err="1">
                          <a:effectLst/>
                        </a:rPr>
                        <a:t>Stroustrup</a:t>
                      </a:r>
                      <a:r>
                        <a:rPr lang="en-US" sz="2000" u="none" strike="noStrike" dirty="0">
                          <a:effectLst/>
                        </a:rPr>
                        <a:t> </a:t>
                      </a:r>
                      <a:endParaRPr lang="en-US" sz="2000" b="0" i="0" u="none" strike="noStrike" dirty="0">
                        <a:solidFill>
                          <a:srgbClr val="000000"/>
                        </a:solidFill>
                        <a:effectLst/>
                        <a:latin typeface="Arial Narrow" pitchFamily="34" charset="0"/>
                      </a:endParaRPr>
                    </a:p>
                  </a:txBody>
                  <a:tcPr marL="9525" marR="9525" marT="9523" marB="0" anchor="b">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2000" u="none" strike="noStrike" dirty="0">
                          <a:effectLst/>
                        </a:rPr>
                        <a:t>AT &amp; T, US</a:t>
                      </a:r>
                    </a:p>
                    <a:p>
                      <a:pPr algn="ctr" fontAlgn="ctr"/>
                      <a:endParaRPr lang="en-US" sz="2000" b="0" i="0" u="none" strike="noStrike" dirty="0">
                        <a:solidFill>
                          <a:srgbClr val="000000"/>
                        </a:solidFill>
                        <a:effectLst/>
                        <a:latin typeface="Arial Narrow" pitchFamily="34" charset="0"/>
                      </a:endParaRPr>
                    </a:p>
                  </a:txBody>
                  <a:tcPr marL="9525" marR="9525" marT="9523"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248823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11430</TotalTime>
  <Words>893</Words>
  <Application>Microsoft Office PowerPoint</Application>
  <PresentationFormat>Widescreen</PresentationFormat>
  <Paragraphs>107</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Trebuchet MS</vt:lpstr>
      <vt:lpstr>Wingdings 3</vt:lpstr>
      <vt:lpstr>Facet</vt:lpstr>
      <vt:lpstr>PowerPoint Presentation</vt:lpstr>
      <vt:lpstr>Intended Learning Outcomes (ILOs)</vt:lpstr>
      <vt:lpstr>Who Should Learn C++? </vt:lpstr>
      <vt:lpstr>Why Should I Learn C++? </vt:lpstr>
      <vt:lpstr>Learning C++ Program </vt:lpstr>
      <vt:lpstr>History of C++ ( C with Classes)  </vt:lpstr>
      <vt:lpstr>History of C++ ( C with Classes)  </vt:lpstr>
      <vt:lpstr>About the C++ Developer</vt:lpstr>
      <vt:lpstr>History of Programming Language</vt:lpstr>
      <vt:lpstr>What is C++?</vt:lpstr>
      <vt:lpstr>What is C++?</vt:lpstr>
    </vt:vector>
  </TitlesOfParts>
  <Company>Asia Society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Asia Society</dc:creator>
  <cp:lastModifiedBy>JASMIN CALIWAG</cp:lastModifiedBy>
  <cp:revision>182</cp:revision>
  <dcterms:created xsi:type="dcterms:W3CDTF">2014-04-13T14:30:35Z</dcterms:created>
  <dcterms:modified xsi:type="dcterms:W3CDTF">2020-07-01T15:30:23Z</dcterms:modified>
</cp:coreProperties>
</file>