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2" r:id="rId1"/>
  </p:sldMasterIdLst>
  <p:notesMasterIdLst>
    <p:notesMasterId r:id="rId28"/>
  </p:notesMasterIdLst>
  <p:sldIdLst>
    <p:sldId id="257" r:id="rId2"/>
    <p:sldId id="261" r:id="rId3"/>
    <p:sldId id="321" r:id="rId4"/>
    <p:sldId id="308" r:id="rId5"/>
    <p:sldId id="327" r:id="rId6"/>
    <p:sldId id="305" r:id="rId7"/>
    <p:sldId id="306" r:id="rId8"/>
    <p:sldId id="307" r:id="rId9"/>
    <p:sldId id="310" r:id="rId10"/>
    <p:sldId id="311" r:id="rId11"/>
    <p:sldId id="309" r:id="rId12"/>
    <p:sldId id="291" r:id="rId13"/>
    <p:sldId id="304" r:id="rId14"/>
    <p:sldId id="329" r:id="rId15"/>
    <p:sldId id="324" r:id="rId16"/>
    <p:sldId id="332" r:id="rId17"/>
    <p:sldId id="330" r:id="rId18"/>
    <p:sldId id="325" r:id="rId19"/>
    <p:sldId id="331" r:id="rId20"/>
    <p:sldId id="333" r:id="rId21"/>
    <p:sldId id="336" r:id="rId22"/>
    <p:sldId id="292" r:id="rId23"/>
    <p:sldId id="334" r:id="rId24"/>
    <p:sldId id="335" r:id="rId25"/>
    <p:sldId id="314" r:id="rId26"/>
    <p:sldId id="32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610" autoAdjust="0"/>
  </p:normalViewPr>
  <p:slideViewPr>
    <p:cSldViewPr snapToGrid="0" snapToObjects="1" showGuides="1">
      <p:cViewPr varScale="1">
        <p:scale>
          <a:sx n="83" d="100"/>
          <a:sy n="83" d="100"/>
        </p:scale>
        <p:origin x="586"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D52BF6-5454-46BB-8C78-4EA237A9793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E1B1B4F-0773-48EB-A365-A3569014EAB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798C4AEA-BE0E-437D-AC66-8168E76B8D4A}" type="datetimeFigureOut">
              <a:rPr lang="en-US"/>
              <a:pPr>
                <a:defRPr/>
              </a:pPr>
              <a:t>7/1/2020</a:t>
            </a:fld>
            <a:endParaRPr lang="en-US"/>
          </a:p>
        </p:txBody>
      </p:sp>
      <p:sp>
        <p:nvSpPr>
          <p:cNvPr id="4" name="Slide Image Placeholder 3">
            <a:extLst>
              <a:ext uri="{FF2B5EF4-FFF2-40B4-BE49-F238E27FC236}">
                <a16:creationId xmlns:a16="http://schemas.microsoft.com/office/drawing/2014/main" id="{581BE9DE-F7EA-405E-9786-93EDFFF01CA0}"/>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5E60CCF-0F9E-48CB-B0D0-A0A8A629961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971AA2C-4742-4D9C-A436-CA4285FA8DB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8D475966-0CD2-40C0-962C-043BF4C7E93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CDAF16F-A1E0-455B-994C-0D5E2559F27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86C27902-BB1D-4BFE-9F8F-4E7E611C99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200BAB7E-C71C-4B98-A836-C6B8CAB125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0426D005-41A8-4BE1-A7CA-B1B170DC14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2BFC10E-BD1F-46BE-8EF7-B0838B64CE2F}"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A93C986-FCA4-40E5-8CF5-D597171B5A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5C2F66D5-AA55-4520-B130-AB4A7D552C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2228" name="Slide Number Placeholder 3">
            <a:extLst>
              <a:ext uri="{FF2B5EF4-FFF2-40B4-BE49-F238E27FC236}">
                <a16:creationId xmlns:a16="http://schemas.microsoft.com/office/drawing/2014/main" id="{E494F8BD-5FAC-4804-BD00-5C8DD56289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9FD6A1-9EF0-4993-AB32-DE3FF44230DB}" type="slidenum">
              <a:rPr lang="en-US" altLang="en-US">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A93C986-FCA4-40E5-8CF5-D597171B5A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5C2F66D5-AA55-4520-B130-AB4A7D552C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2228" name="Slide Number Placeholder 3">
            <a:extLst>
              <a:ext uri="{FF2B5EF4-FFF2-40B4-BE49-F238E27FC236}">
                <a16:creationId xmlns:a16="http://schemas.microsoft.com/office/drawing/2014/main" id="{E494F8BD-5FAC-4804-BD00-5C8DD56289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9FD6A1-9EF0-4993-AB32-DE3FF44230DB}"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2742124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A93C986-FCA4-40E5-8CF5-D597171B5A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5C2F66D5-AA55-4520-B130-AB4A7D552C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2228" name="Slide Number Placeholder 3">
            <a:extLst>
              <a:ext uri="{FF2B5EF4-FFF2-40B4-BE49-F238E27FC236}">
                <a16:creationId xmlns:a16="http://schemas.microsoft.com/office/drawing/2014/main" id="{E494F8BD-5FAC-4804-BD00-5C8DD56289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99FD6A1-9EF0-4993-AB32-DE3FF44230DB}"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3533813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2C478911-82F5-44A2-8F61-FB1FE6D5280B}"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945DDFE6-A6AC-4AB1-87BE-C7CAE665B684}" type="slidenum">
              <a:rPr lang="en-US" altLang="en-US" smtClean="0"/>
              <a:pPr/>
              <a:t>‹#›</a:t>
            </a:fld>
            <a:endParaRPr lang="en-US" altLang="en-US"/>
          </a:p>
        </p:txBody>
      </p:sp>
    </p:spTree>
    <p:extLst>
      <p:ext uri="{BB962C8B-B14F-4D97-AF65-F5344CB8AC3E}">
        <p14:creationId xmlns:p14="http://schemas.microsoft.com/office/powerpoint/2010/main" val="355983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7CB8A3-5020-4D2E-899A-922638E70BBB}"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FD0B97A7-F0A9-4880-BB0C-AB062983F9A5}" type="slidenum">
              <a:rPr lang="en-US" altLang="en-US" smtClean="0"/>
              <a:pPr/>
              <a:t>‹#›</a:t>
            </a:fld>
            <a:endParaRPr lang="en-US" altLang="en-US"/>
          </a:p>
        </p:txBody>
      </p:sp>
    </p:spTree>
    <p:extLst>
      <p:ext uri="{BB962C8B-B14F-4D97-AF65-F5344CB8AC3E}">
        <p14:creationId xmlns:p14="http://schemas.microsoft.com/office/powerpoint/2010/main" val="31622691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7CB8A3-5020-4D2E-899A-922638E70BBB}"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FD0B97A7-F0A9-4880-BB0C-AB062983F9A5}" type="slidenum">
              <a:rPr lang="en-US" altLang="en-US" smtClean="0"/>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070212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7CB8A3-5020-4D2E-899A-922638E70BBB}"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FD0B97A7-F0A9-4880-BB0C-AB062983F9A5}" type="slidenum">
              <a:rPr lang="en-US" altLang="en-US" smtClean="0"/>
              <a:pPr/>
              <a:t>‹#›</a:t>
            </a:fld>
            <a:endParaRPr lang="en-US" altLang="en-US"/>
          </a:p>
        </p:txBody>
      </p:sp>
    </p:spTree>
    <p:extLst>
      <p:ext uri="{BB962C8B-B14F-4D97-AF65-F5344CB8AC3E}">
        <p14:creationId xmlns:p14="http://schemas.microsoft.com/office/powerpoint/2010/main" val="170603347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7CB8A3-5020-4D2E-899A-922638E70BBB}"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FD0B97A7-F0A9-4880-BB0C-AB062983F9A5}" type="slidenum">
              <a:rPr lang="en-US" altLang="en-US" smtClean="0"/>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114238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7CB8A3-5020-4D2E-899A-922638E70BBB}"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FD0B97A7-F0A9-4880-BB0C-AB062983F9A5}" type="slidenum">
              <a:rPr lang="en-US" altLang="en-US" smtClean="0"/>
              <a:pPr/>
              <a:t>‹#›</a:t>
            </a:fld>
            <a:endParaRPr lang="en-US" altLang="en-US"/>
          </a:p>
        </p:txBody>
      </p:sp>
    </p:spTree>
    <p:extLst>
      <p:ext uri="{BB962C8B-B14F-4D97-AF65-F5344CB8AC3E}">
        <p14:creationId xmlns:p14="http://schemas.microsoft.com/office/powerpoint/2010/main" val="357030572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6D16B0B-F2D1-4DE3-9837-93C62FF9AAE1}"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006161B1-B57D-412A-8DEC-2A69F7289923}" type="slidenum">
              <a:rPr lang="en-US" altLang="en-US" smtClean="0"/>
              <a:pPr/>
              <a:t>‹#›</a:t>
            </a:fld>
            <a:endParaRPr lang="en-US" altLang="en-US"/>
          </a:p>
        </p:txBody>
      </p:sp>
    </p:spTree>
    <p:extLst>
      <p:ext uri="{BB962C8B-B14F-4D97-AF65-F5344CB8AC3E}">
        <p14:creationId xmlns:p14="http://schemas.microsoft.com/office/powerpoint/2010/main" val="3153330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2E1DDB2-2376-4D27-B9B9-5F791C76CA34}"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EFC7E069-535D-45D2-913D-613734C5424D}" type="slidenum">
              <a:rPr lang="en-US" altLang="en-US" smtClean="0"/>
              <a:pPr/>
              <a:t>‹#›</a:t>
            </a:fld>
            <a:endParaRPr lang="en-US" altLang="en-US"/>
          </a:p>
        </p:txBody>
      </p:sp>
    </p:spTree>
    <p:extLst>
      <p:ext uri="{BB962C8B-B14F-4D97-AF65-F5344CB8AC3E}">
        <p14:creationId xmlns:p14="http://schemas.microsoft.com/office/powerpoint/2010/main" val="332352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D70914A-1341-4BF4-A33A-88C4C8E6CE68}" type="datetime1">
              <a:rPr lang="en-US" smtClean="0"/>
              <a:pPr>
                <a:defRPr/>
              </a:pPr>
              <a:t>7/1/2020</a:t>
            </a:fld>
            <a:endParaRPr lang="en-US" dirty="0"/>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798013AF-3E02-4E28-9414-E811F4963D6A}" type="slidenum">
              <a:rPr lang="en-US" altLang="en-US" smtClean="0"/>
              <a:pPr/>
              <a:t>‹#›</a:t>
            </a:fld>
            <a:endParaRPr lang="en-US" altLang="en-US"/>
          </a:p>
        </p:txBody>
      </p:sp>
      <p:sp>
        <p:nvSpPr>
          <p:cNvPr id="7" name="object 11">
            <a:extLst>
              <a:ext uri="{FF2B5EF4-FFF2-40B4-BE49-F238E27FC236}">
                <a16:creationId xmlns:a16="http://schemas.microsoft.com/office/drawing/2014/main" id="{CB5F2CE2-8ED1-400F-B5B8-76899597B437}"/>
              </a:ext>
            </a:extLst>
          </p:cNvPr>
          <p:cNvSpPr>
            <a:spLocks noChangeArrowheads="1"/>
          </p:cNvSpPr>
          <p:nvPr userDrawn="1"/>
        </p:nvSpPr>
        <p:spPr bwMode="auto">
          <a:xfrm>
            <a:off x="11010900" y="6203951"/>
            <a:ext cx="786492" cy="426243"/>
          </a:xfrm>
          <a:prstGeom prst="rect">
            <a:avLst/>
          </a:prstGeom>
          <a:blipFill dpi="0" rotWithShape="1">
            <a:blip r:embed="rId2"/>
            <a:srcRect/>
            <a:stretch>
              <a:fillRect r="-648"/>
            </a:stretch>
          </a:blipFill>
          <a:ln>
            <a:noFill/>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atin typeface="Calibri" panose="020F0502020204030204" pitchFamily="34" charset="0"/>
            </a:endParaRPr>
          </a:p>
        </p:txBody>
      </p:sp>
    </p:spTree>
    <p:extLst>
      <p:ext uri="{BB962C8B-B14F-4D97-AF65-F5344CB8AC3E}">
        <p14:creationId xmlns:p14="http://schemas.microsoft.com/office/powerpoint/2010/main" val="190215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2E6A93E-19C1-4F2E-B6E5-23E54D1A7F65}" type="datetime1">
              <a:rPr lang="en-US" smtClean="0"/>
              <a:pPr>
                <a:defRPr/>
              </a:pPr>
              <a:t>7/1/2020</a:t>
            </a:fld>
            <a:endParaRPr lang="en-US"/>
          </a:p>
        </p:txBody>
      </p:sp>
      <p:sp>
        <p:nvSpPr>
          <p:cNvPr id="5" name="Footer Placeholder 4"/>
          <p:cNvSpPr>
            <a:spLocks noGrp="1"/>
          </p:cNvSpPr>
          <p:nvPr>
            <p:ph type="ftr" sz="quarter" idx="11"/>
          </p:nvPr>
        </p:nvSpPr>
        <p:spPr/>
        <p:txBody>
          <a:bodyPr/>
          <a:lstStyle/>
          <a:p>
            <a:pPr>
              <a:defRPr/>
            </a:pPr>
            <a:r>
              <a:rPr lang="en-US"/>
              <a:t>rcastillo.cs@tip.edu.ph – ITE001A</a:t>
            </a:r>
          </a:p>
        </p:txBody>
      </p:sp>
      <p:sp>
        <p:nvSpPr>
          <p:cNvPr id="6" name="Slide Number Placeholder 5"/>
          <p:cNvSpPr>
            <a:spLocks noGrp="1"/>
          </p:cNvSpPr>
          <p:nvPr>
            <p:ph type="sldNum" sz="quarter" idx="12"/>
          </p:nvPr>
        </p:nvSpPr>
        <p:spPr/>
        <p:txBody>
          <a:bodyPr/>
          <a:lstStyle/>
          <a:p>
            <a:fld id="{A46FD326-AFE0-488B-80F9-86A6DD1363AA}" type="slidenum">
              <a:rPr lang="en-US" altLang="en-US" smtClean="0"/>
              <a:pPr/>
              <a:t>‹#›</a:t>
            </a:fld>
            <a:endParaRPr lang="en-US" altLang="en-US"/>
          </a:p>
        </p:txBody>
      </p:sp>
    </p:spTree>
    <p:extLst>
      <p:ext uri="{BB962C8B-B14F-4D97-AF65-F5344CB8AC3E}">
        <p14:creationId xmlns:p14="http://schemas.microsoft.com/office/powerpoint/2010/main" val="223164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C9D7E91C-807E-4030-B576-6483BA77F376}" type="datetime1">
              <a:rPr lang="en-US" smtClean="0"/>
              <a:pPr>
                <a:defRPr/>
              </a:pPr>
              <a:t>7/1/2020</a:t>
            </a:fld>
            <a:endParaRPr lang="en-US"/>
          </a:p>
        </p:txBody>
      </p:sp>
      <p:sp>
        <p:nvSpPr>
          <p:cNvPr id="6" name="Footer Placeholder 5"/>
          <p:cNvSpPr>
            <a:spLocks noGrp="1"/>
          </p:cNvSpPr>
          <p:nvPr>
            <p:ph type="ftr" sz="quarter" idx="11"/>
          </p:nvPr>
        </p:nvSpPr>
        <p:spPr/>
        <p:txBody>
          <a:bodyPr/>
          <a:lstStyle/>
          <a:p>
            <a:pPr>
              <a:defRPr/>
            </a:pPr>
            <a:r>
              <a:rPr lang="en-US"/>
              <a:t>rcastillo.cs@tip.edu.ph – ITE001A</a:t>
            </a:r>
          </a:p>
        </p:txBody>
      </p:sp>
      <p:sp>
        <p:nvSpPr>
          <p:cNvPr id="7" name="Slide Number Placeholder 6"/>
          <p:cNvSpPr>
            <a:spLocks noGrp="1"/>
          </p:cNvSpPr>
          <p:nvPr>
            <p:ph type="sldNum" sz="quarter" idx="12"/>
          </p:nvPr>
        </p:nvSpPr>
        <p:spPr/>
        <p:txBody>
          <a:bodyPr/>
          <a:lstStyle/>
          <a:p>
            <a:fld id="{BB40362C-97F7-44B6-A5B4-7AC92CB06C33}" type="slidenum">
              <a:rPr lang="en-US" altLang="en-US" smtClean="0"/>
              <a:pPr/>
              <a:t>‹#›</a:t>
            </a:fld>
            <a:endParaRPr lang="en-US" altLang="en-US"/>
          </a:p>
        </p:txBody>
      </p:sp>
    </p:spTree>
    <p:extLst>
      <p:ext uri="{BB962C8B-B14F-4D97-AF65-F5344CB8AC3E}">
        <p14:creationId xmlns:p14="http://schemas.microsoft.com/office/powerpoint/2010/main" val="5663700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737CB8A3-5020-4D2E-899A-922638E70BBB}" type="datetime1">
              <a:rPr lang="en-US" smtClean="0"/>
              <a:pPr>
                <a:defRPr/>
              </a:pPr>
              <a:t>7/1/2020</a:t>
            </a:fld>
            <a:endParaRPr lang="en-US"/>
          </a:p>
        </p:txBody>
      </p:sp>
      <p:sp>
        <p:nvSpPr>
          <p:cNvPr id="8" name="Footer Placeholder 7"/>
          <p:cNvSpPr>
            <a:spLocks noGrp="1"/>
          </p:cNvSpPr>
          <p:nvPr>
            <p:ph type="ftr" sz="quarter" idx="11"/>
          </p:nvPr>
        </p:nvSpPr>
        <p:spPr/>
        <p:txBody>
          <a:bodyPr/>
          <a:lstStyle/>
          <a:p>
            <a:pPr>
              <a:defRPr/>
            </a:pPr>
            <a:r>
              <a:rPr lang="en-US"/>
              <a:t>rcastillo.cs@tip.edu.ph – ITE001A</a:t>
            </a:r>
          </a:p>
        </p:txBody>
      </p:sp>
      <p:sp>
        <p:nvSpPr>
          <p:cNvPr id="9" name="Slide Number Placeholder 8"/>
          <p:cNvSpPr>
            <a:spLocks noGrp="1"/>
          </p:cNvSpPr>
          <p:nvPr>
            <p:ph type="sldNum" sz="quarter" idx="12"/>
          </p:nvPr>
        </p:nvSpPr>
        <p:spPr/>
        <p:txBody>
          <a:bodyPr/>
          <a:lstStyle/>
          <a:p>
            <a:fld id="{FD0B97A7-F0A9-4880-BB0C-AB062983F9A5}" type="slidenum">
              <a:rPr lang="en-US" altLang="en-US" smtClean="0"/>
              <a:pPr/>
              <a:t>‹#›</a:t>
            </a:fld>
            <a:endParaRPr lang="en-US" altLang="en-US"/>
          </a:p>
        </p:txBody>
      </p:sp>
    </p:spTree>
    <p:extLst>
      <p:ext uri="{BB962C8B-B14F-4D97-AF65-F5344CB8AC3E}">
        <p14:creationId xmlns:p14="http://schemas.microsoft.com/office/powerpoint/2010/main" val="2998725531"/>
      </p:ext>
    </p:extLst>
  </p:cSld>
  <p:clrMapOvr>
    <a:masterClrMapping/>
  </p:clrMapOvr>
  <p:hf hd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E2E36268-1492-4397-841F-D28E2BC75BCD}" type="datetime1">
              <a:rPr lang="en-US" smtClean="0"/>
              <a:pPr>
                <a:defRPr/>
              </a:pPr>
              <a:t>7/1/2020</a:t>
            </a:fld>
            <a:endParaRPr lang="en-US"/>
          </a:p>
        </p:txBody>
      </p:sp>
      <p:sp>
        <p:nvSpPr>
          <p:cNvPr id="4" name="Footer Placeholder 3"/>
          <p:cNvSpPr>
            <a:spLocks noGrp="1"/>
          </p:cNvSpPr>
          <p:nvPr>
            <p:ph type="ftr" sz="quarter" idx="11"/>
          </p:nvPr>
        </p:nvSpPr>
        <p:spPr/>
        <p:txBody>
          <a:bodyPr/>
          <a:lstStyle/>
          <a:p>
            <a:pPr>
              <a:defRPr/>
            </a:pPr>
            <a:r>
              <a:rPr lang="en-US"/>
              <a:t>rcastillo.cs@tip.edu.ph – ITE001A</a:t>
            </a:r>
          </a:p>
        </p:txBody>
      </p:sp>
      <p:sp>
        <p:nvSpPr>
          <p:cNvPr id="5" name="Slide Number Placeholder 4"/>
          <p:cNvSpPr>
            <a:spLocks noGrp="1"/>
          </p:cNvSpPr>
          <p:nvPr>
            <p:ph type="sldNum" sz="quarter" idx="12"/>
          </p:nvPr>
        </p:nvSpPr>
        <p:spPr/>
        <p:txBody>
          <a:bodyPr/>
          <a:lstStyle/>
          <a:p>
            <a:fld id="{93976EAA-E1FE-4739-AFCE-EC93E4CC9594}" type="slidenum">
              <a:rPr lang="en-US" altLang="en-US" smtClean="0"/>
              <a:pPr/>
              <a:t>‹#›</a:t>
            </a:fld>
            <a:endParaRPr lang="en-US" altLang="en-US"/>
          </a:p>
        </p:txBody>
      </p:sp>
    </p:spTree>
    <p:extLst>
      <p:ext uri="{BB962C8B-B14F-4D97-AF65-F5344CB8AC3E}">
        <p14:creationId xmlns:p14="http://schemas.microsoft.com/office/powerpoint/2010/main" val="204246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30F4225-AFA9-46B9-AE81-7A705FC30B04}" type="datetime1">
              <a:rPr lang="en-US" smtClean="0"/>
              <a:pPr>
                <a:defRPr/>
              </a:pPr>
              <a:t>7/1/2020</a:t>
            </a:fld>
            <a:endParaRPr lang="en-US"/>
          </a:p>
        </p:txBody>
      </p:sp>
      <p:sp>
        <p:nvSpPr>
          <p:cNvPr id="3" name="Footer Placeholder 2"/>
          <p:cNvSpPr>
            <a:spLocks noGrp="1"/>
          </p:cNvSpPr>
          <p:nvPr>
            <p:ph type="ftr" sz="quarter" idx="11"/>
          </p:nvPr>
        </p:nvSpPr>
        <p:spPr/>
        <p:txBody>
          <a:bodyPr/>
          <a:lstStyle/>
          <a:p>
            <a:pPr>
              <a:defRPr/>
            </a:pPr>
            <a:r>
              <a:rPr lang="en-US"/>
              <a:t>rcastillo.cs@tip.edu.ph – ITE001A</a:t>
            </a:r>
          </a:p>
        </p:txBody>
      </p:sp>
      <p:sp>
        <p:nvSpPr>
          <p:cNvPr id="4" name="Slide Number Placeholder 3"/>
          <p:cNvSpPr>
            <a:spLocks noGrp="1"/>
          </p:cNvSpPr>
          <p:nvPr>
            <p:ph type="sldNum" sz="quarter" idx="12"/>
          </p:nvPr>
        </p:nvSpPr>
        <p:spPr/>
        <p:txBody>
          <a:bodyPr/>
          <a:lstStyle/>
          <a:p>
            <a:fld id="{63FE410A-3243-4411-9676-17272F392869}" type="slidenum">
              <a:rPr lang="en-US" altLang="en-US" smtClean="0"/>
              <a:pPr/>
              <a:t>‹#›</a:t>
            </a:fld>
            <a:endParaRPr lang="en-US" altLang="en-US"/>
          </a:p>
        </p:txBody>
      </p:sp>
    </p:spTree>
    <p:extLst>
      <p:ext uri="{BB962C8B-B14F-4D97-AF65-F5344CB8AC3E}">
        <p14:creationId xmlns:p14="http://schemas.microsoft.com/office/powerpoint/2010/main" val="365926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89D0F71-8766-4628-AECE-7F8A96F39D2E}" type="datetime1">
              <a:rPr lang="en-US" smtClean="0"/>
              <a:pPr>
                <a:defRPr/>
              </a:pPr>
              <a:t>7/1/2020</a:t>
            </a:fld>
            <a:endParaRPr lang="en-US"/>
          </a:p>
        </p:txBody>
      </p:sp>
      <p:sp>
        <p:nvSpPr>
          <p:cNvPr id="6" name="Footer Placeholder 5"/>
          <p:cNvSpPr>
            <a:spLocks noGrp="1"/>
          </p:cNvSpPr>
          <p:nvPr>
            <p:ph type="ftr" sz="quarter" idx="11"/>
          </p:nvPr>
        </p:nvSpPr>
        <p:spPr/>
        <p:txBody>
          <a:bodyPr/>
          <a:lstStyle/>
          <a:p>
            <a:pPr>
              <a:defRPr/>
            </a:pPr>
            <a:r>
              <a:rPr lang="en-US"/>
              <a:t>rcastillo.cs@tip.edu.ph – ITE001A</a:t>
            </a:r>
          </a:p>
        </p:txBody>
      </p:sp>
      <p:sp>
        <p:nvSpPr>
          <p:cNvPr id="7" name="Slide Number Placeholder 6"/>
          <p:cNvSpPr>
            <a:spLocks noGrp="1"/>
          </p:cNvSpPr>
          <p:nvPr>
            <p:ph type="sldNum" sz="quarter" idx="12"/>
          </p:nvPr>
        </p:nvSpPr>
        <p:spPr/>
        <p:txBody>
          <a:bodyPr/>
          <a:lstStyle/>
          <a:p>
            <a:fld id="{0CC7A031-C858-4BDD-98CF-D1F0E1385493}" type="slidenum">
              <a:rPr lang="en-US" altLang="en-US" smtClean="0"/>
              <a:pPr/>
              <a:t>‹#›</a:t>
            </a:fld>
            <a:endParaRPr lang="en-US" altLang="en-US"/>
          </a:p>
        </p:txBody>
      </p:sp>
    </p:spTree>
    <p:extLst>
      <p:ext uri="{BB962C8B-B14F-4D97-AF65-F5344CB8AC3E}">
        <p14:creationId xmlns:p14="http://schemas.microsoft.com/office/powerpoint/2010/main" val="21557736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defRPr/>
            </a:pPr>
            <a:r>
              <a:rPr lang="en-US"/>
              <a:t>rcastillo.cs@tip.edu.ph – ITE001A</a:t>
            </a:r>
          </a:p>
        </p:txBody>
      </p:sp>
      <p:sp>
        <p:nvSpPr>
          <p:cNvPr id="7" name="Slide Number Placeholder 6"/>
          <p:cNvSpPr>
            <a:spLocks noGrp="1"/>
          </p:cNvSpPr>
          <p:nvPr>
            <p:ph type="sldNum" sz="quarter" idx="12"/>
          </p:nvPr>
        </p:nvSpPr>
        <p:spPr/>
        <p:txBody>
          <a:bodyPr/>
          <a:lstStyle/>
          <a:p>
            <a:fld id="{A0AA259D-19B5-456B-8B2C-E906FA6011B0}" type="slidenum">
              <a:rPr lang="en-US" altLang="en-US" smtClean="0"/>
              <a:pPr/>
              <a:t>‹#›</a:t>
            </a:fld>
            <a:endParaRPr lang="en-US" altLang="en-US"/>
          </a:p>
        </p:txBody>
      </p:sp>
      <p:sp>
        <p:nvSpPr>
          <p:cNvPr id="5" name="Date Placeholder 4"/>
          <p:cNvSpPr>
            <a:spLocks noGrp="1"/>
          </p:cNvSpPr>
          <p:nvPr>
            <p:ph type="dt" sz="half" idx="10"/>
          </p:nvPr>
        </p:nvSpPr>
        <p:spPr/>
        <p:txBody>
          <a:bodyPr/>
          <a:lstStyle/>
          <a:p>
            <a:pPr>
              <a:defRPr/>
            </a:pPr>
            <a:fld id="{5B0EFE36-9421-4389-852A-26952C57BA60}" type="datetime1">
              <a:rPr lang="en-US" smtClean="0"/>
              <a:pPr>
                <a:defRPr/>
              </a:pPr>
              <a:t>7/1/2020</a:t>
            </a:fld>
            <a:endParaRPr lang="en-US"/>
          </a:p>
        </p:txBody>
      </p:sp>
    </p:spTree>
    <p:extLst>
      <p:ext uri="{BB962C8B-B14F-4D97-AF65-F5344CB8AC3E}">
        <p14:creationId xmlns:p14="http://schemas.microsoft.com/office/powerpoint/2010/main" val="147736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37CB8A3-5020-4D2E-899A-922638E70BBB}" type="datetime1">
              <a:rPr lang="en-US" smtClean="0"/>
              <a:pPr>
                <a:defRPr/>
              </a:pPr>
              <a:t>7/1/2020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t>rcastillo.cs@tip.edu.ph – ITE001A</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0B97A7-F0A9-4880-BB0C-AB062983F9A5}" type="slidenum">
              <a:rPr lang="en-US" altLang="en-US" smtClean="0"/>
              <a:pPr/>
              <a:t>‹#›</a:t>
            </a:fld>
            <a:endParaRPr lang="en-US" altLang="en-US"/>
          </a:p>
        </p:txBody>
      </p:sp>
      <p:sp>
        <p:nvSpPr>
          <p:cNvPr id="18" name="object 9">
            <a:extLst>
              <a:ext uri="{FF2B5EF4-FFF2-40B4-BE49-F238E27FC236}">
                <a16:creationId xmlns:a16="http://schemas.microsoft.com/office/drawing/2014/main" id="{7D3C7CDB-EADF-45B2-A1AE-6E895F8174BD}"/>
              </a:ext>
            </a:extLst>
          </p:cNvPr>
          <p:cNvSpPr>
            <a:spLocks noChangeArrowheads="1"/>
          </p:cNvSpPr>
          <p:nvPr userDrawn="1"/>
        </p:nvSpPr>
        <p:spPr bwMode="auto">
          <a:xfrm>
            <a:off x="101600" y="228600"/>
            <a:ext cx="11930063" cy="6400800"/>
          </a:xfrm>
          <a:custGeom>
            <a:avLst/>
            <a:gdLst>
              <a:gd name="T0" fmla="*/ 6896 w 8686800"/>
              <a:gd name="T1" fmla="*/ 284583 h 6400800"/>
              <a:gd name="T2" fmla="*/ 60458 w 8686800"/>
              <a:gd name="T3" fmla="*/ 235513 h 6400800"/>
              <a:gd name="T4" fmla="*/ 163481 w 8686800"/>
              <a:gd name="T5" fmla="*/ 189345 h 6400800"/>
              <a:gd name="T6" fmla="*/ 311695 w 8686800"/>
              <a:gd name="T7" fmla="*/ 146715 h 6400800"/>
              <a:gd name="T8" fmla="*/ 500795 w 8686800"/>
              <a:gd name="T9" fmla="*/ 108264 h 6400800"/>
              <a:gd name="T10" fmla="*/ 726501 w 8686800"/>
              <a:gd name="T11" fmla="*/ 74629 h 6400800"/>
              <a:gd name="T12" fmla="*/ 984554 w 8686800"/>
              <a:gd name="T13" fmla="*/ 46450 h 6400800"/>
              <a:gd name="T14" fmla="*/ 1270646 w 8686800"/>
              <a:gd name="T15" fmla="*/ 24364 h 6400800"/>
              <a:gd name="T16" fmla="*/ 1580503 w 8686800"/>
              <a:gd name="T17" fmla="*/ 9010 h 6400800"/>
              <a:gd name="T18" fmla="*/ 1909846 w 8686800"/>
              <a:gd name="T19" fmla="*/ 1027 h 6400800"/>
              <a:gd name="T20" fmla="*/ 56208173 w 8686800"/>
              <a:gd name="T21" fmla="*/ 0 h 6400800"/>
              <a:gd name="T22" fmla="*/ 56545616 w 8686800"/>
              <a:gd name="T23" fmla="*/ 4057 h 6400800"/>
              <a:gd name="T24" fmla="*/ 56865657 w 8686800"/>
              <a:gd name="T25" fmla="*/ 15805 h 6400800"/>
              <a:gd name="T26" fmla="*/ 57164115 w 8686800"/>
              <a:gd name="T27" fmla="*/ 34605 h 6400800"/>
              <a:gd name="T28" fmla="*/ 57436702 w 8686800"/>
              <a:gd name="T29" fmla="*/ 59818 h 6400800"/>
              <a:gd name="T30" fmla="*/ 57679068 w 8686800"/>
              <a:gd name="T31" fmla="*/ 90805 h 6400800"/>
              <a:gd name="T32" fmla="*/ 57886973 w 8686800"/>
              <a:gd name="T33" fmla="*/ 126927 h 6400800"/>
              <a:gd name="T34" fmla="*/ 58056171 w 8686800"/>
              <a:gd name="T35" fmla="*/ 167548 h 6400800"/>
              <a:gd name="T36" fmla="*/ 58182316 w 8686800"/>
              <a:gd name="T37" fmla="*/ 212027 h 6400800"/>
              <a:gd name="T38" fmla="*/ 58261117 w 8686800"/>
              <a:gd name="T39" fmla="*/ 259726 h 6400800"/>
              <a:gd name="T40" fmla="*/ 58288390 w 8686800"/>
              <a:gd name="T41" fmla="*/ 310007 h 6400800"/>
              <a:gd name="T42" fmla="*/ 58281466 w 8686800"/>
              <a:gd name="T43" fmla="*/ 6116172 h 6400800"/>
              <a:gd name="T44" fmla="*/ 58227891 w 8686800"/>
              <a:gd name="T45" fmla="*/ 6165252 h 6400800"/>
              <a:gd name="T46" fmla="*/ 58124881 w 8686800"/>
              <a:gd name="T47" fmla="*/ 6211432 h 6400800"/>
              <a:gd name="T48" fmla="*/ 57976671 w 8686800"/>
              <a:gd name="T49" fmla="*/ 6254068 h 6400800"/>
              <a:gd name="T50" fmla="*/ 57787611 w 8686800"/>
              <a:gd name="T51" fmla="*/ 6292524 h 6400800"/>
              <a:gd name="T52" fmla="*/ 57561888 w 8686800"/>
              <a:gd name="T53" fmla="*/ 6326164 h 6400800"/>
              <a:gd name="T54" fmla="*/ 57303903 w 8686800"/>
              <a:gd name="T55" fmla="*/ 6354344 h 6400800"/>
              <a:gd name="T56" fmla="*/ 57017841 w 8686800"/>
              <a:gd name="T57" fmla="*/ 6376432 h 6400800"/>
              <a:gd name="T58" fmla="*/ 56708052 w 8686800"/>
              <a:gd name="T59" fmla="*/ 6391788 h 6400800"/>
              <a:gd name="T60" fmla="*/ 56378834 w 8686800"/>
              <a:gd name="T61" fmla="*/ 6399772 h 6400800"/>
              <a:gd name="T62" fmla="*/ 2080484 w 8686800"/>
              <a:gd name="T63" fmla="*/ 6400800 h 6400800"/>
              <a:gd name="T64" fmla="*/ 1743008 w 8686800"/>
              <a:gd name="T65" fmla="*/ 6396740 h 6400800"/>
              <a:gd name="T66" fmla="*/ 1422876 w 8686800"/>
              <a:gd name="T67" fmla="*/ 6384992 h 6400800"/>
              <a:gd name="T68" fmla="*/ 1124361 w 8686800"/>
              <a:gd name="T69" fmla="*/ 6366192 h 6400800"/>
              <a:gd name="T70" fmla="*/ 851754 w 8686800"/>
              <a:gd name="T71" fmla="*/ 6340976 h 6400800"/>
              <a:gd name="T72" fmla="*/ 609343 w 8686800"/>
              <a:gd name="T73" fmla="*/ 6309988 h 6400800"/>
              <a:gd name="T74" fmla="*/ 401399 w 8686800"/>
              <a:gd name="T75" fmla="*/ 6273860 h 6400800"/>
              <a:gd name="T76" fmla="*/ 232204 w 8686800"/>
              <a:gd name="T77" fmla="*/ 6233232 h 6400800"/>
              <a:gd name="T78" fmla="*/ 106057 w 8686800"/>
              <a:gd name="T79" fmla="*/ 6188744 h 6400800"/>
              <a:gd name="T80" fmla="*/ 27223 w 8686800"/>
              <a:gd name="T81" fmla="*/ 6141036 h 6400800"/>
              <a:gd name="T82" fmla="*/ 0 w 8686800"/>
              <a:gd name="T83" fmla="*/ 6090740 h 64008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686800"/>
              <a:gd name="T127" fmla="*/ 0 h 6400800"/>
              <a:gd name="T128" fmla="*/ 8686800 w 8686800"/>
              <a:gd name="T129" fmla="*/ 6400800 h 64008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686800" h="6400800">
                <a:moveTo>
                  <a:pt x="0" y="310007"/>
                </a:moveTo>
                <a:lnTo>
                  <a:pt x="1027" y="284583"/>
                </a:lnTo>
                <a:lnTo>
                  <a:pt x="4057" y="259726"/>
                </a:lnTo>
                <a:lnTo>
                  <a:pt x="9010" y="235513"/>
                </a:lnTo>
                <a:lnTo>
                  <a:pt x="15806" y="212027"/>
                </a:lnTo>
                <a:lnTo>
                  <a:pt x="24364" y="189345"/>
                </a:lnTo>
                <a:lnTo>
                  <a:pt x="34606" y="167548"/>
                </a:lnTo>
                <a:lnTo>
                  <a:pt x="46452" y="146715"/>
                </a:lnTo>
                <a:lnTo>
                  <a:pt x="59821" y="126927"/>
                </a:lnTo>
                <a:lnTo>
                  <a:pt x="74634" y="108264"/>
                </a:lnTo>
                <a:lnTo>
                  <a:pt x="90811" y="90805"/>
                </a:lnTo>
                <a:lnTo>
                  <a:pt x="108272" y="74629"/>
                </a:lnTo>
                <a:lnTo>
                  <a:pt x="126938" y="59818"/>
                </a:lnTo>
                <a:lnTo>
                  <a:pt x="146729" y="46450"/>
                </a:lnTo>
                <a:lnTo>
                  <a:pt x="167565" y="34605"/>
                </a:lnTo>
                <a:lnTo>
                  <a:pt x="189366" y="24364"/>
                </a:lnTo>
                <a:lnTo>
                  <a:pt x="212053" y="15805"/>
                </a:lnTo>
                <a:lnTo>
                  <a:pt x="235545" y="9010"/>
                </a:lnTo>
                <a:lnTo>
                  <a:pt x="259763" y="4057"/>
                </a:lnTo>
                <a:lnTo>
                  <a:pt x="284627" y="1027"/>
                </a:lnTo>
                <a:lnTo>
                  <a:pt x="310057" y="0"/>
                </a:lnTo>
                <a:lnTo>
                  <a:pt x="8376793" y="0"/>
                </a:lnTo>
                <a:lnTo>
                  <a:pt x="8402216" y="1027"/>
                </a:lnTo>
                <a:lnTo>
                  <a:pt x="8427073" y="4057"/>
                </a:lnTo>
                <a:lnTo>
                  <a:pt x="8451286" y="9010"/>
                </a:lnTo>
                <a:lnTo>
                  <a:pt x="8474772" y="15805"/>
                </a:lnTo>
                <a:lnTo>
                  <a:pt x="8497454" y="24364"/>
                </a:lnTo>
                <a:lnTo>
                  <a:pt x="8519251" y="34605"/>
                </a:lnTo>
                <a:lnTo>
                  <a:pt x="8540084" y="46450"/>
                </a:lnTo>
                <a:lnTo>
                  <a:pt x="8559872" y="59818"/>
                </a:lnTo>
                <a:lnTo>
                  <a:pt x="8578535" y="74629"/>
                </a:lnTo>
                <a:lnTo>
                  <a:pt x="8595994" y="90805"/>
                </a:lnTo>
                <a:lnTo>
                  <a:pt x="8612170" y="108264"/>
                </a:lnTo>
                <a:lnTo>
                  <a:pt x="8626981" y="126927"/>
                </a:lnTo>
                <a:lnTo>
                  <a:pt x="8640349" y="146715"/>
                </a:lnTo>
                <a:lnTo>
                  <a:pt x="8652194" y="167548"/>
                </a:lnTo>
                <a:lnTo>
                  <a:pt x="8662435" y="189345"/>
                </a:lnTo>
                <a:lnTo>
                  <a:pt x="8670994" y="212027"/>
                </a:lnTo>
                <a:lnTo>
                  <a:pt x="8677789" y="235513"/>
                </a:lnTo>
                <a:lnTo>
                  <a:pt x="8682742" y="259726"/>
                </a:lnTo>
                <a:lnTo>
                  <a:pt x="8685772" y="284583"/>
                </a:lnTo>
                <a:lnTo>
                  <a:pt x="8686800" y="310007"/>
                </a:lnTo>
                <a:lnTo>
                  <a:pt x="8686800" y="6090742"/>
                </a:lnTo>
                <a:lnTo>
                  <a:pt x="8685772" y="6116172"/>
                </a:lnTo>
                <a:lnTo>
                  <a:pt x="8682742" y="6141036"/>
                </a:lnTo>
                <a:lnTo>
                  <a:pt x="8677789" y="6165254"/>
                </a:lnTo>
                <a:lnTo>
                  <a:pt x="8670994" y="6188746"/>
                </a:lnTo>
                <a:lnTo>
                  <a:pt x="8662435" y="6211433"/>
                </a:lnTo>
                <a:lnTo>
                  <a:pt x="8652194" y="6233234"/>
                </a:lnTo>
                <a:lnTo>
                  <a:pt x="8640349" y="6254070"/>
                </a:lnTo>
                <a:lnTo>
                  <a:pt x="8626981" y="6273861"/>
                </a:lnTo>
                <a:lnTo>
                  <a:pt x="8612170" y="6292527"/>
                </a:lnTo>
                <a:lnTo>
                  <a:pt x="8595994" y="6309988"/>
                </a:lnTo>
                <a:lnTo>
                  <a:pt x="8578535" y="6326165"/>
                </a:lnTo>
                <a:lnTo>
                  <a:pt x="8559872" y="6340978"/>
                </a:lnTo>
                <a:lnTo>
                  <a:pt x="8540084" y="6354347"/>
                </a:lnTo>
                <a:lnTo>
                  <a:pt x="8519251" y="6366193"/>
                </a:lnTo>
                <a:lnTo>
                  <a:pt x="8497454" y="6376435"/>
                </a:lnTo>
                <a:lnTo>
                  <a:pt x="8474772" y="6384993"/>
                </a:lnTo>
                <a:lnTo>
                  <a:pt x="8451286" y="6391789"/>
                </a:lnTo>
                <a:lnTo>
                  <a:pt x="8427073" y="6396742"/>
                </a:lnTo>
                <a:lnTo>
                  <a:pt x="8402216" y="6399772"/>
                </a:lnTo>
                <a:lnTo>
                  <a:pt x="8376793" y="6400800"/>
                </a:lnTo>
                <a:lnTo>
                  <a:pt x="310057" y="6400800"/>
                </a:lnTo>
                <a:lnTo>
                  <a:pt x="284627" y="6399772"/>
                </a:lnTo>
                <a:lnTo>
                  <a:pt x="259763" y="6396742"/>
                </a:lnTo>
                <a:lnTo>
                  <a:pt x="235545" y="6391789"/>
                </a:lnTo>
                <a:lnTo>
                  <a:pt x="212053" y="6384993"/>
                </a:lnTo>
                <a:lnTo>
                  <a:pt x="189366" y="6376435"/>
                </a:lnTo>
                <a:lnTo>
                  <a:pt x="167565" y="6366193"/>
                </a:lnTo>
                <a:lnTo>
                  <a:pt x="146729" y="6354347"/>
                </a:lnTo>
                <a:lnTo>
                  <a:pt x="126938" y="6340978"/>
                </a:lnTo>
                <a:lnTo>
                  <a:pt x="108272" y="6326165"/>
                </a:lnTo>
                <a:lnTo>
                  <a:pt x="90811" y="6309988"/>
                </a:lnTo>
                <a:lnTo>
                  <a:pt x="74634" y="6292527"/>
                </a:lnTo>
                <a:lnTo>
                  <a:pt x="59821" y="6273861"/>
                </a:lnTo>
                <a:lnTo>
                  <a:pt x="46452" y="6254070"/>
                </a:lnTo>
                <a:lnTo>
                  <a:pt x="34606" y="6233234"/>
                </a:lnTo>
                <a:lnTo>
                  <a:pt x="24364" y="6211433"/>
                </a:lnTo>
                <a:lnTo>
                  <a:pt x="15806" y="6188746"/>
                </a:lnTo>
                <a:lnTo>
                  <a:pt x="9010" y="6165254"/>
                </a:lnTo>
                <a:lnTo>
                  <a:pt x="4057" y="6141036"/>
                </a:lnTo>
                <a:lnTo>
                  <a:pt x="1027" y="6116172"/>
                </a:lnTo>
                <a:lnTo>
                  <a:pt x="0" y="6090742"/>
                </a:lnTo>
                <a:lnTo>
                  <a:pt x="0" y="310007"/>
                </a:lnTo>
                <a:close/>
              </a:path>
            </a:pathLst>
          </a:custGeom>
          <a:noFill/>
          <a:ln w="28575">
            <a:solidFill>
              <a:srgbClr val="000000"/>
            </a:solidFill>
            <a:miter lim="800000"/>
            <a:headEnd/>
            <a:tailEnd/>
          </a:ln>
        </p:spPr>
        <p:txBody>
          <a:bodyPr lIns="0" tIns="0" rIns="0" bIns="0"/>
          <a:lstStyle/>
          <a:p>
            <a:pPr>
              <a:defRPr/>
            </a:pPr>
            <a:endParaRPr lang="en-US">
              <a:latin typeface="Arial" charset="0"/>
              <a:cs typeface="Arial" charset="0"/>
            </a:endParaRPr>
          </a:p>
        </p:txBody>
      </p:sp>
      <p:sp>
        <p:nvSpPr>
          <p:cNvPr id="29" name="object 4">
            <a:extLst>
              <a:ext uri="{FF2B5EF4-FFF2-40B4-BE49-F238E27FC236}">
                <a16:creationId xmlns:a16="http://schemas.microsoft.com/office/drawing/2014/main" id="{4404726D-2AB6-44A7-A5CA-216107499290}"/>
              </a:ext>
            </a:extLst>
          </p:cNvPr>
          <p:cNvSpPr>
            <a:spLocks noChangeArrowheads="1"/>
          </p:cNvSpPr>
          <p:nvPr userDrawn="1"/>
        </p:nvSpPr>
        <p:spPr bwMode="auto">
          <a:xfrm>
            <a:off x="101600" y="1181100"/>
            <a:ext cx="11930063" cy="185738"/>
          </a:xfrm>
          <a:custGeom>
            <a:avLst/>
            <a:gdLst>
              <a:gd name="T0" fmla="*/ 0 w 8686800"/>
              <a:gd name="T1" fmla="*/ 2 h 1905000"/>
              <a:gd name="T2" fmla="*/ 58288396 w 8686800"/>
              <a:gd name="T3" fmla="*/ 2 h 1905000"/>
              <a:gd name="T4" fmla="*/ 58288396 w 8686800"/>
              <a:gd name="T5" fmla="*/ 0 h 1905000"/>
              <a:gd name="T6" fmla="*/ 0 w 8686800"/>
              <a:gd name="T7" fmla="*/ 0 h 1905000"/>
              <a:gd name="T8" fmla="*/ 0 w 8686800"/>
              <a:gd name="T9" fmla="*/ 2 h 1905000"/>
              <a:gd name="T10" fmla="*/ 0 60000 65536"/>
              <a:gd name="T11" fmla="*/ 0 60000 65536"/>
              <a:gd name="T12" fmla="*/ 0 60000 65536"/>
              <a:gd name="T13" fmla="*/ 0 60000 65536"/>
              <a:gd name="T14" fmla="*/ 0 60000 65536"/>
              <a:gd name="T15" fmla="*/ 0 w 8686800"/>
              <a:gd name="T16" fmla="*/ 0 h 1905000"/>
              <a:gd name="T17" fmla="*/ 8686800 w 8686800"/>
              <a:gd name="T18" fmla="*/ 1905000 h 1905000"/>
            </a:gdLst>
            <a:ahLst/>
            <a:cxnLst>
              <a:cxn ang="T10">
                <a:pos x="T0" y="T1"/>
              </a:cxn>
              <a:cxn ang="T11">
                <a:pos x="T2" y="T3"/>
              </a:cxn>
              <a:cxn ang="T12">
                <a:pos x="T4" y="T5"/>
              </a:cxn>
              <a:cxn ang="T13">
                <a:pos x="T6" y="T7"/>
              </a:cxn>
              <a:cxn ang="T14">
                <a:pos x="T8" y="T9"/>
              </a:cxn>
            </a:cxnLst>
            <a:rect l="T15" t="T16" r="T17" b="T18"/>
            <a:pathLst>
              <a:path w="8686800" h="1905000">
                <a:moveTo>
                  <a:pt x="0" y="1905000"/>
                </a:moveTo>
                <a:lnTo>
                  <a:pt x="8686800" y="1905000"/>
                </a:lnTo>
                <a:lnTo>
                  <a:pt x="8686800" y="0"/>
                </a:lnTo>
                <a:lnTo>
                  <a:pt x="0" y="0"/>
                </a:lnTo>
                <a:lnTo>
                  <a:pt x="0" y="1905000"/>
                </a:lnTo>
                <a:close/>
              </a:path>
            </a:pathLst>
          </a:custGeom>
          <a:solidFill>
            <a:srgbClr val="000000"/>
          </a:solidFill>
          <a:ln w="9525">
            <a:noFill/>
            <a:miter lim="800000"/>
            <a:headEnd/>
            <a:tailEnd/>
          </a:ln>
        </p:spPr>
        <p:txBody>
          <a:bodyPr lIns="0" tIns="0" rIns="0" bIns="0"/>
          <a:lstStyle/>
          <a:p>
            <a:pPr>
              <a:defRPr/>
            </a:pPr>
            <a:endParaRPr lang="en-US">
              <a:latin typeface="Arial" charset="0"/>
              <a:cs typeface="Arial" charset="0"/>
            </a:endParaRPr>
          </a:p>
        </p:txBody>
      </p:sp>
    </p:spTree>
    <p:extLst>
      <p:ext uri="{BB962C8B-B14F-4D97-AF65-F5344CB8AC3E}">
        <p14:creationId xmlns:p14="http://schemas.microsoft.com/office/powerpoint/2010/main" val="3302243658"/>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 id="2147484224" r:id="rId12"/>
    <p:sldLayoutId id="2147484225" r:id="rId13"/>
    <p:sldLayoutId id="2147484226" r:id="rId14"/>
    <p:sldLayoutId id="2147484227" r:id="rId15"/>
    <p:sldLayoutId id="2147484228"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object 10">
            <a:extLst>
              <a:ext uri="{FF2B5EF4-FFF2-40B4-BE49-F238E27FC236}">
                <a16:creationId xmlns:a16="http://schemas.microsoft.com/office/drawing/2014/main" id="{EC0A65DD-64AE-4655-8BBC-232527BC68E1}"/>
              </a:ext>
            </a:extLst>
          </p:cNvPr>
          <p:cNvSpPr>
            <a:spLocks noChangeArrowheads="1"/>
          </p:cNvSpPr>
          <p:nvPr/>
        </p:nvSpPr>
        <p:spPr bwMode="auto">
          <a:xfrm>
            <a:off x="10072688" y="6429375"/>
            <a:ext cx="1958975" cy="217488"/>
          </a:xfrm>
          <a:custGeom>
            <a:avLst/>
            <a:gdLst>
              <a:gd name="T0" fmla="*/ 0 w 1295400"/>
              <a:gd name="T1" fmla="*/ 1836716 h 152400"/>
              <a:gd name="T2" fmla="*/ 23430354 w 1295400"/>
              <a:gd name="T3" fmla="*/ 1836716 h 152400"/>
              <a:gd name="T4" fmla="*/ 23430354 w 1295400"/>
              <a:gd name="T5" fmla="*/ 0 h 152400"/>
              <a:gd name="T6" fmla="*/ 0 w 1295400"/>
              <a:gd name="T7" fmla="*/ 0 h 152400"/>
              <a:gd name="T8" fmla="*/ 0 w 1295400"/>
              <a:gd name="T9" fmla="*/ 1836716 h 152400"/>
              <a:gd name="T10" fmla="*/ 0 60000 65536"/>
              <a:gd name="T11" fmla="*/ 0 60000 65536"/>
              <a:gd name="T12" fmla="*/ 0 60000 65536"/>
              <a:gd name="T13" fmla="*/ 0 60000 65536"/>
              <a:gd name="T14" fmla="*/ 0 60000 65536"/>
              <a:gd name="T15" fmla="*/ 0 w 1295400"/>
              <a:gd name="T16" fmla="*/ 0 h 152400"/>
              <a:gd name="T17" fmla="*/ 1295400 w 1295400"/>
              <a:gd name="T18" fmla="*/ 152400 h 152400"/>
            </a:gdLst>
            <a:ahLst/>
            <a:cxnLst>
              <a:cxn ang="T10">
                <a:pos x="T0" y="T1"/>
              </a:cxn>
              <a:cxn ang="T11">
                <a:pos x="T2" y="T3"/>
              </a:cxn>
              <a:cxn ang="T12">
                <a:pos x="T4" y="T5"/>
              </a:cxn>
              <a:cxn ang="T13">
                <a:pos x="T6" y="T7"/>
              </a:cxn>
              <a:cxn ang="T14">
                <a:pos x="T8" y="T9"/>
              </a:cxn>
            </a:cxnLst>
            <a:rect l="T15" t="T16" r="T17" b="T18"/>
            <a:pathLst>
              <a:path w="1295400" h="152400">
                <a:moveTo>
                  <a:pt x="0" y="152400"/>
                </a:moveTo>
                <a:lnTo>
                  <a:pt x="1295400" y="152400"/>
                </a:lnTo>
                <a:lnTo>
                  <a:pt x="1295400" y="0"/>
                </a:lnTo>
                <a:lnTo>
                  <a:pt x="0" y="0"/>
                </a:lnTo>
                <a:lnTo>
                  <a:pt x="0" y="152400"/>
                </a:lnTo>
                <a:close/>
              </a:path>
            </a:pathLst>
          </a:cu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057" name="object 11">
            <a:extLst>
              <a:ext uri="{FF2B5EF4-FFF2-40B4-BE49-F238E27FC236}">
                <a16:creationId xmlns:a16="http://schemas.microsoft.com/office/drawing/2014/main" id="{F529EBBF-1874-47F4-81DA-3B904AA4F98C}"/>
              </a:ext>
            </a:extLst>
          </p:cNvPr>
          <p:cNvSpPr>
            <a:spLocks noChangeArrowheads="1"/>
          </p:cNvSpPr>
          <p:nvPr/>
        </p:nvSpPr>
        <p:spPr bwMode="auto">
          <a:xfrm>
            <a:off x="10054317" y="5420001"/>
            <a:ext cx="1958975" cy="1130300"/>
          </a:xfrm>
          <a:prstGeom prst="rect">
            <a:avLst/>
          </a:prstGeom>
          <a:blipFill dpi="0" rotWithShape="1">
            <a:blip r:embed="rId3"/>
            <a:srcRect/>
            <a:stretch>
              <a:fillRect r="-648"/>
            </a:stretch>
          </a:blipFill>
          <a:ln>
            <a:noFill/>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atin typeface="Calibri" panose="020F0502020204030204" pitchFamily="34" charset="0"/>
            </a:endParaRPr>
          </a:p>
        </p:txBody>
      </p:sp>
      <p:sp>
        <p:nvSpPr>
          <p:cNvPr id="3078" name="object 3">
            <a:extLst>
              <a:ext uri="{FF2B5EF4-FFF2-40B4-BE49-F238E27FC236}">
                <a16:creationId xmlns:a16="http://schemas.microsoft.com/office/drawing/2014/main" id="{5C054838-5112-49A7-A9F8-92B2D8AA7A32}"/>
              </a:ext>
            </a:extLst>
          </p:cNvPr>
          <p:cNvSpPr txBox="1">
            <a:spLocks noChangeArrowheads="1"/>
          </p:cNvSpPr>
          <p:nvPr/>
        </p:nvSpPr>
        <p:spPr bwMode="auto">
          <a:xfrm>
            <a:off x="1492250" y="284163"/>
            <a:ext cx="1065371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Calibri" panose="020F0502020204030204" pitchFamily="34" charset="0"/>
              </a:rPr>
              <a:t>TECHNOLOGICAL INSTITUTE OF THE PHILIPPINES</a:t>
            </a:r>
          </a:p>
          <a:p>
            <a:pPr eaLnBrk="1" hangingPunct="1"/>
            <a:r>
              <a:rPr lang="en-US" altLang="en-US" b="1" dirty="0">
                <a:latin typeface="Calibri" panose="020F0502020204030204" pitchFamily="34" charset="0"/>
              </a:rPr>
              <a:t>College of Information Technology Education</a:t>
            </a:r>
          </a:p>
        </p:txBody>
      </p:sp>
      <p:pic>
        <p:nvPicPr>
          <p:cNvPr id="3079" name="Picture 1">
            <a:extLst>
              <a:ext uri="{FF2B5EF4-FFF2-40B4-BE49-F238E27FC236}">
                <a16:creationId xmlns:a16="http://schemas.microsoft.com/office/drawing/2014/main" id="{914543EB-CA82-4A7F-A427-5CD58A19F0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75" y="244475"/>
            <a:ext cx="1171575"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625CFC10-9F87-4F49-A17A-F13CC05F7651}"/>
              </a:ext>
            </a:extLst>
          </p:cNvPr>
          <p:cNvSpPr/>
          <p:nvPr/>
        </p:nvSpPr>
        <p:spPr>
          <a:xfrm>
            <a:off x="101600" y="2065338"/>
            <a:ext cx="11930063" cy="2738437"/>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anchor="ctr"/>
          <a:lstStyle/>
          <a:p>
            <a:pPr algn="ctr"/>
            <a:r>
              <a:rPr lang="en-US" sz="4000" b="1" dirty="0">
                <a:solidFill>
                  <a:srgbClr val="FFFF00"/>
                </a:solidFill>
              </a:rPr>
              <a:t>Write Your First C++ Program</a:t>
            </a:r>
          </a:p>
        </p:txBody>
      </p:sp>
      <p:sp>
        <p:nvSpPr>
          <p:cNvPr id="3081" name="object 9">
            <a:extLst>
              <a:ext uri="{FF2B5EF4-FFF2-40B4-BE49-F238E27FC236}">
                <a16:creationId xmlns:a16="http://schemas.microsoft.com/office/drawing/2014/main" id="{E7D351EE-FC33-492E-9EDF-1FC1896522E1}"/>
              </a:ext>
            </a:extLst>
          </p:cNvPr>
          <p:cNvSpPr>
            <a:spLocks noChangeArrowheads="1"/>
          </p:cNvSpPr>
          <p:nvPr/>
        </p:nvSpPr>
        <p:spPr bwMode="auto">
          <a:xfrm>
            <a:off x="101600" y="228600"/>
            <a:ext cx="11930063" cy="6400800"/>
          </a:xfrm>
          <a:custGeom>
            <a:avLst/>
            <a:gdLst>
              <a:gd name="T0" fmla="*/ 9471 w 8686800"/>
              <a:gd name="T1" fmla="*/ 284583 h 6400800"/>
              <a:gd name="T2" fmla="*/ 83030 w 8686800"/>
              <a:gd name="T3" fmla="*/ 235513 h 6400800"/>
              <a:gd name="T4" fmla="*/ 224517 w 8686800"/>
              <a:gd name="T5" fmla="*/ 189345 h 6400800"/>
              <a:gd name="T6" fmla="*/ 428068 w 8686800"/>
              <a:gd name="T7" fmla="*/ 146715 h 6400800"/>
              <a:gd name="T8" fmla="*/ 687769 w 8686800"/>
              <a:gd name="T9" fmla="*/ 108264 h 6400800"/>
              <a:gd name="T10" fmla="*/ 997744 w 8686800"/>
              <a:gd name="T11" fmla="*/ 74629 h 6400800"/>
              <a:gd name="T12" fmla="*/ 1352142 w 8686800"/>
              <a:gd name="T13" fmla="*/ 46450 h 6400800"/>
              <a:gd name="T14" fmla="*/ 1745048 w 8686800"/>
              <a:gd name="T15" fmla="*/ 24364 h 6400800"/>
              <a:gd name="T16" fmla="*/ 2170592 w 8686800"/>
              <a:gd name="T17" fmla="*/ 9010 h 6400800"/>
              <a:gd name="T18" fmla="*/ 2622897 w 8686800"/>
              <a:gd name="T19" fmla="*/ 1027 h 6400800"/>
              <a:gd name="T20" fmla="*/ 77193762 w 8686800"/>
              <a:gd name="T21" fmla="*/ 0 h 6400800"/>
              <a:gd name="T22" fmla="*/ 77657187 w 8686800"/>
              <a:gd name="T23" fmla="*/ 4057 h 6400800"/>
              <a:gd name="T24" fmla="*/ 78096704 w 8686800"/>
              <a:gd name="T25" fmla="*/ 15805 h 6400800"/>
              <a:gd name="T26" fmla="*/ 78506601 w 8686800"/>
              <a:gd name="T27" fmla="*/ 34605 h 6400800"/>
              <a:gd name="T28" fmla="*/ 78880945 w 8686800"/>
              <a:gd name="T29" fmla="*/ 59818 h 6400800"/>
              <a:gd name="T30" fmla="*/ 79213802 w 8686800"/>
              <a:gd name="T31" fmla="*/ 90805 h 6400800"/>
              <a:gd name="T32" fmla="*/ 79499328 w 8686800"/>
              <a:gd name="T33" fmla="*/ 126927 h 6400800"/>
              <a:gd name="T34" fmla="*/ 79731721 w 8686800"/>
              <a:gd name="T35" fmla="*/ 167548 h 6400800"/>
              <a:gd name="T36" fmla="*/ 79904962 w 8686800"/>
              <a:gd name="T37" fmla="*/ 212027 h 6400800"/>
              <a:gd name="T38" fmla="*/ 80013160 w 8686800"/>
              <a:gd name="T39" fmla="*/ 259726 h 6400800"/>
              <a:gd name="T40" fmla="*/ 80050647 w 8686800"/>
              <a:gd name="T41" fmla="*/ 310007 h 6400800"/>
              <a:gd name="T42" fmla="*/ 80041111 w 8686800"/>
              <a:gd name="T43" fmla="*/ 6116172 h 6400800"/>
              <a:gd name="T44" fmla="*/ 79967543 w 8686800"/>
              <a:gd name="T45" fmla="*/ 6165252 h 6400800"/>
              <a:gd name="T46" fmla="*/ 79826076 w 8686800"/>
              <a:gd name="T47" fmla="*/ 6211432 h 6400800"/>
              <a:gd name="T48" fmla="*/ 79622512 w 8686800"/>
              <a:gd name="T49" fmla="*/ 6254068 h 6400800"/>
              <a:gd name="T50" fmla="*/ 79362871 w 8686800"/>
              <a:gd name="T51" fmla="*/ 6292524 h 6400800"/>
              <a:gd name="T52" fmla="*/ 79052911 w 8686800"/>
              <a:gd name="T53" fmla="*/ 6326164 h 6400800"/>
              <a:gd name="T54" fmla="*/ 78698563 w 8686800"/>
              <a:gd name="T55" fmla="*/ 6354344 h 6400800"/>
              <a:gd name="T56" fmla="*/ 78305718 w 8686800"/>
              <a:gd name="T57" fmla="*/ 6376432 h 6400800"/>
              <a:gd name="T58" fmla="*/ 77880264 w 8686800"/>
              <a:gd name="T59" fmla="*/ 6391788 h 6400800"/>
              <a:gd name="T60" fmla="*/ 77428133 w 8686800"/>
              <a:gd name="T61" fmla="*/ 6399772 h 6400800"/>
              <a:gd name="T62" fmla="*/ 2857243 w 8686800"/>
              <a:gd name="T63" fmla="*/ 6400800 h 6400800"/>
              <a:gd name="T64" fmla="*/ 2393769 w 8686800"/>
              <a:gd name="T65" fmla="*/ 6396740 h 6400800"/>
              <a:gd name="T66" fmla="*/ 1954114 w 8686800"/>
              <a:gd name="T67" fmla="*/ 6384992 h 6400800"/>
              <a:gd name="T68" fmla="*/ 1544147 w 8686800"/>
              <a:gd name="T69" fmla="*/ 6366192 h 6400800"/>
              <a:gd name="T70" fmla="*/ 1169761 w 8686800"/>
              <a:gd name="T71" fmla="*/ 6340976 h 6400800"/>
              <a:gd name="T72" fmla="*/ 836844 w 8686800"/>
              <a:gd name="T73" fmla="*/ 6309988 h 6400800"/>
              <a:gd name="T74" fmla="*/ 551263 w 8686800"/>
              <a:gd name="T75" fmla="*/ 6273860 h 6400800"/>
              <a:gd name="T76" fmla="*/ 318899 w 8686800"/>
              <a:gd name="T77" fmla="*/ 6233232 h 6400800"/>
              <a:gd name="T78" fmla="*/ 145654 w 8686800"/>
              <a:gd name="T79" fmla="*/ 6188744 h 6400800"/>
              <a:gd name="T80" fmla="*/ 37387 w 8686800"/>
              <a:gd name="T81" fmla="*/ 6141036 h 6400800"/>
              <a:gd name="T82" fmla="*/ 0 w 8686800"/>
              <a:gd name="T83" fmla="*/ 6090740 h 64008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686800"/>
              <a:gd name="T127" fmla="*/ 0 h 6400800"/>
              <a:gd name="T128" fmla="*/ 8686800 w 8686800"/>
              <a:gd name="T129" fmla="*/ 6400800 h 64008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686800" h="6400800">
                <a:moveTo>
                  <a:pt x="0" y="310007"/>
                </a:moveTo>
                <a:lnTo>
                  <a:pt x="1027" y="284583"/>
                </a:lnTo>
                <a:lnTo>
                  <a:pt x="4057" y="259726"/>
                </a:lnTo>
                <a:lnTo>
                  <a:pt x="9010" y="235513"/>
                </a:lnTo>
                <a:lnTo>
                  <a:pt x="15806" y="212027"/>
                </a:lnTo>
                <a:lnTo>
                  <a:pt x="24364" y="189345"/>
                </a:lnTo>
                <a:lnTo>
                  <a:pt x="34606" y="167548"/>
                </a:lnTo>
                <a:lnTo>
                  <a:pt x="46452" y="146715"/>
                </a:lnTo>
                <a:lnTo>
                  <a:pt x="59821" y="126927"/>
                </a:lnTo>
                <a:lnTo>
                  <a:pt x="74634" y="108264"/>
                </a:lnTo>
                <a:lnTo>
                  <a:pt x="90811" y="90805"/>
                </a:lnTo>
                <a:lnTo>
                  <a:pt x="108272" y="74629"/>
                </a:lnTo>
                <a:lnTo>
                  <a:pt x="126938" y="59818"/>
                </a:lnTo>
                <a:lnTo>
                  <a:pt x="146729" y="46450"/>
                </a:lnTo>
                <a:lnTo>
                  <a:pt x="167565" y="34605"/>
                </a:lnTo>
                <a:lnTo>
                  <a:pt x="189366" y="24364"/>
                </a:lnTo>
                <a:lnTo>
                  <a:pt x="212053" y="15805"/>
                </a:lnTo>
                <a:lnTo>
                  <a:pt x="235545" y="9010"/>
                </a:lnTo>
                <a:lnTo>
                  <a:pt x="259763" y="4057"/>
                </a:lnTo>
                <a:lnTo>
                  <a:pt x="284627" y="1027"/>
                </a:lnTo>
                <a:lnTo>
                  <a:pt x="310057" y="0"/>
                </a:lnTo>
                <a:lnTo>
                  <a:pt x="8376793" y="0"/>
                </a:lnTo>
                <a:lnTo>
                  <a:pt x="8402216" y="1027"/>
                </a:lnTo>
                <a:lnTo>
                  <a:pt x="8427073" y="4057"/>
                </a:lnTo>
                <a:lnTo>
                  <a:pt x="8451286" y="9010"/>
                </a:lnTo>
                <a:lnTo>
                  <a:pt x="8474772" y="15805"/>
                </a:lnTo>
                <a:lnTo>
                  <a:pt x="8497454" y="24364"/>
                </a:lnTo>
                <a:lnTo>
                  <a:pt x="8519251" y="34605"/>
                </a:lnTo>
                <a:lnTo>
                  <a:pt x="8540084" y="46450"/>
                </a:lnTo>
                <a:lnTo>
                  <a:pt x="8559872" y="59818"/>
                </a:lnTo>
                <a:lnTo>
                  <a:pt x="8578535" y="74629"/>
                </a:lnTo>
                <a:lnTo>
                  <a:pt x="8595994" y="90805"/>
                </a:lnTo>
                <a:lnTo>
                  <a:pt x="8612170" y="108264"/>
                </a:lnTo>
                <a:lnTo>
                  <a:pt x="8626981" y="126927"/>
                </a:lnTo>
                <a:lnTo>
                  <a:pt x="8640349" y="146715"/>
                </a:lnTo>
                <a:lnTo>
                  <a:pt x="8652194" y="167548"/>
                </a:lnTo>
                <a:lnTo>
                  <a:pt x="8662435" y="189345"/>
                </a:lnTo>
                <a:lnTo>
                  <a:pt x="8670994" y="212027"/>
                </a:lnTo>
                <a:lnTo>
                  <a:pt x="8677789" y="235513"/>
                </a:lnTo>
                <a:lnTo>
                  <a:pt x="8682742" y="259726"/>
                </a:lnTo>
                <a:lnTo>
                  <a:pt x="8685772" y="284583"/>
                </a:lnTo>
                <a:lnTo>
                  <a:pt x="8686800" y="310007"/>
                </a:lnTo>
                <a:lnTo>
                  <a:pt x="8686800" y="6090742"/>
                </a:lnTo>
                <a:lnTo>
                  <a:pt x="8685772" y="6116172"/>
                </a:lnTo>
                <a:lnTo>
                  <a:pt x="8682742" y="6141036"/>
                </a:lnTo>
                <a:lnTo>
                  <a:pt x="8677789" y="6165254"/>
                </a:lnTo>
                <a:lnTo>
                  <a:pt x="8670994" y="6188746"/>
                </a:lnTo>
                <a:lnTo>
                  <a:pt x="8662435" y="6211433"/>
                </a:lnTo>
                <a:lnTo>
                  <a:pt x="8652194" y="6233234"/>
                </a:lnTo>
                <a:lnTo>
                  <a:pt x="8640349" y="6254070"/>
                </a:lnTo>
                <a:lnTo>
                  <a:pt x="8626981" y="6273861"/>
                </a:lnTo>
                <a:lnTo>
                  <a:pt x="8612170" y="6292527"/>
                </a:lnTo>
                <a:lnTo>
                  <a:pt x="8595994" y="6309988"/>
                </a:lnTo>
                <a:lnTo>
                  <a:pt x="8578535" y="6326165"/>
                </a:lnTo>
                <a:lnTo>
                  <a:pt x="8559872" y="6340978"/>
                </a:lnTo>
                <a:lnTo>
                  <a:pt x="8540084" y="6354347"/>
                </a:lnTo>
                <a:lnTo>
                  <a:pt x="8519251" y="6366193"/>
                </a:lnTo>
                <a:lnTo>
                  <a:pt x="8497454" y="6376435"/>
                </a:lnTo>
                <a:lnTo>
                  <a:pt x="8474772" y="6384993"/>
                </a:lnTo>
                <a:lnTo>
                  <a:pt x="8451286" y="6391789"/>
                </a:lnTo>
                <a:lnTo>
                  <a:pt x="8427073" y="6396742"/>
                </a:lnTo>
                <a:lnTo>
                  <a:pt x="8402216" y="6399772"/>
                </a:lnTo>
                <a:lnTo>
                  <a:pt x="8376793" y="6400800"/>
                </a:lnTo>
                <a:lnTo>
                  <a:pt x="310057" y="6400800"/>
                </a:lnTo>
                <a:lnTo>
                  <a:pt x="284627" y="6399772"/>
                </a:lnTo>
                <a:lnTo>
                  <a:pt x="259763" y="6396742"/>
                </a:lnTo>
                <a:lnTo>
                  <a:pt x="235545" y="6391789"/>
                </a:lnTo>
                <a:lnTo>
                  <a:pt x="212053" y="6384993"/>
                </a:lnTo>
                <a:lnTo>
                  <a:pt x="189366" y="6376435"/>
                </a:lnTo>
                <a:lnTo>
                  <a:pt x="167565" y="6366193"/>
                </a:lnTo>
                <a:lnTo>
                  <a:pt x="146729" y="6354347"/>
                </a:lnTo>
                <a:lnTo>
                  <a:pt x="126938" y="6340978"/>
                </a:lnTo>
                <a:lnTo>
                  <a:pt x="108272" y="6326165"/>
                </a:lnTo>
                <a:lnTo>
                  <a:pt x="90811" y="6309988"/>
                </a:lnTo>
                <a:lnTo>
                  <a:pt x="74634" y="6292527"/>
                </a:lnTo>
                <a:lnTo>
                  <a:pt x="59821" y="6273861"/>
                </a:lnTo>
                <a:lnTo>
                  <a:pt x="46452" y="6254070"/>
                </a:lnTo>
                <a:lnTo>
                  <a:pt x="34606" y="6233234"/>
                </a:lnTo>
                <a:lnTo>
                  <a:pt x="24364" y="6211433"/>
                </a:lnTo>
                <a:lnTo>
                  <a:pt x="15806" y="6188746"/>
                </a:lnTo>
                <a:lnTo>
                  <a:pt x="9010" y="6165254"/>
                </a:lnTo>
                <a:lnTo>
                  <a:pt x="4057" y="6141036"/>
                </a:lnTo>
                <a:lnTo>
                  <a:pt x="1027" y="6116172"/>
                </a:lnTo>
                <a:lnTo>
                  <a:pt x="0" y="6090742"/>
                </a:lnTo>
                <a:lnTo>
                  <a:pt x="0" y="310007"/>
                </a:lnTo>
                <a:close/>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2A060C9-292E-47DE-AFB1-BC2D0118A800}"/>
              </a:ext>
            </a:extLst>
          </p:cNvPr>
          <p:cNvSpPr>
            <a:spLocks noGrp="1"/>
          </p:cNvSpPr>
          <p:nvPr>
            <p:ph type="title"/>
          </p:nvPr>
        </p:nvSpPr>
        <p:spPr/>
        <p:txBody>
          <a:bodyPr/>
          <a:lstStyle/>
          <a:p>
            <a:r>
              <a:rPr lang="en-US" altLang="en-US" b="1" dirty="0">
                <a:solidFill>
                  <a:srgbClr val="7030A0"/>
                </a:solidFill>
              </a:rPr>
              <a:t>Sample Errors / Bugs</a:t>
            </a:r>
          </a:p>
        </p:txBody>
      </p:sp>
      <p:pic>
        <p:nvPicPr>
          <p:cNvPr id="2" name="Picture 1">
            <a:extLst>
              <a:ext uri="{FF2B5EF4-FFF2-40B4-BE49-F238E27FC236}">
                <a16:creationId xmlns:a16="http://schemas.microsoft.com/office/drawing/2014/main" id="{CC96EC09-DC0B-419B-957A-A1471CE058BE}"/>
              </a:ext>
            </a:extLst>
          </p:cNvPr>
          <p:cNvPicPr>
            <a:picLocks noChangeAspect="1"/>
          </p:cNvPicPr>
          <p:nvPr/>
        </p:nvPicPr>
        <p:blipFill>
          <a:blip r:embed="rId2"/>
          <a:stretch>
            <a:fillRect/>
          </a:stretch>
        </p:blipFill>
        <p:spPr>
          <a:xfrm>
            <a:off x="354706" y="1311564"/>
            <a:ext cx="6877368" cy="5029200"/>
          </a:xfrm>
          <a:prstGeom prst="rect">
            <a:avLst/>
          </a:prstGeom>
        </p:spPr>
      </p:pic>
      <p:sp>
        <p:nvSpPr>
          <p:cNvPr id="3" name="TextBox 2">
            <a:extLst>
              <a:ext uri="{FF2B5EF4-FFF2-40B4-BE49-F238E27FC236}">
                <a16:creationId xmlns:a16="http://schemas.microsoft.com/office/drawing/2014/main" id="{2B81392D-F73C-4A5D-B9C7-F330E174078B}"/>
              </a:ext>
            </a:extLst>
          </p:cNvPr>
          <p:cNvSpPr txBox="1"/>
          <p:nvPr/>
        </p:nvSpPr>
        <p:spPr>
          <a:xfrm>
            <a:off x="8044873" y="1579417"/>
            <a:ext cx="3722254" cy="3262432"/>
          </a:xfrm>
          <a:prstGeom prst="rect">
            <a:avLst/>
          </a:prstGeom>
          <a:noFill/>
        </p:spPr>
        <p:txBody>
          <a:bodyPr wrap="square" rtlCol="0">
            <a:spAutoFit/>
          </a:bodyPr>
          <a:lstStyle/>
          <a:p>
            <a:r>
              <a:rPr lang="en-PH" sz="3200" b="1" dirty="0">
                <a:solidFill>
                  <a:srgbClr val="7030A0"/>
                </a:solidFill>
              </a:rPr>
              <a:t>Did you see the error?</a:t>
            </a:r>
          </a:p>
          <a:p>
            <a:r>
              <a:rPr lang="en-PH" sz="3200" dirty="0"/>
              <a:t>[Error] Expected ‘</a:t>
            </a:r>
            <a:r>
              <a:rPr lang="en-PH" sz="3200" b="1" dirty="0">
                <a:solidFill>
                  <a:srgbClr val="FF0000"/>
                </a:solidFill>
              </a:rPr>
              <a:t>;</a:t>
            </a:r>
            <a:r>
              <a:rPr lang="en-PH" sz="3200" dirty="0"/>
              <a:t>’ before ‘}’ token</a:t>
            </a:r>
          </a:p>
          <a:p>
            <a:endParaRPr lang="en-PH" sz="2400" dirty="0"/>
          </a:p>
          <a:p>
            <a:r>
              <a:rPr lang="en-PH" dirty="0"/>
              <a:t>What is the error of the program?</a:t>
            </a:r>
          </a:p>
          <a:p>
            <a:endParaRPr lang="en-PH" b="1" dirty="0"/>
          </a:p>
          <a:p>
            <a:r>
              <a:rPr lang="en-PH" b="1" dirty="0">
                <a:solidFill>
                  <a:srgbClr val="7030A0"/>
                </a:solidFill>
              </a:rPr>
              <a:t>NO SEMICOLON</a:t>
            </a:r>
            <a:r>
              <a:rPr lang="en-PH" b="1" dirty="0">
                <a:solidFill>
                  <a:srgbClr val="FF0000"/>
                </a:solidFill>
              </a:rPr>
              <a:t> (;) </a:t>
            </a:r>
            <a:r>
              <a:rPr lang="en-PH" b="1" dirty="0">
                <a:solidFill>
                  <a:srgbClr val="7030A0"/>
                </a:solidFill>
              </a:rPr>
              <a:t>AFTER THE </a:t>
            </a:r>
            <a:r>
              <a:rPr lang="en-PH" b="1" dirty="0">
                <a:solidFill>
                  <a:srgbClr val="FF0000"/>
                </a:solidFill>
              </a:rPr>
              <a:t>“”</a:t>
            </a:r>
          </a:p>
        </p:txBody>
      </p:sp>
      <p:cxnSp>
        <p:nvCxnSpPr>
          <p:cNvPr id="5" name="Straight Arrow Connector 4">
            <a:extLst>
              <a:ext uri="{FF2B5EF4-FFF2-40B4-BE49-F238E27FC236}">
                <a16:creationId xmlns:a16="http://schemas.microsoft.com/office/drawing/2014/main" id="{81C8B16F-CF97-40FC-993B-BF7F6C62EAA9}"/>
              </a:ext>
            </a:extLst>
          </p:cNvPr>
          <p:cNvCxnSpPr>
            <a:cxnSpLocks/>
          </p:cNvCxnSpPr>
          <p:nvPr/>
        </p:nvCxnSpPr>
        <p:spPr>
          <a:xfrm flipH="1">
            <a:off x="7222839" y="3509818"/>
            <a:ext cx="1015997" cy="625763"/>
          </a:xfrm>
          <a:prstGeom prst="straightConnector1">
            <a:avLst/>
          </a:prstGeom>
          <a:ln w="57150" cap="flat" cmpd="sng" algn="ctr">
            <a:solidFill>
              <a:srgbClr val="00206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Oval 5">
            <a:extLst>
              <a:ext uri="{FF2B5EF4-FFF2-40B4-BE49-F238E27FC236}">
                <a16:creationId xmlns:a16="http://schemas.microsoft.com/office/drawing/2014/main" id="{B0C84DC2-DBFF-47FA-943A-545A2F046771}"/>
              </a:ext>
            </a:extLst>
          </p:cNvPr>
          <p:cNvSpPr/>
          <p:nvPr/>
        </p:nvSpPr>
        <p:spPr>
          <a:xfrm>
            <a:off x="6761016" y="3996905"/>
            <a:ext cx="554183" cy="5818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984499C-FC11-4777-899B-7304BFF0E208}"/>
              </a:ext>
            </a:extLst>
          </p:cNvPr>
          <p:cNvSpPr>
            <a:spLocks noGrp="1"/>
          </p:cNvSpPr>
          <p:nvPr>
            <p:ph type="title"/>
          </p:nvPr>
        </p:nvSpPr>
        <p:spPr>
          <a:xfrm>
            <a:off x="677334" y="609600"/>
            <a:ext cx="11209866" cy="1320800"/>
          </a:xfrm>
        </p:spPr>
        <p:txBody>
          <a:bodyPr/>
          <a:lstStyle/>
          <a:p>
            <a:r>
              <a:rPr lang="en-US" altLang="en-US" b="1" dirty="0">
                <a:solidFill>
                  <a:srgbClr val="7030A0"/>
                </a:solidFill>
              </a:rPr>
              <a:t>Write your first program</a:t>
            </a:r>
          </a:p>
        </p:txBody>
      </p:sp>
      <p:pic>
        <p:nvPicPr>
          <p:cNvPr id="3" name="Picture 2">
            <a:extLst>
              <a:ext uri="{FF2B5EF4-FFF2-40B4-BE49-F238E27FC236}">
                <a16:creationId xmlns:a16="http://schemas.microsoft.com/office/drawing/2014/main" id="{6AC28286-6F01-4086-B0FE-0C361235BB4D}"/>
              </a:ext>
            </a:extLst>
          </p:cNvPr>
          <p:cNvPicPr>
            <a:picLocks noChangeAspect="1"/>
          </p:cNvPicPr>
          <p:nvPr/>
        </p:nvPicPr>
        <p:blipFill>
          <a:blip r:embed="rId2"/>
          <a:stretch>
            <a:fillRect/>
          </a:stretch>
        </p:blipFill>
        <p:spPr>
          <a:xfrm>
            <a:off x="161110" y="1270000"/>
            <a:ext cx="11517085" cy="54217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933F104-9EBE-4F3C-840C-6BBA0E21A7C3}"/>
              </a:ext>
            </a:extLst>
          </p:cNvPr>
          <p:cNvSpPr>
            <a:spLocks noGrp="1"/>
          </p:cNvSpPr>
          <p:nvPr>
            <p:ph type="title"/>
          </p:nvPr>
        </p:nvSpPr>
        <p:spPr>
          <a:xfrm>
            <a:off x="335663" y="212436"/>
            <a:ext cx="11265209" cy="794328"/>
          </a:xfrm>
        </p:spPr>
        <p:txBody>
          <a:bodyPr/>
          <a:lstStyle/>
          <a:p>
            <a:r>
              <a:rPr lang="en-US" altLang="en-US" b="1" dirty="0">
                <a:solidFill>
                  <a:srgbClr val="7030A0"/>
                </a:solidFill>
              </a:rPr>
              <a:t>Structure of a Program </a:t>
            </a:r>
          </a:p>
        </p:txBody>
      </p:sp>
      <p:sp>
        <p:nvSpPr>
          <p:cNvPr id="24579" name="Content Placeholder 2">
            <a:extLst>
              <a:ext uri="{FF2B5EF4-FFF2-40B4-BE49-F238E27FC236}">
                <a16:creationId xmlns:a16="http://schemas.microsoft.com/office/drawing/2014/main" id="{FFC4170D-B30B-444D-B113-D6AA126AFD9C}"/>
              </a:ext>
            </a:extLst>
          </p:cNvPr>
          <p:cNvSpPr>
            <a:spLocks noGrp="1"/>
          </p:cNvSpPr>
          <p:nvPr>
            <p:ph idx="1"/>
          </p:nvPr>
        </p:nvSpPr>
        <p:spPr>
          <a:xfrm>
            <a:off x="236538" y="1524000"/>
            <a:ext cx="5804766" cy="4679950"/>
          </a:xfrm>
          <a:ln>
            <a:solidFill>
              <a:schemeClr val="tx1"/>
            </a:solidFill>
            <a:miter lim="800000"/>
            <a:headEnd/>
            <a:tailEnd/>
          </a:ln>
        </p:spPr>
        <p:txBody>
          <a:bodyPr/>
          <a:lstStyle/>
          <a:p>
            <a:pPr marL="0" indent="0">
              <a:buFont typeface="Arial" panose="020B0604020202020204" pitchFamily="34" charset="0"/>
              <a:buNone/>
            </a:pPr>
            <a:r>
              <a:rPr lang="en-US" altLang="en-US" sz="2400" dirty="0">
                <a:solidFill>
                  <a:schemeClr val="tx1"/>
                </a:solidFill>
              </a:rPr>
              <a:t>1 //My first Program in C++ </a:t>
            </a:r>
          </a:p>
          <a:p>
            <a:pPr marL="0" indent="0">
              <a:buFont typeface="Arial" panose="020B0604020202020204" pitchFamily="34" charset="0"/>
              <a:buNone/>
            </a:pPr>
            <a:r>
              <a:rPr lang="en-US" altLang="en-US" sz="2400" dirty="0">
                <a:solidFill>
                  <a:schemeClr val="tx1"/>
                </a:solidFill>
              </a:rPr>
              <a:t>2 #include &lt;iostream&gt;</a:t>
            </a:r>
          </a:p>
          <a:p>
            <a:pPr marL="0" indent="0">
              <a:buFont typeface="Arial" panose="020B0604020202020204" pitchFamily="34" charset="0"/>
              <a:buNone/>
            </a:pPr>
            <a:r>
              <a:rPr lang="en-US" altLang="en-US" sz="2400" dirty="0">
                <a:solidFill>
                  <a:schemeClr val="tx1"/>
                </a:solidFill>
              </a:rPr>
              <a:t>3 using namespace std;</a:t>
            </a:r>
          </a:p>
          <a:p>
            <a:pPr marL="0" indent="0">
              <a:buFont typeface="Arial" panose="020B0604020202020204" pitchFamily="34" charset="0"/>
              <a:buNone/>
            </a:pPr>
            <a:r>
              <a:rPr lang="en-US" altLang="en-US" sz="2400" dirty="0">
                <a:solidFill>
                  <a:schemeClr val="tx1"/>
                </a:solidFill>
              </a:rPr>
              <a:t>4 main()</a:t>
            </a:r>
          </a:p>
          <a:p>
            <a:pPr marL="0" indent="0">
              <a:buFont typeface="Arial" panose="020B0604020202020204" pitchFamily="34" charset="0"/>
              <a:buNone/>
            </a:pPr>
            <a:r>
              <a:rPr lang="en-US" altLang="en-US" sz="2400" dirty="0">
                <a:solidFill>
                  <a:schemeClr val="tx1"/>
                </a:solidFill>
              </a:rPr>
              <a:t>5	{</a:t>
            </a:r>
          </a:p>
          <a:p>
            <a:pPr marL="0" indent="0">
              <a:buFont typeface="Arial" panose="020B0604020202020204" pitchFamily="34" charset="0"/>
              <a:buNone/>
            </a:pPr>
            <a:r>
              <a:rPr lang="en-US" altLang="en-US" sz="2400" dirty="0">
                <a:solidFill>
                  <a:schemeClr val="tx1"/>
                </a:solidFill>
              </a:rPr>
              <a:t>6	</a:t>
            </a:r>
            <a:r>
              <a:rPr lang="en-US" altLang="en-US" sz="2400" dirty="0" err="1">
                <a:solidFill>
                  <a:schemeClr val="tx1"/>
                </a:solidFill>
              </a:rPr>
              <a:t>cout</a:t>
            </a:r>
            <a:r>
              <a:rPr lang="en-US" altLang="en-US" sz="2400" dirty="0">
                <a:solidFill>
                  <a:schemeClr val="tx1"/>
                </a:solidFill>
              </a:rPr>
              <a:t> &lt;&lt; "Hello World!";</a:t>
            </a:r>
          </a:p>
          <a:p>
            <a:pPr marL="0" indent="0">
              <a:buFont typeface="Arial" panose="020B0604020202020204" pitchFamily="34" charset="0"/>
              <a:buNone/>
            </a:pPr>
            <a:r>
              <a:rPr lang="en-US" altLang="en-US" sz="2400" dirty="0">
                <a:solidFill>
                  <a:schemeClr val="tx1"/>
                </a:solidFill>
              </a:rPr>
              <a:t>7	}</a:t>
            </a:r>
            <a:endParaRPr lang="en-US" altLang="en-US" dirty="0">
              <a:solidFill>
                <a:schemeClr val="tx1"/>
              </a:solidFill>
            </a:endParaRPr>
          </a:p>
        </p:txBody>
      </p:sp>
      <p:sp>
        <p:nvSpPr>
          <p:cNvPr id="24583" name="Content Placeholder 2">
            <a:extLst>
              <a:ext uri="{FF2B5EF4-FFF2-40B4-BE49-F238E27FC236}">
                <a16:creationId xmlns:a16="http://schemas.microsoft.com/office/drawing/2014/main" id="{23331FAD-AE56-43CC-9F35-E696A1581340}"/>
              </a:ext>
            </a:extLst>
          </p:cNvPr>
          <p:cNvSpPr txBox="1">
            <a:spLocks/>
          </p:cNvSpPr>
          <p:nvPr/>
        </p:nvSpPr>
        <p:spPr bwMode="auto">
          <a:xfrm>
            <a:off x="6271491" y="1516063"/>
            <a:ext cx="4987636" cy="4679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 typeface="Arial" panose="020B0604020202020204" pitchFamily="34" charset="0"/>
              <a:buNone/>
            </a:pPr>
            <a:r>
              <a:rPr lang="en-US" altLang="en-US" sz="3200" dirty="0">
                <a:latin typeface="Calibri" panose="020F0502020204030204" pitchFamily="34" charset="0"/>
              </a:rPr>
              <a:t>OUTPUT:</a:t>
            </a:r>
          </a:p>
          <a:p>
            <a:pPr>
              <a:spcBef>
                <a:spcPct val="20000"/>
              </a:spcBef>
              <a:buFont typeface="Arial" panose="020B0604020202020204" pitchFamily="34" charset="0"/>
              <a:buNone/>
            </a:pPr>
            <a:r>
              <a:rPr lang="en-US" altLang="en-US" sz="3200" dirty="0"/>
              <a:t>Hello World!</a:t>
            </a:r>
            <a:endParaRPr lang="en-US" altLang="en-US" sz="3200" dirty="0">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28B5CE7-3774-4810-B4D8-9083C4024735}"/>
              </a:ext>
            </a:extLst>
          </p:cNvPr>
          <p:cNvSpPr>
            <a:spLocks noGrp="1"/>
          </p:cNvSpPr>
          <p:nvPr>
            <p:ph type="title"/>
          </p:nvPr>
        </p:nvSpPr>
        <p:spPr>
          <a:xfrm>
            <a:off x="141625" y="286327"/>
            <a:ext cx="11278128" cy="757382"/>
          </a:xfrm>
        </p:spPr>
        <p:txBody>
          <a:bodyPr>
            <a:normAutofit/>
          </a:bodyPr>
          <a:lstStyle/>
          <a:p>
            <a:r>
              <a:rPr lang="en-US" altLang="en-US" b="1" dirty="0">
                <a:solidFill>
                  <a:srgbClr val="7030A0"/>
                </a:solidFill>
              </a:rPr>
              <a:t>Structure of a Program </a:t>
            </a:r>
            <a:endParaRPr lang="en-US" altLang="en-US" dirty="0"/>
          </a:p>
        </p:txBody>
      </p:sp>
      <p:sp>
        <p:nvSpPr>
          <p:cNvPr id="27651" name="Content Placeholder 2">
            <a:extLst>
              <a:ext uri="{FF2B5EF4-FFF2-40B4-BE49-F238E27FC236}">
                <a16:creationId xmlns:a16="http://schemas.microsoft.com/office/drawing/2014/main" id="{8CC70C90-EA25-4700-8185-0BFD742CB63C}"/>
              </a:ext>
            </a:extLst>
          </p:cNvPr>
          <p:cNvSpPr>
            <a:spLocks noGrp="1"/>
          </p:cNvSpPr>
          <p:nvPr>
            <p:ph idx="1"/>
          </p:nvPr>
        </p:nvSpPr>
        <p:spPr>
          <a:xfrm>
            <a:off x="236538" y="1435100"/>
            <a:ext cx="11641426" cy="4811713"/>
          </a:xfrm>
        </p:spPr>
        <p:txBody>
          <a:bodyPr>
            <a:normAutofit lnSpcReduction="10000"/>
          </a:bodyPr>
          <a:lstStyle/>
          <a:p>
            <a:pPr marL="0" indent="0">
              <a:buNone/>
            </a:pPr>
            <a:r>
              <a:rPr lang="en-US" sz="2000" b="1" dirty="0">
                <a:solidFill>
                  <a:srgbClr val="002060"/>
                </a:solidFill>
              </a:rPr>
              <a:t>Let's examine this program line by line:</a:t>
            </a:r>
          </a:p>
          <a:p>
            <a:pPr marL="0" indent="0">
              <a:buNone/>
            </a:pPr>
            <a:r>
              <a:rPr lang="en-US" altLang="en-US" sz="2400" dirty="0">
                <a:solidFill>
                  <a:schemeClr val="tx1"/>
                </a:solidFill>
              </a:rPr>
              <a:t>Line 1: </a:t>
            </a:r>
            <a:r>
              <a:rPr lang="en-US" altLang="en-US" sz="2400" b="1" dirty="0">
                <a:solidFill>
                  <a:srgbClr val="FF0000"/>
                </a:solidFill>
              </a:rPr>
              <a:t>// my first program in C++</a:t>
            </a:r>
          </a:p>
          <a:p>
            <a:r>
              <a:rPr lang="en-US" altLang="en-US" sz="2400" b="1" dirty="0">
                <a:solidFill>
                  <a:srgbClr val="7030A0"/>
                </a:solidFill>
              </a:rPr>
              <a:t>COMMENT-</a:t>
            </a:r>
            <a:r>
              <a:rPr lang="en-US" altLang="en-US" sz="2400" dirty="0">
                <a:solidFill>
                  <a:schemeClr val="tx1"/>
                </a:solidFill>
              </a:rPr>
              <a:t>  there are two types of comments</a:t>
            </a:r>
          </a:p>
          <a:p>
            <a:pPr marL="0" indent="0" algn="just">
              <a:buNone/>
            </a:pPr>
            <a:r>
              <a:rPr lang="en-US" altLang="en-US" sz="2400" dirty="0">
                <a:solidFill>
                  <a:schemeClr val="tx1"/>
                </a:solidFill>
              </a:rPr>
              <a:t>(a) Single-line Comment- starts with the pair of symbols // .Two slash signs indicate that the rest of the line is a comment inserted by the programmer but which has no effect on the behavior of the program. </a:t>
            </a:r>
          </a:p>
          <a:p>
            <a:pPr marL="0" indent="0">
              <a:buNone/>
            </a:pPr>
            <a:r>
              <a:rPr lang="en-US" altLang="en-US" sz="2400" dirty="0">
                <a:solidFill>
                  <a:schemeClr val="tx1"/>
                </a:solidFill>
              </a:rPr>
              <a:t>Ex. </a:t>
            </a:r>
            <a:r>
              <a:rPr lang="en-US" altLang="en-US" sz="2400" b="1" dirty="0">
                <a:solidFill>
                  <a:srgbClr val="FF0000"/>
                </a:solidFill>
              </a:rPr>
              <a:t>// my first program in C++</a:t>
            </a:r>
          </a:p>
          <a:p>
            <a:pPr marL="0" indent="0">
              <a:buNone/>
            </a:pPr>
            <a:r>
              <a:rPr lang="en-US" altLang="en-US" sz="2400" dirty="0">
                <a:solidFill>
                  <a:schemeClr val="tx1"/>
                </a:solidFill>
              </a:rPr>
              <a:t>(b) Multiple-line Comments - </a:t>
            </a:r>
            <a:r>
              <a:rPr lang="en-PH" sz="2400" dirty="0">
                <a:effectLst/>
                <a:latin typeface="+mj-lt"/>
                <a:ea typeface="Calibri" panose="020F0502020204030204" pitchFamily="34" charset="0"/>
                <a:cs typeface="Times New Roman" panose="02020603050405020304" pitchFamily="18" charset="0"/>
              </a:rPr>
              <a:t>enclosed between /* and */.  The compiler ignores anything that appears between the comments.</a:t>
            </a:r>
          </a:p>
          <a:p>
            <a:pPr marL="0" indent="0">
              <a:buNone/>
            </a:pPr>
            <a:r>
              <a:rPr lang="en-PH" altLang="en-US" sz="2400" dirty="0">
                <a:solidFill>
                  <a:schemeClr val="tx1"/>
                </a:solidFill>
                <a:latin typeface="+mj-lt"/>
                <a:cs typeface="Times New Roman" panose="02020603050405020304" pitchFamily="18" charset="0"/>
              </a:rPr>
              <a:t>Ex</a:t>
            </a:r>
            <a:r>
              <a:rPr lang="en-PH" altLang="en-US" sz="2400" b="1" dirty="0">
                <a:solidFill>
                  <a:srgbClr val="FF0000"/>
                </a:solidFill>
                <a:latin typeface="+mj-lt"/>
                <a:cs typeface="Times New Roman" panose="02020603050405020304" pitchFamily="18" charset="0"/>
              </a:rPr>
              <a:t>.   /* My first Program</a:t>
            </a:r>
          </a:p>
          <a:p>
            <a:pPr marL="0" indent="0">
              <a:buNone/>
            </a:pPr>
            <a:r>
              <a:rPr lang="en-PH" altLang="en-US" sz="2400" b="1" dirty="0">
                <a:solidFill>
                  <a:srgbClr val="FF0000"/>
                </a:solidFill>
                <a:latin typeface="+mj-lt"/>
                <a:cs typeface="Times New Roman" panose="02020603050405020304" pitchFamily="18" charset="0"/>
              </a:rPr>
              <a:t>            in C++ Programming */ </a:t>
            </a:r>
            <a:endParaRPr lang="en-US" altLang="en-US" sz="2400" b="1" dirty="0">
              <a:solidFill>
                <a:srgbClr val="FF0000"/>
              </a:solidFill>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28B5CE7-3774-4810-B4D8-9083C4024735}"/>
              </a:ext>
            </a:extLst>
          </p:cNvPr>
          <p:cNvSpPr>
            <a:spLocks noGrp="1"/>
          </p:cNvSpPr>
          <p:nvPr>
            <p:ph type="title"/>
          </p:nvPr>
        </p:nvSpPr>
        <p:spPr>
          <a:xfrm>
            <a:off x="141625" y="286327"/>
            <a:ext cx="11278128" cy="757382"/>
          </a:xfrm>
        </p:spPr>
        <p:txBody>
          <a:bodyPr>
            <a:normAutofit/>
          </a:bodyPr>
          <a:lstStyle/>
          <a:p>
            <a:r>
              <a:rPr lang="en-US" altLang="en-US" b="1" dirty="0">
                <a:solidFill>
                  <a:srgbClr val="7030A0"/>
                </a:solidFill>
              </a:rPr>
              <a:t>Structure of a Program </a:t>
            </a:r>
            <a:endParaRPr lang="en-US" altLang="en-US" dirty="0"/>
          </a:p>
        </p:txBody>
      </p:sp>
      <p:sp>
        <p:nvSpPr>
          <p:cNvPr id="27651" name="Content Placeholder 2">
            <a:extLst>
              <a:ext uri="{FF2B5EF4-FFF2-40B4-BE49-F238E27FC236}">
                <a16:creationId xmlns:a16="http://schemas.microsoft.com/office/drawing/2014/main" id="{8CC70C90-EA25-4700-8185-0BFD742CB63C}"/>
              </a:ext>
            </a:extLst>
          </p:cNvPr>
          <p:cNvSpPr>
            <a:spLocks noGrp="1"/>
          </p:cNvSpPr>
          <p:nvPr>
            <p:ph idx="1"/>
          </p:nvPr>
        </p:nvSpPr>
        <p:spPr>
          <a:xfrm>
            <a:off x="236538" y="1435100"/>
            <a:ext cx="11641426" cy="4811713"/>
          </a:xfrm>
        </p:spPr>
        <p:txBody>
          <a:bodyPr>
            <a:normAutofit/>
          </a:bodyPr>
          <a:lstStyle/>
          <a:p>
            <a:pPr marL="0" indent="0">
              <a:buNone/>
            </a:pPr>
            <a:r>
              <a:rPr lang="en-US" sz="2000" b="1" dirty="0">
                <a:solidFill>
                  <a:srgbClr val="002060"/>
                </a:solidFill>
              </a:rPr>
              <a:t>Let's examine this program line by line:</a:t>
            </a:r>
          </a:p>
          <a:p>
            <a:pPr marL="0" indent="0" algn="just">
              <a:buNone/>
            </a:pPr>
            <a:r>
              <a:rPr lang="en-US" altLang="en-US" sz="2400" dirty="0">
                <a:solidFill>
                  <a:schemeClr val="tx1"/>
                </a:solidFill>
              </a:rPr>
              <a:t>Line 2: </a:t>
            </a:r>
            <a:r>
              <a:rPr lang="en-US" altLang="en-US" sz="2400" b="1" dirty="0">
                <a:solidFill>
                  <a:srgbClr val="FF0000"/>
                </a:solidFill>
              </a:rPr>
              <a:t>#include &lt;iostream&gt;</a:t>
            </a:r>
          </a:p>
          <a:p>
            <a:pPr algn="just"/>
            <a:r>
              <a:rPr lang="en-US" altLang="en-US" sz="2400" dirty="0">
                <a:solidFill>
                  <a:schemeClr val="tx1"/>
                </a:solidFill>
              </a:rPr>
              <a:t>Header file library that lets us work with input object (</a:t>
            </a:r>
            <a:r>
              <a:rPr lang="en-US" altLang="en-US" sz="2400" dirty="0" err="1">
                <a:solidFill>
                  <a:schemeClr val="tx1"/>
                </a:solidFill>
              </a:rPr>
              <a:t>cin</a:t>
            </a:r>
            <a:r>
              <a:rPr lang="en-US" altLang="en-US" sz="2400" dirty="0">
                <a:solidFill>
                  <a:schemeClr val="tx1"/>
                </a:solidFill>
              </a:rPr>
              <a:t> function) and output object (count function) </a:t>
            </a:r>
          </a:p>
          <a:p>
            <a:pPr algn="just"/>
            <a:r>
              <a:rPr lang="en-US" altLang="en-US" sz="2400" dirty="0">
                <a:solidFill>
                  <a:schemeClr val="tx1"/>
                </a:solidFill>
              </a:rPr>
              <a:t>Lines beginning with a hash sign </a:t>
            </a:r>
            <a:r>
              <a:rPr lang="en-US" altLang="en-US" sz="2400" b="1" dirty="0">
                <a:solidFill>
                  <a:srgbClr val="FF0000"/>
                </a:solidFill>
              </a:rPr>
              <a:t>(#)</a:t>
            </a:r>
            <a:r>
              <a:rPr lang="en-US" altLang="en-US" sz="2400" dirty="0">
                <a:solidFill>
                  <a:schemeClr val="tx1"/>
                </a:solidFill>
              </a:rPr>
              <a:t> are directives read and interpreted by what is known as the preprocessor. They are special lines interpreted before the compilation of the program itself begins. </a:t>
            </a:r>
          </a:p>
          <a:p>
            <a:pPr algn="just"/>
            <a:r>
              <a:rPr lang="en-US" altLang="en-US" sz="2400" dirty="0">
                <a:solidFill>
                  <a:schemeClr val="tx1"/>
                </a:solidFill>
              </a:rPr>
              <a:t>In this case, the directive </a:t>
            </a:r>
            <a:r>
              <a:rPr lang="en-US" altLang="en-US" sz="2400" b="1" dirty="0">
                <a:solidFill>
                  <a:srgbClr val="FF0000"/>
                </a:solidFill>
              </a:rPr>
              <a:t>#include &lt;iostream&gt;</a:t>
            </a:r>
            <a:r>
              <a:rPr lang="en-US" altLang="en-US" sz="2400" dirty="0">
                <a:solidFill>
                  <a:schemeClr val="tx1"/>
                </a:solidFill>
              </a:rPr>
              <a:t>, instructs the preprocessor to include a section of standard C++ code, known as header </a:t>
            </a:r>
            <a:r>
              <a:rPr lang="en-US" altLang="en-US" sz="2400" b="1" dirty="0">
                <a:solidFill>
                  <a:srgbClr val="FF0000"/>
                </a:solidFill>
              </a:rPr>
              <a:t>iostream</a:t>
            </a:r>
            <a:r>
              <a:rPr lang="en-US" altLang="en-US" sz="2400" dirty="0">
                <a:solidFill>
                  <a:schemeClr val="tx1"/>
                </a:solidFill>
              </a:rPr>
              <a:t>, that allows to perform standard input and output operations, such as writing the output of this program (Hello World) to the screen.</a:t>
            </a:r>
          </a:p>
        </p:txBody>
      </p:sp>
    </p:spTree>
    <p:extLst>
      <p:ext uri="{BB962C8B-B14F-4D97-AF65-F5344CB8AC3E}">
        <p14:creationId xmlns:p14="http://schemas.microsoft.com/office/powerpoint/2010/main" val="278770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28B5CE7-3774-4810-B4D8-9083C4024735}"/>
              </a:ext>
            </a:extLst>
          </p:cNvPr>
          <p:cNvSpPr>
            <a:spLocks noGrp="1"/>
          </p:cNvSpPr>
          <p:nvPr>
            <p:ph type="title"/>
          </p:nvPr>
        </p:nvSpPr>
        <p:spPr>
          <a:xfrm>
            <a:off x="141625" y="286327"/>
            <a:ext cx="11278128" cy="757382"/>
          </a:xfrm>
        </p:spPr>
        <p:txBody>
          <a:bodyPr>
            <a:normAutofit/>
          </a:bodyPr>
          <a:lstStyle/>
          <a:p>
            <a:r>
              <a:rPr lang="en-US" altLang="en-US" b="1" dirty="0">
                <a:solidFill>
                  <a:srgbClr val="7030A0"/>
                </a:solidFill>
              </a:rPr>
              <a:t>Structure of a Program </a:t>
            </a:r>
            <a:endParaRPr lang="en-US" altLang="en-US" dirty="0"/>
          </a:p>
        </p:txBody>
      </p:sp>
      <p:sp>
        <p:nvSpPr>
          <p:cNvPr id="27651" name="Content Placeholder 2">
            <a:extLst>
              <a:ext uri="{FF2B5EF4-FFF2-40B4-BE49-F238E27FC236}">
                <a16:creationId xmlns:a16="http://schemas.microsoft.com/office/drawing/2014/main" id="{8CC70C90-EA25-4700-8185-0BFD742CB63C}"/>
              </a:ext>
            </a:extLst>
          </p:cNvPr>
          <p:cNvSpPr>
            <a:spLocks noGrp="1"/>
          </p:cNvSpPr>
          <p:nvPr>
            <p:ph idx="1"/>
          </p:nvPr>
        </p:nvSpPr>
        <p:spPr>
          <a:xfrm>
            <a:off x="236538" y="1361209"/>
            <a:ext cx="11456698" cy="5136573"/>
          </a:xfrm>
        </p:spPr>
        <p:txBody>
          <a:bodyPr>
            <a:noAutofit/>
          </a:bodyPr>
          <a:lstStyle/>
          <a:p>
            <a:pPr marL="0" indent="0">
              <a:lnSpc>
                <a:spcPct val="120000"/>
              </a:lnSpc>
              <a:spcBef>
                <a:spcPts val="0"/>
              </a:spcBef>
              <a:buNone/>
            </a:pPr>
            <a:r>
              <a:rPr lang="en-US" altLang="en-US" sz="2400" dirty="0">
                <a:solidFill>
                  <a:schemeClr val="tx1"/>
                </a:solidFill>
              </a:rPr>
              <a:t>Line 3: </a:t>
            </a:r>
            <a:r>
              <a:rPr lang="en-US" altLang="en-US" sz="2400" b="1" dirty="0">
                <a:solidFill>
                  <a:srgbClr val="FF0000"/>
                </a:solidFill>
              </a:rPr>
              <a:t>using namespace std; </a:t>
            </a:r>
          </a:p>
          <a:p>
            <a:pPr marL="176213" indent="-176213">
              <a:lnSpc>
                <a:spcPct val="120000"/>
              </a:lnSpc>
              <a:spcBef>
                <a:spcPts val="0"/>
              </a:spcBef>
            </a:pPr>
            <a:r>
              <a:rPr lang="en-US" altLang="en-US" sz="2400" dirty="0">
                <a:solidFill>
                  <a:schemeClr val="tx1"/>
                </a:solidFill>
              </a:rPr>
              <a:t>Which indicates to the system where the standard library is.</a:t>
            </a:r>
          </a:p>
          <a:p>
            <a:pPr marL="176213" indent="-176213">
              <a:lnSpc>
                <a:spcPct val="120000"/>
              </a:lnSpc>
              <a:spcBef>
                <a:spcPts val="0"/>
              </a:spcBef>
            </a:pPr>
            <a:r>
              <a:rPr lang="en-US" altLang="en-US" sz="2400" b="1" dirty="0">
                <a:solidFill>
                  <a:srgbClr val="FF0000"/>
                </a:solidFill>
              </a:rPr>
              <a:t>“std” </a:t>
            </a:r>
            <a:r>
              <a:rPr lang="en-US" altLang="en-US" sz="2400" dirty="0">
                <a:solidFill>
                  <a:schemeClr val="tx1"/>
                </a:solidFill>
              </a:rPr>
              <a:t>is an abbreviation for standard. If this namespace is not used, then computer finds for the </a:t>
            </a:r>
            <a:r>
              <a:rPr lang="en-US" altLang="en-US" sz="2400" dirty="0" err="1">
                <a:solidFill>
                  <a:schemeClr val="tx1"/>
                </a:solidFill>
              </a:rPr>
              <a:t>cout</a:t>
            </a:r>
            <a:r>
              <a:rPr lang="en-US" altLang="en-US" sz="2400" dirty="0">
                <a:solidFill>
                  <a:schemeClr val="tx1"/>
                </a:solidFill>
              </a:rPr>
              <a:t>, </a:t>
            </a:r>
            <a:r>
              <a:rPr lang="en-US" altLang="en-US" sz="2400" dirty="0" err="1">
                <a:solidFill>
                  <a:schemeClr val="tx1"/>
                </a:solidFill>
              </a:rPr>
              <a:t>cin</a:t>
            </a:r>
            <a:r>
              <a:rPr lang="en-US" altLang="en-US" sz="2400" dirty="0">
                <a:solidFill>
                  <a:schemeClr val="tx1"/>
                </a:solidFill>
              </a:rPr>
              <a:t> and </a:t>
            </a:r>
            <a:r>
              <a:rPr lang="en-US" altLang="en-US" sz="2400" dirty="0" err="1">
                <a:solidFill>
                  <a:schemeClr val="tx1"/>
                </a:solidFill>
              </a:rPr>
              <a:t>endl</a:t>
            </a:r>
            <a:r>
              <a:rPr lang="en-US" altLang="en-US" sz="2400" dirty="0">
                <a:solidFill>
                  <a:schemeClr val="tx1"/>
                </a:solidFill>
              </a:rPr>
              <a:t> etc.. Computer cannot identify those and therefore it throws errors.</a:t>
            </a:r>
          </a:p>
          <a:p>
            <a:pPr marL="176213" indent="-176213">
              <a:lnSpc>
                <a:spcPct val="120000"/>
              </a:lnSpc>
              <a:spcBef>
                <a:spcPts val="0"/>
              </a:spcBef>
            </a:pPr>
            <a:r>
              <a:rPr lang="en-US" altLang="en-US" sz="2400" dirty="0">
                <a:solidFill>
                  <a:schemeClr val="tx1"/>
                </a:solidFill>
              </a:rPr>
              <a:t>It means that we can use names for objects and variables from the standard library</a:t>
            </a:r>
          </a:p>
          <a:p>
            <a:pPr marL="176213" indent="-176213">
              <a:lnSpc>
                <a:spcPct val="120000"/>
              </a:lnSpc>
              <a:spcBef>
                <a:spcPts val="0"/>
              </a:spcBef>
            </a:pPr>
            <a:endParaRPr lang="en-US" altLang="en-US" sz="2400" dirty="0">
              <a:solidFill>
                <a:schemeClr val="tx1"/>
              </a:solidFill>
            </a:endParaRPr>
          </a:p>
          <a:p>
            <a:pPr marL="0" indent="0">
              <a:lnSpc>
                <a:spcPct val="120000"/>
              </a:lnSpc>
              <a:spcBef>
                <a:spcPts val="0"/>
              </a:spcBef>
              <a:buNone/>
            </a:pPr>
            <a:r>
              <a:rPr lang="en-US" altLang="en-US" sz="2400" b="1" dirty="0">
                <a:solidFill>
                  <a:schemeClr val="accent4">
                    <a:lumMod val="50000"/>
                  </a:schemeClr>
                </a:solidFill>
              </a:rPr>
              <a:t>**Don’t </a:t>
            </a:r>
            <a:r>
              <a:rPr lang="en-US" altLang="en-US" sz="2400" b="1" dirty="0" err="1">
                <a:solidFill>
                  <a:schemeClr val="accent4">
                    <a:lumMod val="50000"/>
                  </a:schemeClr>
                </a:solidFill>
              </a:rPr>
              <a:t>worryif</a:t>
            </a:r>
            <a:r>
              <a:rPr lang="en-US" altLang="en-US" sz="2400" b="1" dirty="0">
                <a:solidFill>
                  <a:schemeClr val="accent4">
                    <a:lumMod val="50000"/>
                  </a:schemeClr>
                </a:solidFill>
              </a:rPr>
              <a:t> you don’t understand how </a:t>
            </a:r>
            <a:r>
              <a:rPr lang="en-US" altLang="en-US" sz="2400" b="1" dirty="0">
                <a:solidFill>
                  <a:srgbClr val="FF0000"/>
                </a:solidFill>
              </a:rPr>
              <a:t>#include&lt;iostream&gt;</a:t>
            </a:r>
            <a:r>
              <a:rPr lang="en-US" altLang="en-US" sz="2400" b="1" dirty="0">
                <a:solidFill>
                  <a:schemeClr val="accent4">
                    <a:lumMod val="50000"/>
                  </a:schemeClr>
                </a:solidFill>
              </a:rPr>
              <a:t> and </a:t>
            </a:r>
            <a:r>
              <a:rPr lang="en-US" altLang="en-US" sz="2400" b="1" dirty="0">
                <a:solidFill>
                  <a:srgbClr val="FF0000"/>
                </a:solidFill>
              </a:rPr>
              <a:t>using  namespace std; </a:t>
            </a:r>
            <a:r>
              <a:rPr lang="en-US" altLang="en-US" sz="2400" b="1" dirty="0">
                <a:solidFill>
                  <a:schemeClr val="accent4">
                    <a:lumMod val="50000"/>
                  </a:schemeClr>
                </a:solidFill>
              </a:rPr>
              <a:t>works . Just of it as something that these are always/required in your program.</a:t>
            </a:r>
          </a:p>
          <a:p>
            <a:pPr marL="176213" indent="-176213">
              <a:lnSpc>
                <a:spcPct val="120000"/>
              </a:lnSpc>
              <a:spcBef>
                <a:spcPts val="0"/>
              </a:spcBef>
            </a:pPr>
            <a:endParaRPr lang="en-US" altLang="en-US" sz="2000" dirty="0">
              <a:solidFill>
                <a:schemeClr val="tx1"/>
              </a:solidFill>
            </a:endParaRPr>
          </a:p>
        </p:txBody>
      </p:sp>
    </p:spTree>
    <p:extLst>
      <p:ext uri="{BB962C8B-B14F-4D97-AF65-F5344CB8AC3E}">
        <p14:creationId xmlns:p14="http://schemas.microsoft.com/office/powerpoint/2010/main" val="123402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28B5CE7-3774-4810-B4D8-9083C4024735}"/>
              </a:ext>
            </a:extLst>
          </p:cNvPr>
          <p:cNvSpPr>
            <a:spLocks noGrp="1"/>
          </p:cNvSpPr>
          <p:nvPr>
            <p:ph type="title"/>
          </p:nvPr>
        </p:nvSpPr>
        <p:spPr>
          <a:xfrm>
            <a:off x="141625" y="286327"/>
            <a:ext cx="11278128" cy="757382"/>
          </a:xfrm>
        </p:spPr>
        <p:txBody>
          <a:bodyPr>
            <a:normAutofit/>
          </a:bodyPr>
          <a:lstStyle/>
          <a:p>
            <a:r>
              <a:rPr lang="en-US" altLang="en-US" b="1" dirty="0">
                <a:solidFill>
                  <a:srgbClr val="7030A0"/>
                </a:solidFill>
              </a:rPr>
              <a:t>Structure of a Program </a:t>
            </a:r>
            <a:endParaRPr lang="en-US" altLang="en-US" dirty="0"/>
          </a:p>
        </p:txBody>
      </p:sp>
      <p:sp>
        <p:nvSpPr>
          <p:cNvPr id="27651" name="Content Placeholder 2">
            <a:extLst>
              <a:ext uri="{FF2B5EF4-FFF2-40B4-BE49-F238E27FC236}">
                <a16:creationId xmlns:a16="http://schemas.microsoft.com/office/drawing/2014/main" id="{8CC70C90-EA25-4700-8185-0BFD742CB63C}"/>
              </a:ext>
            </a:extLst>
          </p:cNvPr>
          <p:cNvSpPr>
            <a:spLocks noGrp="1"/>
          </p:cNvSpPr>
          <p:nvPr>
            <p:ph idx="1"/>
          </p:nvPr>
        </p:nvSpPr>
        <p:spPr>
          <a:xfrm>
            <a:off x="236538" y="1361209"/>
            <a:ext cx="11456698" cy="5136573"/>
          </a:xfrm>
        </p:spPr>
        <p:txBody>
          <a:bodyPr>
            <a:noAutofit/>
          </a:bodyPr>
          <a:lstStyle/>
          <a:p>
            <a:pPr marL="176213" indent="-176213">
              <a:lnSpc>
                <a:spcPct val="120000"/>
              </a:lnSpc>
              <a:spcBef>
                <a:spcPts val="0"/>
              </a:spcBef>
              <a:buNone/>
            </a:pPr>
            <a:r>
              <a:rPr lang="en-US" altLang="en-US" sz="2400" dirty="0">
                <a:solidFill>
                  <a:schemeClr val="tx1"/>
                </a:solidFill>
              </a:rPr>
              <a:t>Line 4: </a:t>
            </a:r>
            <a:r>
              <a:rPr lang="en-US" altLang="en-US" sz="2400" b="1" dirty="0">
                <a:solidFill>
                  <a:srgbClr val="FF0000"/>
                </a:solidFill>
              </a:rPr>
              <a:t>main () </a:t>
            </a:r>
          </a:p>
          <a:p>
            <a:pPr marL="176213" indent="-176213" algn="just">
              <a:lnSpc>
                <a:spcPct val="120000"/>
              </a:lnSpc>
              <a:spcBef>
                <a:spcPts val="0"/>
              </a:spcBef>
            </a:pPr>
            <a:r>
              <a:rPr lang="en-US" altLang="en-US" sz="2400" dirty="0">
                <a:solidFill>
                  <a:schemeClr val="tx1"/>
                </a:solidFill>
              </a:rPr>
              <a:t>This line initiates the declaration of a </a:t>
            </a:r>
            <a:r>
              <a:rPr lang="en-US" altLang="en-US" sz="2400" dirty="0">
                <a:solidFill>
                  <a:srgbClr val="FF0000"/>
                </a:solidFill>
              </a:rPr>
              <a:t>function- </a:t>
            </a:r>
            <a:r>
              <a:rPr lang="en-US" altLang="en-US" sz="2400" dirty="0">
                <a:solidFill>
                  <a:schemeClr val="tx1"/>
                </a:solidFill>
              </a:rPr>
              <a:t>a group of code statements which are given a name: in this case, this gives the name "main" to the group of code statements that follow. </a:t>
            </a:r>
          </a:p>
          <a:p>
            <a:pPr marL="176213" indent="-176213" algn="just">
              <a:lnSpc>
                <a:spcPct val="120000"/>
              </a:lnSpc>
              <a:spcBef>
                <a:spcPts val="0"/>
              </a:spcBef>
            </a:pPr>
            <a:r>
              <a:rPr lang="en-US" altLang="en-US" sz="2400" dirty="0">
                <a:solidFill>
                  <a:schemeClr val="tx1"/>
                </a:solidFill>
              </a:rPr>
              <a:t>The function named </a:t>
            </a:r>
            <a:r>
              <a:rPr lang="en-US" altLang="en-US" sz="2400" dirty="0">
                <a:solidFill>
                  <a:srgbClr val="FF0000"/>
                </a:solidFill>
              </a:rPr>
              <a:t>main</a:t>
            </a:r>
            <a:r>
              <a:rPr lang="en-US" altLang="en-US" sz="2400" dirty="0">
                <a:solidFill>
                  <a:schemeClr val="tx1"/>
                </a:solidFill>
              </a:rPr>
              <a:t> is a special function in all C++ programs; it is the function called when the program is run. The execution of all C++ programs begins with the main function, regardless of where the function is actually located within the code.</a:t>
            </a:r>
          </a:p>
        </p:txBody>
      </p:sp>
    </p:spTree>
    <p:extLst>
      <p:ext uri="{BB962C8B-B14F-4D97-AF65-F5344CB8AC3E}">
        <p14:creationId xmlns:p14="http://schemas.microsoft.com/office/powerpoint/2010/main" val="2380208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28B5CE7-3774-4810-B4D8-9083C4024735}"/>
              </a:ext>
            </a:extLst>
          </p:cNvPr>
          <p:cNvSpPr>
            <a:spLocks noGrp="1"/>
          </p:cNvSpPr>
          <p:nvPr>
            <p:ph type="title"/>
          </p:nvPr>
        </p:nvSpPr>
        <p:spPr>
          <a:xfrm>
            <a:off x="141625" y="286327"/>
            <a:ext cx="11278128" cy="757382"/>
          </a:xfrm>
        </p:spPr>
        <p:txBody>
          <a:bodyPr>
            <a:normAutofit/>
          </a:bodyPr>
          <a:lstStyle/>
          <a:p>
            <a:r>
              <a:rPr lang="en-US" altLang="en-US" b="1" dirty="0">
                <a:solidFill>
                  <a:srgbClr val="7030A0"/>
                </a:solidFill>
              </a:rPr>
              <a:t>Structure of a Program </a:t>
            </a:r>
            <a:endParaRPr lang="en-US" altLang="en-US" dirty="0"/>
          </a:p>
        </p:txBody>
      </p:sp>
      <p:sp>
        <p:nvSpPr>
          <p:cNvPr id="27651" name="Content Placeholder 2">
            <a:extLst>
              <a:ext uri="{FF2B5EF4-FFF2-40B4-BE49-F238E27FC236}">
                <a16:creationId xmlns:a16="http://schemas.microsoft.com/office/drawing/2014/main" id="{8CC70C90-EA25-4700-8185-0BFD742CB63C}"/>
              </a:ext>
            </a:extLst>
          </p:cNvPr>
          <p:cNvSpPr>
            <a:spLocks noGrp="1"/>
          </p:cNvSpPr>
          <p:nvPr>
            <p:ph idx="1"/>
          </p:nvPr>
        </p:nvSpPr>
        <p:spPr>
          <a:xfrm>
            <a:off x="236538" y="1361209"/>
            <a:ext cx="11456698" cy="5136573"/>
          </a:xfrm>
        </p:spPr>
        <p:txBody>
          <a:bodyPr>
            <a:noAutofit/>
          </a:bodyPr>
          <a:lstStyle/>
          <a:p>
            <a:pPr marL="176213" indent="-176213" algn="just">
              <a:lnSpc>
                <a:spcPct val="120000"/>
              </a:lnSpc>
              <a:spcBef>
                <a:spcPts val="0"/>
              </a:spcBef>
              <a:buNone/>
            </a:pPr>
            <a:r>
              <a:rPr lang="en-US" altLang="en-US" sz="2400" dirty="0">
                <a:solidFill>
                  <a:schemeClr val="tx1"/>
                </a:solidFill>
              </a:rPr>
              <a:t>Lines 5 and 7: </a:t>
            </a:r>
            <a:r>
              <a:rPr lang="en-US" altLang="en-US" sz="2400" b="1" dirty="0">
                <a:solidFill>
                  <a:srgbClr val="FF0000"/>
                </a:solidFill>
              </a:rPr>
              <a:t>{ and }</a:t>
            </a:r>
          </a:p>
          <a:p>
            <a:pPr marL="176213" indent="-176213" algn="just">
              <a:lnSpc>
                <a:spcPct val="120000"/>
              </a:lnSpc>
              <a:spcBef>
                <a:spcPts val="0"/>
              </a:spcBef>
            </a:pPr>
            <a:r>
              <a:rPr lang="en-US" altLang="en-US" sz="2400" dirty="0">
                <a:solidFill>
                  <a:schemeClr val="tx1"/>
                </a:solidFill>
              </a:rPr>
              <a:t>The open brace </a:t>
            </a:r>
            <a:r>
              <a:rPr lang="en-US" altLang="en-US" sz="2400" dirty="0">
                <a:solidFill>
                  <a:srgbClr val="FF0000"/>
                </a:solidFill>
              </a:rPr>
              <a:t>({)</a:t>
            </a:r>
            <a:r>
              <a:rPr lang="en-US" altLang="en-US" sz="2400" dirty="0">
                <a:solidFill>
                  <a:schemeClr val="tx1"/>
                </a:solidFill>
              </a:rPr>
              <a:t> at line 5 indicates the beginning of main's function definition, and the closing brace </a:t>
            </a:r>
            <a:r>
              <a:rPr lang="en-US" altLang="en-US" sz="2400" dirty="0">
                <a:solidFill>
                  <a:srgbClr val="FF0000"/>
                </a:solidFill>
              </a:rPr>
              <a:t>(})</a:t>
            </a:r>
            <a:r>
              <a:rPr lang="en-US" altLang="en-US" sz="2400" dirty="0">
                <a:solidFill>
                  <a:schemeClr val="tx1"/>
                </a:solidFill>
              </a:rPr>
              <a:t> at line 7, indicates its end. Everything between these braces is the function's body that defines what happens when main is called. All functions use braces to indicate the beginning and end of their definitions.</a:t>
            </a:r>
          </a:p>
        </p:txBody>
      </p:sp>
    </p:spTree>
    <p:extLst>
      <p:ext uri="{BB962C8B-B14F-4D97-AF65-F5344CB8AC3E}">
        <p14:creationId xmlns:p14="http://schemas.microsoft.com/office/powerpoint/2010/main" val="2939488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28B5CE7-3774-4810-B4D8-9083C4024735}"/>
              </a:ext>
            </a:extLst>
          </p:cNvPr>
          <p:cNvSpPr>
            <a:spLocks noGrp="1"/>
          </p:cNvSpPr>
          <p:nvPr>
            <p:ph type="title"/>
          </p:nvPr>
        </p:nvSpPr>
        <p:spPr>
          <a:xfrm>
            <a:off x="141625" y="286327"/>
            <a:ext cx="11278128" cy="757382"/>
          </a:xfrm>
        </p:spPr>
        <p:txBody>
          <a:bodyPr>
            <a:normAutofit/>
          </a:bodyPr>
          <a:lstStyle/>
          <a:p>
            <a:r>
              <a:rPr lang="en-US" altLang="en-US" b="1" dirty="0">
                <a:solidFill>
                  <a:srgbClr val="7030A0"/>
                </a:solidFill>
              </a:rPr>
              <a:t>Structure of a Program </a:t>
            </a:r>
            <a:endParaRPr lang="en-US" altLang="en-US" dirty="0"/>
          </a:p>
        </p:txBody>
      </p:sp>
      <p:sp>
        <p:nvSpPr>
          <p:cNvPr id="27651" name="Content Placeholder 2">
            <a:extLst>
              <a:ext uri="{FF2B5EF4-FFF2-40B4-BE49-F238E27FC236}">
                <a16:creationId xmlns:a16="http://schemas.microsoft.com/office/drawing/2014/main" id="{8CC70C90-EA25-4700-8185-0BFD742CB63C}"/>
              </a:ext>
            </a:extLst>
          </p:cNvPr>
          <p:cNvSpPr>
            <a:spLocks noGrp="1"/>
          </p:cNvSpPr>
          <p:nvPr>
            <p:ph idx="1"/>
          </p:nvPr>
        </p:nvSpPr>
        <p:spPr>
          <a:xfrm>
            <a:off x="236538" y="1435100"/>
            <a:ext cx="11456698" cy="5136573"/>
          </a:xfrm>
        </p:spPr>
        <p:txBody>
          <a:bodyPr>
            <a:normAutofit fontScale="77500" lnSpcReduction="20000"/>
          </a:bodyPr>
          <a:lstStyle/>
          <a:p>
            <a:pPr marL="0" indent="0">
              <a:lnSpc>
                <a:spcPct val="120000"/>
              </a:lnSpc>
              <a:spcBef>
                <a:spcPts val="0"/>
              </a:spcBef>
              <a:buNone/>
            </a:pPr>
            <a:r>
              <a:rPr lang="en-US" altLang="en-US" sz="2900" dirty="0">
                <a:solidFill>
                  <a:schemeClr val="tx1"/>
                </a:solidFill>
              </a:rPr>
              <a:t>Line 6: </a:t>
            </a:r>
            <a:r>
              <a:rPr lang="en-US" altLang="en-US" sz="2900" b="1" dirty="0" err="1">
                <a:solidFill>
                  <a:srgbClr val="FF0000"/>
                </a:solidFill>
              </a:rPr>
              <a:t>cout</a:t>
            </a:r>
            <a:r>
              <a:rPr lang="en-US" altLang="en-US" sz="2900" b="1" dirty="0">
                <a:solidFill>
                  <a:srgbClr val="FF0000"/>
                </a:solidFill>
              </a:rPr>
              <a:t> &lt;&lt; "Hello World!";</a:t>
            </a:r>
          </a:p>
          <a:p>
            <a:pPr>
              <a:lnSpc>
                <a:spcPct val="120000"/>
              </a:lnSpc>
              <a:spcBef>
                <a:spcPts val="0"/>
              </a:spcBef>
            </a:pPr>
            <a:r>
              <a:rPr lang="en-US" altLang="en-US" sz="2900" dirty="0">
                <a:solidFill>
                  <a:schemeClr val="tx1"/>
                </a:solidFill>
              </a:rPr>
              <a:t>This line is a C++ statement. A statement is an expression that can actually produce some effect. It is the meat of a program, specifying its actual behavior. Statements are executed in the same order that they appear within a function's body.</a:t>
            </a:r>
          </a:p>
          <a:p>
            <a:pPr>
              <a:lnSpc>
                <a:spcPct val="120000"/>
              </a:lnSpc>
              <a:spcBef>
                <a:spcPts val="0"/>
              </a:spcBef>
            </a:pPr>
            <a:r>
              <a:rPr lang="en-US" altLang="en-US" sz="2900" dirty="0">
                <a:solidFill>
                  <a:schemeClr val="tx1"/>
                </a:solidFill>
              </a:rPr>
              <a:t>This statement has three parts: </a:t>
            </a:r>
          </a:p>
          <a:p>
            <a:pPr marL="971550" lvl="1" indent="-514350">
              <a:lnSpc>
                <a:spcPct val="120000"/>
              </a:lnSpc>
              <a:spcBef>
                <a:spcPts val="0"/>
              </a:spcBef>
              <a:buFont typeface="+mj-lt"/>
              <a:buAutoNum type="arabicPeriod"/>
            </a:pPr>
            <a:r>
              <a:rPr lang="en-US" altLang="en-US" sz="2700" dirty="0">
                <a:solidFill>
                  <a:schemeClr val="tx1"/>
                </a:solidFill>
              </a:rPr>
              <a:t>First, </a:t>
            </a:r>
            <a:r>
              <a:rPr lang="en-US" altLang="en-US" sz="2700" dirty="0" err="1">
                <a:solidFill>
                  <a:srgbClr val="FF0000"/>
                </a:solidFill>
              </a:rPr>
              <a:t>cout</a:t>
            </a:r>
            <a:r>
              <a:rPr lang="en-US" altLang="en-US" sz="2700" dirty="0">
                <a:solidFill>
                  <a:srgbClr val="FF0000"/>
                </a:solidFill>
              </a:rPr>
              <a:t>,</a:t>
            </a:r>
            <a:r>
              <a:rPr lang="en-US" altLang="en-US" sz="2700" dirty="0">
                <a:solidFill>
                  <a:schemeClr val="tx1"/>
                </a:solidFill>
              </a:rPr>
              <a:t> an object which identifies the standard character output device (usually, this is the computer screen). </a:t>
            </a:r>
          </a:p>
          <a:p>
            <a:pPr marL="971550" lvl="1" indent="-514350">
              <a:lnSpc>
                <a:spcPct val="120000"/>
              </a:lnSpc>
              <a:spcBef>
                <a:spcPts val="0"/>
              </a:spcBef>
              <a:buFont typeface="+mj-lt"/>
              <a:buAutoNum type="arabicPeriod"/>
            </a:pPr>
            <a:r>
              <a:rPr lang="en-US" altLang="en-US" sz="2700" dirty="0">
                <a:solidFill>
                  <a:schemeClr val="tx1"/>
                </a:solidFill>
              </a:rPr>
              <a:t>Second, the insertion operator </a:t>
            </a:r>
            <a:r>
              <a:rPr lang="en-US" altLang="en-US" sz="2700" dirty="0">
                <a:solidFill>
                  <a:srgbClr val="FF0000"/>
                </a:solidFill>
              </a:rPr>
              <a:t>(&lt;&lt;)</a:t>
            </a:r>
            <a:r>
              <a:rPr lang="en-US" altLang="en-US" sz="2700" dirty="0">
                <a:solidFill>
                  <a:schemeClr val="tx1"/>
                </a:solidFill>
              </a:rPr>
              <a:t>, which indicates that what follows is inserted into </a:t>
            </a:r>
            <a:r>
              <a:rPr lang="en-US" altLang="en-US" sz="2700" dirty="0" err="1">
                <a:solidFill>
                  <a:schemeClr val="tx1"/>
                </a:solidFill>
              </a:rPr>
              <a:t>cout</a:t>
            </a:r>
            <a:r>
              <a:rPr lang="en-US" altLang="en-US" sz="2700" dirty="0">
                <a:solidFill>
                  <a:schemeClr val="tx1"/>
                </a:solidFill>
              </a:rPr>
              <a:t> to output/print text.</a:t>
            </a:r>
          </a:p>
          <a:p>
            <a:pPr marL="971550" lvl="1" indent="-514350">
              <a:lnSpc>
                <a:spcPct val="120000"/>
              </a:lnSpc>
              <a:spcBef>
                <a:spcPts val="0"/>
              </a:spcBef>
              <a:buFont typeface="+mj-lt"/>
              <a:buAutoNum type="arabicPeriod"/>
            </a:pPr>
            <a:r>
              <a:rPr lang="en-US" altLang="en-US" sz="2700" dirty="0">
                <a:solidFill>
                  <a:schemeClr val="tx1"/>
                </a:solidFill>
              </a:rPr>
              <a:t>Finally, a sentence within quotes </a:t>
            </a:r>
            <a:r>
              <a:rPr lang="en-US" altLang="en-US" sz="2700" dirty="0">
                <a:solidFill>
                  <a:srgbClr val="FF0000"/>
                </a:solidFill>
              </a:rPr>
              <a:t>("Hello world!"), </a:t>
            </a:r>
            <a:r>
              <a:rPr lang="en-US" altLang="en-US" sz="2700" dirty="0">
                <a:solidFill>
                  <a:schemeClr val="tx1"/>
                </a:solidFill>
              </a:rPr>
              <a:t>is the content inserted into the standard output.</a:t>
            </a:r>
          </a:p>
          <a:p>
            <a:pPr>
              <a:lnSpc>
                <a:spcPct val="120000"/>
              </a:lnSpc>
              <a:spcBef>
                <a:spcPts val="0"/>
              </a:spcBef>
            </a:pPr>
            <a:r>
              <a:rPr lang="en-US" altLang="en-US" sz="2900" dirty="0">
                <a:solidFill>
                  <a:schemeClr val="tx1"/>
                </a:solidFill>
              </a:rPr>
              <a:t>Notice that the statement ends with a semicolon </a:t>
            </a:r>
            <a:r>
              <a:rPr lang="en-US" altLang="en-US" sz="2900" dirty="0">
                <a:solidFill>
                  <a:srgbClr val="FF0000"/>
                </a:solidFill>
              </a:rPr>
              <a:t>(;).</a:t>
            </a:r>
            <a:r>
              <a:rPr lang="en-US" altLang="en-US" sz="2900" dirty="0">
                <a:solidFill>
                  <a:schemeClr val="tx1"/>
                </a:solidFill>
              </a:rPr>
              <a:t> Every C++ statement ends with a </a:t>
            </a:r>
            <a:r>
              <a:rPr lang="en-US" altLang="en-US" sz="2900" dirty="0">
                <a:solidFill>
                  <a:srgbClr val="FF0000"/>
                </a:solidFill>
              </a:rPr>
              <a:t>semicolon.</a:t>
            </a:r>
          </a:p>
        </p:txBody>
      </p:sp>
    </p:spTree>
    <p:extLst>
      <p:ext uri="{BB962C8B-B14F-4D97-AF65-F5344CB8AC3E}">
        <p14:creationId xmlns:p14="http://schemas.microsoft.com/office/powerpoint/2010/main" val="2968599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28B5CE7-3774-4810-B4D8-9083C4024735}"/>
              </a:ext>
            </a:extLst>
          </p:cNvPr>
          <p:cNvSpPr>
            <a:spLocks noGrp="1"/>
          </p:cNvSpPr>
          <p:nvPr>
            <p:ph type="title"/>
          </p:nvPr>
        </p:nvSpPr>
        <p:spPr>
          <a:xfrm>
            <a:off x="141625" y="286327"/>
            <a:ext cx="11278128" cy="757382"/>
          </a:xfrm>
        </p:spPr>
        <p:txBody>
          <a:bodyPr>
            <a:normAutofit/>
          </a:bodyPr>
          <a:lstStyle/>
          <a:p>
            <a:r>
              <a:rPr lang="en-US" altLang="en-US" b="1" dirty="0">
                <a:solidFill>
                  <a:srgbClr val="7030A0"/>
                </a:solidFill>
              </a:rPr>
              <a:t>Structure of a Program Summary</a:t>
            </a:r>
            <a:endParaRPr lang="en-US" altLang="en-US" dirty="0"/>
          </a:p>
        </p:txBody>
      </p:sp>
      <p:sp>
        <p:nvSpPr>
          <p:cNvPr id="27651" name="Content Placeholder 2">
            <a:extLst>
              <a:ext uri="{FF2B5EF4-FFF2-40B4-BE49-F238E27FC236}">
                <a16:creationId xmlns:a16="http://schemas.microsoft.com/office/drawing/2014/main" id="{8CC70C90-EA25-4700-8185-0BFD742CB63C}"/>
              </a:ext>
            </a:extLst>
          </p:cNvPr>
          <p:cNvSpPr>
            <a:spLocks noGrp="1"/>
          </p:cNvSpPr>
          <p:nvPr>
            <p:ph idx="1"/>
          </p:nvPr>
        </p:nvSpPr>
        <p:spPr>
          <a:xfrm>
            <a:off x="236538" y="1435100"/>
            <a:ext cx="11456698" cy="5136573"/>
          </a:xfrm>
        </p:spPr>
        <p:txBody>
          <a:bodyPr>
            <a:normAutofit lnSpcReduction="10000"/>
          </a:bodyPr>
          <a:lstStyle/>
          <a:p>
            <a:pPr>
              <a:lnSpc>
                <a:spcPct val="120000"/>
              </a:lnSpc>
              <a:spcBef>
                <a:spcPts val="0"/>
              </a:spcBef>
            </a:pPr>
            <a:r>
              <a:rPr lang="en-US" altLang="en-US" sz="2900" dirty="0">
                <a:solidFill>
                  <a:schemeClr val="tx1"/>
                </a:solidFill>
              </a:rPr>
              <a:t>You may have noticed that not all the lines of this program perform actions when the code is executed. </a:t>
            </a:r>
          </a:p>
          <a:p>
            <a:pPr>
              <a:lnSpc>
                <a:spcPct val="120000"/>
              </a:lnSpc>
              <a:spcBef>
                <a:spcPts val="0"/>
              </a:spcBef>
            </a:pPr>
            <a:r>
              <a:rPr lang="en-US" altLang="en-US" sz="2900" dirty="0">
                <a:solidFill>
                  <a:schemeClr val="tx1"/>
                </a:solidFill>
              </a:rPr>
              <a:t>There is a line containing a comment (beginning with //). </a:t>
            </a:r>
          </a:p>
          <a:p>
            <a:pPr>
              <a:lnSpc>
                <a:spcPct val="120000"/>
              </a:lnSpc>
              <a:spcBef>
                <a:spcPts val="0"/>
              </a:spcBef>
            </a:pPr>
            <a:r>
              <a:rPr lang="en-US" altLang="en-US" sz="2900" dirty="0">
                <a:solidFill>
                  <a:schemeClr val="tx1"/>
                </a:solidFill>
              </a:rPr>
              <a:t>There is a line with a directive for the preprocessor (beginning with #). </a:t>
            </a:r>
          </a:p>
          <a:p>
            <a:pPr>
              <a:lnSpc>
                <a:spcPct val="120000"/>
              </a:lnSpc>
              <a:spcBef>
                <a:spcPts val="0"/>
              </a:spcBef>
            </a:pPr>
            <a:r>
              <a:rPr lang="en-US" altLang="en-US" sz="2900" dirty="0">
                <a:solidFill>
                  <a:schemeClr val="tx1"/>
                </a:solidFill>
              </a:rPr>
              <a:t>There is a line that defines a function (in this case, the main function). </a:t>
            </a:r>
          </a:p>
          <a:p>
            <a:pPr>
              <a:lnSpc>
                <a:spcPct val="120000"/>
              </a:lnSpc>
              <a:spcBef>
                <a:spcPts val="0"/>
              </a:spcBef>
            </a:pPr>
            <a:r>
              <a:rPr lang="en-US" altLang="en-US" sz="2900" dirty="0">
                <a:solidFill>
                  <a:schemeClr val="tx1"/>
                </a:solidFill>
              </a:rPr>
              <a:t>And, finally, a line with a statements ending with a semicolon (the insertion into </a:t>
            </a:r>
            <a:r>
              <a:rPr lang="en-US" altLang="en-US" sz="2900" dirty="0" err="1">
                <a:solidFill>
                  <a:schemeClr val="tx1"/>
                </a:solidFill>
              </a:rPr>
              <a:t>cout</a:t>
            </a:r>
            <a:r>
              <a:rPr lang="en-US" altLang="en-US" sz="2900" dirty="0">
                <a:solidFill>
                  <a:schemeClr val="tx1"/>
                </a:solidFill>
              </a:rPr>
              <a:t>), which was within the block delimited by the braces ( { } ) of the main function.</a:t>
            </a:r>
          </a:p>
        </p:txBody>
      </p:sp>
    </p:spTree>
    <p:extLst>
      <p:ext uri="{BB962C8B-B14F-4D97-AF65-F5344CB8AC3E}">
        <p14:creationId xmlns:p14="http://schemas.microsoft.com/office/powerpoint/2010/main" val="73759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56528E5-DA70-4DEC-BE3C-C7CE147AC36C}"/>
              </a:ext>
            </a:extLst>
          </p:cNvPr>
          <p:cNvSpPr>
            <a:spLocks noGrp="1"/>
          </p:cNvSpPr>
          <p:nvPr>
            <p:ph type="title"/>
          </p:nvPr>
        </p:nvSpPr>
        <p:spPr>
          <a:xfrm>
            <a:off x="139700" y="512763"/>
            <a:ext cx="11917363" cy="473075"/>
          </a:xfrm>
        </p:spPr>
        <p:txBody>
          <a:bodyPr>
            <a:noAutofit/>
          </a:bodyPr>
          <a:lstStyle/>
          <a:p>
            <a:r>
              <a:rPr lang="en-US" altLang="en-US" b="1" dirty="0">
                <a:solidFill>
                  <a:srgbClr val="7030A0"/>
                </a:solidFill>
              </a:rPr>
              <a:t>Intended Learning Outcomes (ILOs)</a:t>
            </a:r>
          </a:p>
        </p:txBody>
      </p:sp>
      <p:sp>
        <p:nvSpPr>
          <p:cNvPr id="4099" name="Content Placeholder 2">
            <a:extLst>
              <a:ext uri="{FF2B5EF4-FFF2-40B4-BE49-F238E27FC236}">
                <a16:creationId xmlns:a16="http://schemas.microsoft.com/office/drawing/2014/main" id="{DB8A30F3-16CA-4507-9672-035D5A3B307F}"/>
              </a:ext>
            </a:extLst>
          </p:cNvPr>
          <p:cNvSpPr>
            <a:spLocks noGrp="1"/>
          </p:cNvSpPr>
          <p:nvPr>
            <p:ph idx="1"/>
          </p:nvPr>
        </p:nvSpPr>
        <p:spPr>
          <a:xfrm>
            <a:off x="236538" y="1524000"/>
            <a:ext cx="11560175" cy="4679950"/>
          </a:xfrm>
        </p:spPr>
        <p:txBody>
          <a:bodyPr/>
          <a:lstStyle/>
          <a:p>
            <a:pPr marL="0" indent="0">
              <a:buNone/>
            </a:pPr>
            <a:r>
              <a:rPr lang="en-US" sz="2400" b="1" dirty="0">
                <a:solidFill>
                  <a:srgbClr val="0070C0"/>
                </a:solidFill>
              </a:rPr>
              <a:t>At the end of the lesson the students should be able to:</a:t>
            </a:r>
          </a:p>
          <a:p>
            <a:pPr>
              <a:buClrTx/>
              <a:buSzPct val="100000"/>
              <a:buFont typeface="Arial" panose="020B0604020202020204" pitchFamily="34" charset="0"/>
              <a:buChar char="•"/>
            </a:pPr>
            <a:r>
              <a:rPr lang="en-US" altLang="en-US" sz="2400" dirty="0">
                <a:solidFill>
                  <a:srgbClr val="000000"/>
                </a:solidFill>
              </a:rPr>
              <a:t>Examine the programming process of C++.</a:t>
            </a:r>
          </a:p>
          <a:p>
            <a:pPr>
              <a:buClrTx/>
              <a:buSzPct val="100000"/>
              <a:buFont typeface="Arial" panose="020B0604020202020204" pitchFamily="34" charset="0"/>
              <a:buChar char="•"/>
            </a:pPr>
            <a:r>
              <a:rPr lang="en-US" altLang="en-US" sz="2400" dirty="0">
                <a:solidFill>
                  <a:srgbClr val="000000"/>
                </a:solidFill>
              </a:rPr>
              <a:t>Explore how to properly structure a C++ program.</a:t>
            </a:r>
          </a:p>
          <a:p>
            <a:pPr>
              <a:buClrTx/>
              <a:buSzPct val="100000"/>
              <a:buFont typeface="Arial" panose="020B0604020202020204" pitchFamily="34" charset="0"/>
              <a:buChar char="•"/>
            </a:pPr>
            <a:r>
              <a:rPr lang="en-US" altLang="en-US" sz="2400" dirty="0">
                <a:solidFill>
                  <a:srgbClr val="000000"/>
                </a:solidFill>
              </a:rPr>
              <a:t>Learn how to write a C++ program.</a:t>
            </a:r>
          </a:p>
          <a:p>
            <a:pPr>
              <a:buClrTx/>
              <a:buSzPct val="100000"/>
              <a:buFont typeface="Arial" panose="020B0604020202020204" pitchFamily="34" charset="0"/>
              <a:buChar char="•"/>
            </a:pPr>
            <a:r>
              <a:rPr lang="en-US" altLang="en-US" sz="2400" dirty="0">
                <a:solidFill>
                  <a:srgbClr val="000000"/>
                </a:solidFill>
              </a:rPr>
              <a:t>Learn how to debug syntax error.</a:t>
            </a:r>
          </a:p>
          <a:p>
            <a:pPr marL="0" indent="0">
              <a:buNone/>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28B5CE7-3774-4810-B4D8-9083C4024735}"/>
              </a:ext>
            </a:extLst>
          </p:cNvPr>
          <p:cNvSpPr>
            <a:spLocks noGrp="1"/>
          </p:cNvSpPr>
          <p:nvPr>
            <p:ph type="title"/>
          </p:nvPr>
        </p:nvSpPr>
        <p:spPr>
          <a:xfrm>
            <a:off x="141625" y="286327"/>
            <a:ext cx="11278128" cy="757382"/>
          </a:xfrm>
        </p:spPr>
        <p:txBody>
          <a:bodyPr>
            <a:normAutofit/>
          </a:bodyPr>
          <a:lstStyle/>
          <a:p>
            <a:r>
              <a:rPr lang="en-US" altLang="en-US" b="1" dirty="0">
                <a:solidFill>
                  <a:srgbClr val="7030A0"/>
                </a:solidFill>
              </a:rPr>
              <a:t>C++ Output (Print Text) using </a:t>
            </a:r>
            <a:r>
              <a:rPr lang="en-US" altLang="en-US" b="1" dirty="0" err="1">
                <a:solidFill>
                  <a:srgbClr val="7030A0"/>
                </a:solidFill>
              </a:rPr>
              <a:t>cout</a:t>
            </a:r>
            <a:r>
              <a:rPr lang="en-US" altLang="en-US" b="1" dirty="0">
                <a:solidFill>
                  <a:srgbClr val="7030A0"/>
                </a:solidFill>
              </a:rPr>
              <a:t> object</a:t>
            </a:r>
            <a:endParaRPr lang="en-US" altLang="en-US" dirty="0"/>
          </a:p>
        </p:txBody>
      </p:sp>
      <p:sp>
        <p:nvSpPr>
          <p:cNvPr id="27651" name="Content Placeholder 2">
            <a:extLst>
              <a:ext uri="{FF2B5EF4-FFF2-40B4-BE49-F238E27FC236}">
                <a16:creationId xmlns:a16="http://schemas.microsoft.com/office/drawing/2014/main" id="{8CC70C90-EA25-4700-8185-0BFD742CB63C}"/>
              </a:ext>
            </a:extLst>
          </p:cNvPr>
          <p:cNvSpPr>
            <a:spLocks noGrp="1"/>
          </p:cNvSpPr>
          <p:nvPr>
            <p:ph idx="1"/>
          </p:nvPr>
        </p:nvSpPr>
        <p:spPr>
          <a:xfrm>
            <a:off x="236538" y="1435100"/>
            <a:ext cx="11456698" cy="5136573"/>
          </a:xfrm>
        </p:spPr>
        <p:txBody>
          <a:bodyPr>
            <a:normAutofit/>
          </a:bodyPr>
          <a:lstStyle/>
          <a:p>
            <a:pPr>
              <a:lnSpc>
                <a:spcPct val="120000"/>
              </a:lnSpc>
              <a:spcBef>
                <a:spcPts val="0"/>
              </a:spcBef>
            </a:pPr>
            <a:r>
              <a:rPr lang="en-US" altLang="en-US" sz="2900" dirty="0">
                <a:solidFill>
                  <a:schemeClr val="tx1"/>
                </a:solidFill>
              </a:rPr>
              <a:t>The </a:t>
            </a:r>
            <a:r>
              <a:rPr lang="en-US" altLang="en-US" sz="2900" dirty="0" err="1">
                <a:solidFill>
                  <a:schemeClr val="tx1"/>
                </a:solidFill>
              </a:rPr>
              <a:t>cout</a:t>
            </a:r>
            <a:r>
              <a:rPr lang="en-US" altLang="en-US" sz="2900" dirty="0">
                <a:solidFill>
                  <a:schemeClr val="tx1"/>
                </a:solidFill>
              </a:rPr>
              <a:t> object, together with &lt;&lt; operator is used to output values/print text.</a:t>
            </a:r>
          </a:p>
          <a:p>
            <a:pPr>
              <a:lnSpc>
                <a:spcPct val="120000"/>
              </a:lnSpc>
              <a:spcBef>
                <a:spcPts val="0"/>
              </a:spcBef>
            </a:pPr>
            <a:r>
              <a:rPr lang="en-US" altLang="en-US" sz="2900" dirty="0">
                <a:solidFill>
                  <a:schemeClr val="tx1"/>
                </a:solidFill>
              </a:rPr>
              <a:t>Example:</a:t>
            </a:r>
          </a:p>
          <a:p>
            <a:pPr marL="0" indent="0">
              <a:lnSpc>
                <a:spcPct val="120000"/>
              </a:lnSpc>
              <a:spcBef>
                <a:spcPts val="0"/>
              </a:spcBef>
              <a:buNone/>
            </a:pPr>
            <a:r>
              <a:rPr lang="en-US" altLang="en-US" sz="2900" dirty="0">
                <a:solidFill>
                  <a:schemeClr val="tx1"/>
                </a:solidFill>
              </a:rPr>
              <a:t> </a:t>
            </a:r>
            <a:r>
              <a:rPr lang="en-US" altLang="en-US" sz="2900" dirty="0" err="1">
                <a:solidFill>
                  <a:schemeClr val="tx1"/>
                </a:solidFill>
              </a:rPr>
              <a:t>cout</a:t>
            </a:r>
            <a:r>
              <a:rPr lang="en-US" altLang="en-US" sz="2900" dirty="0">
                <a:solidFill>
                  <a:schemeClr val="tx1"/>
                </a:solidFill>
              </a:rPr>
              <a:t>&lt;&lt;“hello world”;</a:t>
            </a:r>
          </a:p>
          <a:p>
            <a:pPr>
              <a:lnSpc>
                <a:spcPct val="120000"/>
              </a:lnSpc>
              <a:spcBef>
                <a:spcPts val="0"/>
              </a:spcBef>
            </a:pPr>
            <a:endParaRPr lang="en-US" altLang="en-US" sz="2900" dirty="0">
              <a:solidFill>
                <a:schemeClr val="tx1"/>
              </a:solidFill>
            </a:endParaRPr>
          </a:p>
        </p:txBody>
      </p:sp>
    </p:spTree>
    <p:extLst>
      <p:ext uri="{BB962C8B-B14F-4D97-AF65-F5344CB8AC3E}">
        <p14:creationId xmlns:p14="http://schemas.microsoft.com/office/powerpoint/2010/main" val="1766728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28B5CE7-3774-4810-B4D8-9083C4024735}"/>
              </a:ext>
            </a:extLst>
          </p:cNvPr>
          <p:cNvSpPr>
            <a:spLocks noGrp="1"/>
          </p:cNvSpPr>
          <p:nvPr>
            <p:ph type="title"/>
          </p:nvPr>
        </p:nvSpPr>
        <p:spPr>
          <a:xfrm>
            <a:off x="141625" y="286327"/>
            <a:ext cx="11278128" cy="757382"/>
          </a:xfrm>
        </p:spPr>
        <p:txBody>
          <a:bodyPr>
            <a:normAutofit/>
          </a:bodyPr>
          <a:lstStyle/>
          <a:p>
            <a:r>
              <a:rPr lang="en-US" altLang="en-US" b="1" dirty="0">
                <a:solidFill>
                  <a:srgbClr val="7030A0"/>
                </a:solidFill>
              </a:rPr>
              <a:t>C++ New Lines using </a:t>
            </a:r>
            <a:r>
              <a:rPr lang="en-US" altLang="en-US" b="1" dirty="0">
                <a:solidFill>
                  <a:srgbClr val="FF0000"/>
                </a:solidFill>
              </a:rPr>
              <a:t>\n</a:t>
            </a:r>
            <a:r>
              <a:rPr lang="en-US" altLang="en-US" b="1" dirty="0">
                <a:solidFill>
                  <a:srgbClr val="7030A0"/>
                </a:solidFill>
              </a:rPr>
              <a:t> and </a:t>
            </a:r>
            <a:r>
              <a:rPr lang="en-US" altLang="en-US" b="1" dirty="0" err="1">
                <a:solidFill>
                  <a:srgbClr val="FF0000"/>
                </a:solidFill>
              </a:rPr>
              <a:t>endl</a:t>
            </a:r>
            <a:endParaRPr lang="en-US" altLang="en-US" dirty="0">
              <a:solidFill>
                <a:srgbClr val="FF0000"/>
              </a:solidFill>
            </a:endParaRPr>
          </a:p>
        </p:txBody>
      </p:sp>
      <p:sp>
        <p:nvSpPr>
          <p:cNvPr id="27651" name="Content Placeholder 2">
            <a:extLst>
              <a:ext uri="{FF2B5EF4-FFF2-40B4-BE49-F238E27FC236}">
                <a16:creationId xmlns:a16="http://schemas.microsoft.com/office/drawing/2014/main" id="{8CC70C90-EA25-4700-8185-0BFD742CB63C}"/>
              </a:ext>
            </a:extLst>
          </p:cNvPr>
          <p:cNvSpPr>
            <a:spLocks noGrp="1"/>
          </p:cNvSpPr>
          <p:nvPr>
            <p:ph idx="1"/>
          </p:nvPr>
        </p:nvSpPr>
        <p:spPr>
          <a:xfrm>
            <a:off x="236538" y="1435100"/>
            <a:ext cx="11456698" cy="5136573"/>
          </a:xfrm>
        </p:spPr>
        <p:txBody>
          <a:bodyPr>
            <a:normAutofit/>
          </a:bodyPr>
          <a:lstStyle/>
          <a:p>
            <a:pPr>
              <a:lnSpc>
                <a:spcPct val="120000"/>
              </a:lnSpc>
              <a:spcBef>
                <a:spcPts val="0"/>
              </a:spcBef>
            </a:pPr>
            <a:r>
              <a:rPr lang="en-US" altLang="en-US" sz="2900" dirty="0">
                <a:solidFill>
                  <a:schemeClr val="tx1"/>
                </a:solidFill>
              </a:rPr>
              <a:t>Both </a:t>
            </a:r>
            <a:r>
              <a:rPr lang="en-US" altLang="en-US" sz="2900" b="1" dirty="0">
                <a:solidFill>
                  <a:srgbClr val="FF0000"/>
                </a:solidFill>
              </a:rPr>
              <a:t>\n</a:t>
            </a:r>
            <a:r>
              <a:rPr lang="en-US" altLang="en-US" sz="2900" dirty="0">
                <a:solidFill>
                  <a:schemeClr val="tx1"/>
                </a:solidFill>
              </a:rPr>
              <a:t> and </a:t>
            </a:r>
            <a:r>
              <a:rPr lang="en-US" altLang="en-US" sz="2900" b="1" dirty="0" err="1">
                <a:solidFill>
                  <a:srgbClr val="FF0000"/>
                </a:solidFill>
              </a:rPr>
              <a:t>endl</a:t>
            </a:r>
            <a:r>
              <a:rPr lang="en-US" altLang="en-US" sz="2900" dirty="0">
                <a:solidFill>
                  <a:schemeClr val="tx1"/>
                </a:solidFill>
              </a:rPr>
              <a:t> are used to break lines. However, \n is used more often and is the preferred way.</a:t>
            </a:r>
          </a:p>
          <a:p>
            <a:pPr>
              <a:lnSpc>
                <a:spcPct val="120000"/>
              </a:lnSpc>
              <a:spcBef>
                <a:spcPts val="0"/>
              </a:spcBef>
            </a:pPr>
            <a:r>
              <a:rPr lang="en-US" altLang="en-US" sz="2900" b="1" dirty="0">
                <a:solidFill>
                  <a:schemeClr val="tx1"/>
                </a:solidFill>
              </a:rPr>
              <a:t>Every </a:t>
            </a:r>
            <a:r>
              <a:rPr lang="en-US" altLang="en-US" sz="2900" b="1" dirty="0">
                <a:solidFill>
                  <a:srgbClr val="FF0000"/>
                </a:solidFill>
              </a:rPr>
              <a:t>\n</a:t>
            </a:r>
            <a:r>
              <a:rPr lang="en-US" altLang="en-US" sz="2900" dirty="0">
                <a:solidFill>
                  <a:schemeClr val="tx1"/>
                </a:solidFill>
              </a:rPr>
              <a:t> and </a:t>
            </a:r>
            <a:r>
              <a:rPr lang="en-US" altLang="en-US" sz="2900" b="1" dirty="0" err="1">
                <a:solidFill>
                  <a:srgbClr val="FF0000"/>
                </a:solidFill>
              </a:rPr>
              <a:t>endl</a:t>
            </a:r>
            <a:r>
              <a:rPr lang="en-US" altLang="en-US" sz="2900" b="1" dirty="0">
                <a:solidFill>
                  <a:schemeClr val="tx1"/>
                </a:solidFill>
              </a:rPr>
              <a:t>  break one line, so you can use one or more \n in your program</a:t>
            </a:r>
          </a:p>
          <a:p>
            <a:pPr>
              <a:lnSpc>
                <a:spcPct val="120000"/>
              </a:lnSpc>
              <a:spcBef>
                <a:spcPts val="0"/>
              </a:spcBef>
            </a:pPr>
            <a:r>
              <a:rPr lang="en-US" altLang="en-US" sz="2900" dirty="0">
                <a:solidFill>
                  <a:schemeClr val="tx1"/>
                </a:solidFill>
              </a:rPr>
              <a:t>Note: </a:t>
            </a:r>
            <a:r>
              <a:rPr lang="en-US" altLang="en-US" sz="2900" b="1" dirty="0" err="1">
                <a:solidFill>
                  <a:srgbClr val="FF0000"/>
                </a:solidFill>
              </a:rPr>
              <a:t>endl</a:t>
            </a:r>
            <a:r>
              <a:rPr lang="en-US" altLang="en-US" sz="2900" b="1" dirty="0">
                <a:solidFill>
                  <a:srgbClr val="FF0000"/>
                </a:solidFill>
              </a:rPr>
              <a:t> </a:t>
            </a:r>
            <a:r>
              <a:rPr lang="en-US" altLang="en-US" sz="2900" b="1" dirty="0">
                <a:solidFill>
                  <a:schemeClr val="tx1"/>
                </a:solidFill>
              </a:rPr>
              <a:t>format is &lt;&lt; </a:t>
            </a:r>
            <a:r>
              <a:rPr lang="en-US" altLang="en-US" sz="2900" b="1" dirty="0" err="1">
                <a:solidFill>
                  <a:schemeClr val="tx1"/>
                </a:solidFill>
              </a:rPr>
              <a:t>endl</a:t>
            </a:r>
            <a:r>
              <a:rPr lang="en-US" altLang="en-US" sz="2900" b="1" dirty="0">
                <a:solidFill>
                  <a:schemeClr val="tx1"/>
                </a:solidFill>
              </a:rPr>
              <a:t>, operator &lt;&lt; before the </a:t>
            </a:r>
            <a:r>
              <a:rPr lang="en-US" altLang="en-US" sz="2900" b="1" dirty="0" err="1">
                <a:solidFill>
                  <a:schemeClr val="tx1"/>
                </a:solidFill>
              </a:rPr>
              <a:t>endl</a:t>
            </a:r>
            <a:r>
              <a:rPr lang="en-US" altLang="en-US" sz="2900" b="1" dirty="0">
                <a:solidFill>
                  <a:schemeClr val="tx1"/>
                </a:solidFill>
              </a:rPr>
              <a:t> </a:t>
            </a:r>
            <a:endParaRPr lang="en-US" altLang="en-US" sz="2900" dirty="0">
              <a:solidFill>
                <a:schemeClr val="tx1"/>
              </a:solidFill>
            </a:endParaRPr>
          </a:p>
        </p:txBody>
      </p:sp>
    </p:spTree>
    <p:extLst>
      <p:ext uri="{BB962C8B-B14F-4D97-AF65-F5344CB8AC3E}">
        <p14:creationId xmlns:p14="http://schemas.microsoft.com/office/powerpoint/2010/main" val="3340445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DE223A7-8AC6-4849-80B7-2519F5F8EE2A}"/>
              </a:ext>
            </a:extLst>
          </p:cNvPr>
          <p:cNvSpPr>
            <a:spLocks noGrp="1"/>
          </p:cNvSpPr>
          <p:nvPr>
            <p:ph type="title"/>
          </p:nvPr>
        </p:nvSpPr>
        <p:spPr>
          <a:xfrm>
            <a:off x="713097" y="381866"/>
            <a:ext cx="8596668" cy="609600"/>
          </a:xfrm>
        </p:spPr>
        <p:txBody>
          <a:bodyPr>
            <a:normAutofit fontScale="90000"/>
          </a:bodyPr>
          <a:lstStyle/>
          <a:p>
            <a:r>
              <a:rPr lang="en-US" altLang="en-US" b="1" dirty="0">
                <a:solidFill>
                  <a:srgbClr val="7030A0"/>
                </a:solidFill>
              </a:rPr>
              <a:t>Sample Program using new line </a:t>
            </a:r>
            <a:r>
              <a:rPr lang="en-US" altLang="en-US" b="1" dirty="0">
                <a:solidFill>
                  <a:srgbClr val="FF0000"/>
                </a:solidFill>
              </a:rPr>
              <a:t>\n</a:t>
            </a:r>
            <a:r>
              <a:rPr lang="en-US" altLang="en-US" b="1" dirty="0">
                <a:solidFill>
                  <a:srgbClr val="7030A0"/>
                </a:solidFill>
              </a:rPr>
              <a:t> and </a:t>
            </a:r>
            <a:r>
              <a:rPr lang="en-US" altLang="en-US" b="1" dirty="0" err="1">
                <a:solidFill>
                  <a:srgbClr val="FF0000"/>
                </a:solidFill>
              </a:rPr>
              <a:t>endl</a:t>
            </a:r>
            <a:endParaRPr lang="en-US" altLang="en-US" b="1" dirty="0">
              <a:solidFill>
                <a:srgbClr val="FF0000"/>
              </a:solidFill>
            </a:endParaRPr>
          </a:p>
        </p:txBody>
      </p:sp>
      <p:sp>
        <p:nvSpPr>
          <p:cNvPr id="26627" name="Content Placeholder 2">
            <a:extLst>
              <a:ext uri="{FF2B5EF4-FFF2-40B4-BE49-F238E27FC236}">
                <a16:creationId xmlns:a16="http://schemas.microsoft.com/office/drawing/2014/main" id="{1B9BECBB-27FB-4A45-A9CB-6D43AC595A13}"/>
              </a:ext>
            </a:extLst>
          </p:cNvPr>
          <p:cNvSpPr>
            <a:spLocks noGrp="1"/>
          </p:cNvSpPr>
          <p:nvPr>
            <p:ph idx="1"/>
          </p:nvPr>
        </p:nvSpPr>
        <p:spPr>
          <a:xfrm>
            <a:off x="236538" y="1373449"/>
            <a:ext cx="4080819" cy="3144477"/>
          </a:xfrm>
          <a:ln>
            <a:solidFill>
              <a:schemeClr val="tx1"/>
            </a:solidFill>
            <a:miter lim="800000"/>
            <a:headEnd/>
            <a:tailEnd/>
          </a:ln>
        </p:spPr>
        <p:txBody>
          <a:bodyPr>
            <a:normAutofit lnSpcReduction="10000"/>
          </a:bodyPr>
          <a:lstStyle/>
          <a:p>
            <a:pPr marL="0" indent="0">
              <a:buFont typeface="Arial" panose="020B0604020202020204" pitchFamily="34" charset="0"/>
              <a:buNone/>
            </a:pPr>
            <a:r>
              <a:rPr lang="en-US" altLang="en-US" sz="2400" dirty="0">
                <a:solidFill>
                  <a:srgbClr val="00B0F0"/>
                </a:solidFill>
              </a:rPr>
              <a:t>Program  : </a:t>
            </a:r>
            <a:r>
              <a:rPr lang="en-US" altLang="en-US" sz="2400" b="1" dirty="0">
                <a:solidFill>
                  <a:srgbClr val="00B0F0"/>
                </a:solidFill>
              </a:rPr>
              <a:t>without using new line \n or </a:t>
            </a:r>
            <a:r>
              <a:rPr lang="en-US" altLang="en-US" sz="2400" b="1" dirty="0" err="1">
                <a:solidFill>
                  <a:srgbClr val="00B0F0"/>
                </a:solidFill>
              </a:rPr>
              <a:t>endl</a:t>
            </a:r>
            <a:endParaRPr lang="en-US" altLang="en-US" sz="2400" b="1" dirty="0">
              <a:solidFill>
                <a:srgbClr val="00B0F0"/>
              </a:solidFill>
            </a:endParaRPr>
          </a:p>
          <a:p>
            <a:pPr marL="0" indent="0">
              <a:lnSpc>
                <a:spcPct val="110000"/>
              </a:lnSpc>
              <a:spcBef>
                <a:spcPts val="0"/>
              </a:spcBef>
              <a:buFont typeface="Arial" panose="020B0604020202020204" pitchFamily="34" charset="0"/>
              <a:buNone/>
            </a:pPr>
            <a:r>
              <a:rPr lang="en-US" altLang="en-US" sz="2400" dirty="0">
                <a:solidFill>
                  <a:schemeClr val="tx1"/>
                </a:solidFill>
              </a:rPr>
              <a:t>#include &lt;iostream&gt;</a:t>
            </a:r>
          </a:p>
          <a:p>
            <a:pPr marL="0" indent="0">
              <a:lnSpc>
                <a:spcPct val="110000"/>
              </a:lnSpc>
              <a:spcBef>
                <a:spcPts val="0"/>
              </a:spcBef>
              <a:buFont typeface="Arial" panose="020B0604020202020204" pitchFamily="34" charset="0"/>
              <a:buNone/>
            </a:pPr>
            <a:r>
              <a:rPr lang="en-US" altLang="en-US" sz="2400" dirty="0">
                <a:solidFill>
                  <a:schemeClr val="tx1"/>
                </a:solidFill>
              </a:rPr>
              <a:t>using namespace std;</a:t>
            </a:r>
          </a:p>
          <a:p>
            <a:pPr marL="0" indent="0">
              <a:lnSpc>
                <a:spcPct val="110000"/>
              </a:lnSpc>
              <a:spcBef>
                <a:spcPts val="0"/>
              </a:spcBef>
              <a:buFont typeface="Arial" panose="020B0604020202020204" pitchFamily="34" charset="0"/>
              <a:buNone/>
            </a:pPr>
            <a:r>
              <a:rPr lang="en-US" altLang="en-US" sz="2400" dirty="0">
                <a:solidFill>
                  <a:schemeClr val="tx1"/>
                </a:solidFill>
              </a:rPr>
              <a:t>main(){</a:t>
            </a:r>
          </a:p>
          <a:p>
            <a:pPr marL="0" indent="0">
              <a:lnSpc>
                <a:spcPct val="110000"/>
              </a:lnSpc>
              <a:spcBef>
                <a:spcPts val="0"/>
              </a:spcBef>
              <a:buFont typeface="Arial" panose="020B0604020202020204" pitchFamily="34" charset="0"/>
              <a:buNone/>
            </a:pPr>
            <a:r>
              <a:rPr lang="en-US" altLang="en-US" sz="2400" dirty="0">
                <a:solidFill>
                  <a:schemeClr val="tx1"/>
                </a:solidFill>
              </a:rPr>
              <a:t>	</a:t>
            </a:r>
            <a:r>
              <a:rPr lang="en-US" altLang="en-US" sz="2400" dirty="0" err="1">
                <a:solidFill>
                  <a:schemeClr val="tx1"/>
                </a:solidFill>
              </a:rPr>
              <a:t>cout</a:t>
            </a:r>
            <a:r>
              <a:rPr lang="en-US" altLang="en-US" sz="2400" dirty="0">
                <a:solidFill>
                  <a:schemeClr val="tx1"/>
                </a:solidFill>
              </a:rPr>
              <a:t> &lt;&lt; "Hello C++!";</a:t>
            </a:r>
          </a:p>
          <a:p>
            <a:pPr marL="0" indent="0">
              <a:lnSpc>
                <a:spcPct val="110000"/>
              </a:lnSpc>
              <a:spcBef>
                <a:spcPts val="0"/>
              </a:spcBef>
              <a:buFont typeface="Arial" panose="020B0604020202020204" pitchFamily="34" charset="0"/>
              <a:buNone/>
            </a:pPr>
            <a:r>
              <a:rPr lang="en-US" altLang="en-US" sz="2400" dirty="0">
                <a:solidFill>
                  <a:schemeClr val="tx1"/>
                </a:solidFill>
              </a:rPr>
              <a:t>	</a:t>
            </a:r>
            <a:r>
              <a:rPr lang="en-US" altLang="en-US" sz="2400" dirty="0" err="1">
                <a:solidFill>
                  <a:schemeClr val="tx1"/>
                </a:solidFill>
              </a:rPr>
              <a:t>cout</a:t>
            </a:r>
            <a:r>
              <a:rPr lang="en-US" altLang="en-US" sz="2400" dirty="0">
                <a:solidFill>
                  <a:schemeClr val="tx1"/>
                </a:solidFill>
              </a:rPr>
              <a:t> &lt;&lt; "Hello C++!";</a:t>
            </a:r>
          </a:p>
          <a:p>
            <a:pPr marL="0" indent="0">
              <a:lnSpc>
                <a:spcPct val="110000"/>
              </a:lnSpc>
              <a:spcBef>
                <a:spcPts val="0"/>
              </a:spcBef>
              <a:buFont typeface="Arial" panose="020B0604020202020204" pitchFamily="34" charset="0"/>
              <a:buNone/>
            </a:pPr>
            <a:r>
              <a:rPr lang="en-US" altLang="en-US" sz="2400" dirty="0">
                <a:solidFill>
                  <a:schemeClr val="tx1"/>
                </a:solidFill>
              </a:rPr>
              <a:t>	</a:t>
            </a:r>
            <a:r>
              <a:rPr lang="en-US" altLang="en-US" sz="2400" dirty="0" err="1">
                <a:solidFill>
                  <a:schemeClr val="tx1"/>
                </a:solidFill>
              </a:rPr>
              <a:t>cout</a:t>
            </a:r>
            <a:r>
              <a:rPr lang="en-US" altLang="en-US" sz="2400" dirty="0">
                <a:solidFill>
                  <a:schemeClr val="tx1"/>
                </a:solidFill>
              </a:rPr>
              <a:t> &lt;&lt; "Hello C++!";}</a:t>
            </a:r>
            <a:endParaRPr lang="en-US" altLang="en-US" sz="1600" dirty="0">
              <a:solidFill>
                <a:schemeClr val="tx1"/>
              </a:solidFill>
            </a:endParaRPr>
          </a:p>
        </p:txBody>
      </p:sp>
      <p:sp>
        <p:nvSpPr>
          <p:cNvPr id="26631" name="Content Placeholder 2">
            <a:extLst>
              <a:ext uri="{FF2B5EF4-FFF2-40B4-BE49-F238E27FC236}">
                <a16:creationId xmlns:a16="http://schemas.microsoft.com/office/drawing/2014/main" id="{6B81600F-42AB-4B31-8440-D8E67D7F93BF}"/>
              </a:ext>
            </a:extLst>
          </p:cNvPr>
          <p:cNvSpPr txBox="1">
            <a:spLocks/>
          </p:cNvSpPr>
          <p:nvPr/>
        </p:nvSpPr>
        <p:spPr bwMode="auto">
          <a:xfrm>
            <a:off x="4317357" y="1369592"/>
            <a:ext cx="7638104" cy="31483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None/>
            </a:pPr>
            <a:r>
              <a:rPr lang="en-US" altLang="en-US" sz="2400" b="1" dirty="0">
                <a:solidFill>
                  <a:srgbClr val="00B0F0"/>
                </a:solidFill>
                <a:latin typeface="+mj-lt"/>
              </a:rPr>
              <a:t>Modified Program </a:t>
            </a:r>
          </a:p>
          <a:p>
            <a:pPr>
              <a:buFont typeface="Arial" panose="020B0604020202020204" pitchFamily="34" charset="0"/>
              <a:buNone/>
            </a:pPr>
            <a:r>
              <a:rPr lang="en-US" altLang="en-US" sz="2800" dirty="0">
                <a:latin typeface="Calibri" panose="020F0502020204030204" pitchFamily="34" charset="0"/>
              </a:rPr>
              <a:t>#include &lt;iostream&gt;</a:t>
            </a:r>
          </a:p>
          <a:p>
            <a:pPr>
              <a:buFont typeface="Arial" panose="020B0604020202020204" pitchFamily="34" charset="0"/>
              <a:buNone/>
            </a:pPr>
            <a:r>
              <a:rPr lang="en-US" altLang="en-US" sz="2800" dirty="0">
                <a:latin typeface="Calibri" panose="020F0502020204030204" pitchFamily="34" charset="0"/>
              </a:rPr>
              <a:t>using namespace std;</a:t>
            </a:r>
          </a:p>
          <a:p>
            <a:pPr>
              <a:buFont typeface="Arial" panose="020B0604020202020204" pitchFamily="34" charset="0"/>
              <a:buNone/>
            </a:pPr>
            <a:r>
              <a:rPr lang="en-US" altLang="en-US" sz="2800" dirty="0">
                <a:latin typeface="Calibri" panose="020F0502020204030204" pitchFamily="34" charset="0"/>
              </a:rPr>
              <a:t>main(){</a:t>
            </a:r>
          </a:p>
          <a:p>
            <a:pPr>
              <a:buFont typeface="Arial" panose="020B0604020202020204" pitchFamily="34" charset="0"/>
              <a:buNone/>
            </a:pPr>
            <a:r>
              <a:rPr lang="en-US" altLang="en-US" sz="2800" dirty="0">
                <a:latin typeface="Calibri" panose="020F0502020204030204" pitchFamily="34" charset="0"/>
              </a:rPr>
              <a:t>	</a:t>
            </a:r>
            <a:r>
              <a:rPr lang="en-US" altLang="en-US" sz="2400" dirty="0" err="1">
                <a:latin typeface="+mj-lt"/>
              </a:rPr>
              <a:t>cout</a:t>
            </a:r>
            <a:r>
              <a:rPr lang="en-US" altLang="en-US" sz="2400" dirty="0">
                <a:latin typeface="+mj-lt"/>
              </a:rPr>
              <a:t> &lt;&lt; "Hello C++!“ &lt;&lt; </a:t>
            </a:r>
            <a:r>
              <a:rPr lang="en-US" altLang="en-US" sz="2400" dirty="0" err="1">
                <a:latin typeface="+mj-lt"/>
              </a:rPr>
              <a:t>endl</a:t>
            </a:r>
            <a:r>
              <a:rPr lang="en-US" altLang="en-US" sz="2400" dirty="0">
                <a:latin typeface="+mj-lt"/>
              </a:rPr>
              <a:t>;</a:t>
            </a:r>
          </a:p>
          <a:p>
            <a:pPr>
              <a:buFont typeface="Arial" panose="020B0604020202020204" pitchFamily="34" charset="0"/>
              <a:buNone/>
            </a:pPr>
            <a:r>
              <a:rPr lang="en-US" altLang="en-US" sz="2400" dirty="0">
                <a:latin typeface="+mj-lt"/>
              </a:rPr>
              <a:t>	</a:t>
            </a:r>
            <a:r>
              <a:rPr lang="en-US" altLang="en-US" sz="2400" dirty="0" err="1">
                <a:latin typeface="+mj-lt"/>
              </a:rPr>
              <a:t>cout</a:t>
            </a:r>
            <a:r>
              <a:rPr lang="en-US" altLang="en-US" sz="2400" dirty="0">
                <a:latin typeface="+mj-lt"/>
              </a:rPr>
              <a:t> &lt;&lt; "Hello C++! \n" ;</a:t>
            </a:r>
          </a:p>
          <a:p>
            <a:pPr>
              <a:buFont typeface="Arial" panose="020B0604020202020204" pitchFamily="34" charset="0"/>
              <a:buNone/>
            </a:pPr>
            <a:r>
              <a:rPr lang="en-US" altLang="en-US" sz="2400" dirty="0">
                <a:latin typeface="+mj-lt"/>
              </a:rPr>
              <a:t>	</a:t>
            </a:r>
            <a:r>
              <a:rPr lang="en-US" altLang="en-US" sz="2400" dirty="0" err="1">
                <a:latin typeface="+mj-lt"/>
              </a:rPr>
              <a:t>cout</a:t>
            </a:r>
            <a:r>
              <a:rPr lang="en-US" altLang="en-US" sz="2400" dirty="0">
                <a:latin typeface="+mj-lt"/>
              </a:rPr>
              <a:t> &lt;&lt; “\</a:t>
            </a:r>
            <a:r>
              <a:rPr lang="en-US" altLang="en-US" sz="2400" dirty="0" err="1">
                <a:latin typeface="+mj-lt"/>
              </a:rPr>
              <a:t>nHello</a:t>
            </a:r>
            <a:r>
              <a:rPr lang="en-US" altLang="en-US" sz="2400" dirty="0">
                <a:latin typeface="+mj-lt"/>
              </a:rPr>
              <a:t> C++! " ;}</a:t>
            </a:r>
            <a:endParaRPr lang="en-US" altLang="en-US" sz="2000" dirty="0">
              <a:latin typeface="+mj-lt"/>
            </a:endParaRPr>
          </a:p>
        </p:txBody>
      </p:sp>
      <p:sp>
        <p:nvSpPr>
          <p:cNvPr id="8" name="Content Placeholder 2">
            <a:extLst>
              <a:ext uri="{FF2B5EF4-FFF2-40B4-BE49-F238E27FC236}">
                <a16:creationId xmlns:a16="http://schemas.microsoft.com/office/drawing/2014/main" id="{E7A77B53-41DF-4784-87B1-8DA6E4931677}"/>
              </a:ext>
            </a:extLst>
          </p:cNvPr>
          <p:cNvSpPr txBox="1">
            <a:spLocks/>
          </p:cNvSpPr>
          <p:nvPr/>
        </p:nvSpPr>
        <p:spPr>
          <a:xfrm>
            <a:off x="236539" y="4641539"/>
            <a:ext cx="4080818" cy="1686024"/>
          </a:xfrm>
          <a:prstGeom prst="rect">
            <a:avLst/>
          </a:prstGeom>
          <a:ln>
            <a:solidFill>
              <a:schemeClr val="tx1"/>
            </a:solidFill>
            <a:miter lim="800000"/>
            <a:headEnd/>
            <a:tailEnd/>
          </a:ln>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altLang="en-US" sz="6400" dirty="0">
                <a:solidFill>
                  <a:srgbClr val="0070C0"/>
                </a:solidFill>
              </a:rPr>
              <a:t>Program 2 : </a:t>
            </a:r>
            <a:r>
              <a:rPr lang="en-US" altLang="en-US" sz="6400" b="1" dirty="0">
                <a:solidFill>
                  <a:srgbClr val="0070C0"/>
                </a:solidFill>
              </a:rPr>
              <a:t>OUTPUT</a:t>
            </a:r>
          </a:p>
          <a:p>
            <a:pPr marL="0" indent="0">
              <a:buNone/>
            </a:pPr>
            <a:r>
              <a:rPr lang="en-US" altLang="en-US" sz="8000" dirty="0">
                <a:solidFill>
                  <a:schemeClr val="tx1"/>
                </a:solidFill>
              </a:rPr>
              <a:t>Hello C++! Hello C++! Hello C++!</a:t>
            </a:r>
          </a:p>
          <a:p>
            <a:pPr marL="0" indent="0">
              <a:buNone/>
            </a:pPr>
            <a:endParaRPr lang="en-US" altLang="en-US" sz="2400" dirty="0">
              <a:solidFill>
                <a:schemeClr val="tx1"/>
              </a:solidFill>
            </a:endParaRPr>
          </a:p>
          <a:p>
            <a:pPr marL="0" indent="0">
              <a:buNone/>
            </a:pPr>
            <a:endParaRPr lang="en-US" altLang="en-US" sz="2400" dirty="0">
              <a:solidFill>
                <a:schemeClr val="tx1"/>
              </a:solidFill>
            </a:endParaRPr>
          </a:p>
          <a:p>
            <a:pPr marL="0" indent="0">
              <a:buFont typeface="Arial" panose="020B0604020202020204" pitchFamily="34" charset="0"/>
              <a:buNone/>
            </a:pPr>
            <a:endParaRPr lang="en-US" altLang="en-US" sz="2400" dirty="0">
              <a:solidFill>
                <a:schemeClr val="tx1"/>
              </a:solidFill>
            </a:endParaRPr>
          </a:p>
          <a:p>
            <a:pPr marL="0" indent="0">
              <a:buFont typeface="Arial" panose="020B0604020202020204" pitchFamily="34" charset="0"/>
              <a:buNone/>
            </a:pPr>
            <a:r>
              <a:rPr lang="en-US" altLang="en-US" sz="2400" dirty="0">
                <a:solidFill>
                  <a:schemeClr val="tx1"/>
                </a:solidFill>
              </a:rPr>
              <a:t>	</a:t>
            </a:r>
            <a:endParaRPr lang="en-US" altLang="en-US" sz="1600" dirty="0">
              <a:solidFill>
                <a:schemeClr val="tx1"/>
              </a:solidFill>
            </a:endParaRPr>
          </a:p>
        </p:txBody>
      </p:sp>
      <p:sp>
        <p:nvSpPr>
          <p:cNvPr id="9" name="Content Placeholder 2">
            <a:extLst>
              <a:ext uri="{FF2B5EF4-FFF2-40B4-BE49-F238E27FC236}">
                <a16:creationId xmlns:a16="http://schemas.microsoft.com/office/drawing/2014/main" id="{D2F1807B-6E02-4277-8A5C-B6EE02B768E2}"/>
              </a:ext>
            </a:extLst>
          </p:cNvPr>
          <p:cNvSpPr txBox="1">
            <a:spLocks/>
          </p:cNvSpPr>
          <p:nvPr/>
        </p:nvSpPr>
        <p:spPr>
          <a:xfrm>
            <a:off x="4317357" y="4641538"/>
            <a:ext cx="7394294" cy="1834595"/>
          </a:xfrm>
          <a:prstGeom prst="rect">
            <a:avLst/>
          </a:prstGeom>
          <a:ln>
            <a:solidFill>
              <a:schemeClr val="tx1"/>
            </a:solidFill>
            <a:miter lim="800000"/>
            <a:headEnd/>
            <a:tailEnd/>
          </a:ln>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altLang="en-US" sz="6400" dirty="0">
                <a:solidFill>
                  <a:srgbClr val="0070C0"/>
                </a:solidFill>
              </a:rPr>
              <a:t>Modified Program 2 : </a:t>
            </a:r>
            <a:r>
              <a:rPr lang="en-US" altLang="en-US" sz="6400" b="1" dirty="0">
                <a:solidFill>
                  <a:srgbClr val="0070C0"/>
                </a:solidFill>
              </a:rPr>
              <a:t>OUTPUT</a:t>
            </a:r>
          </a:p>
          <a:p>
            <a:pPr marL="0" indent="0">
              <a:buNone/>
            </a:pPr>
            <a:r>
              <a:rPr lang="en-US" altLang="en-US" sz="8000" dirty="0">
                <a:solidFill>
                  <a:schemeClr val="tx1"/>
                </a:solidFill>
              </a:rPr>
              <a:t>Hello C++! </a:t>
            </a:r>
          </a:p>
          <a:p>
            <a:pPr marL="0" indent="0">
              <a:buNone/>
            </a:pPr>
            <a:r>
              <a:rPr lang="en-US" altLang="en-US" sz="8000" dirty="0">
                <a:solidFill>
                  <a:schemeClr val="tx1"/>
                </a:solidFill>
              </a:rPr>
              <a:t>Hello C++! </a:t>
            </a:r>
          </a:p>
          <a:p>
            <a:pPr marL="0" indent="0">
              <a:buNone/>
            </a:pPr>
            <a:endParaRPr lang="en-US" altLang="en-US" sz="8000" dirty="0">
              <a:solidFill>
                <a:schemeClr val="tx1"/>
              </a:solidFill>
            </a:endParaRPr>
          </a:p>
          <a:p>
            <a:pPr marL="0" indent="0">
              <a:buNone/>
            </a:pPr>
            <a:r>
              <a:rPr lang="en-US" altLang="en-US" sz="8000" dirty="0">
                <a:solidFill>
                  <a:schemeClr val="tx1"/>
                </a:solidFill>
              </a:rPr>
              <a:t>Hello C++!</a:t>
            </a:r>
          </a:p>
          <a:p>
            <a:pPr marL="0" indent="0">
              <a:buNone/>
            </a:pPr>
            <a:endParaRPr lang="en-US" altLang="en-US" sz="2400" dirty="0">
              <a:solidFill>
                <a:schemeClr val="tx1"/>
              </a:solidFill>
            </a:endParaRPr>
          </a:p>
          <a:p>
            <a:pPr marL="0" indent="0">
              <a:buNone/>
            </a:pPr>
            <a:endParaRPr lang="en-US" altLang="en-US" sz="2400" dirty="0">
              <a:solidFill>
                <a:schemeClr val="tx1"/>
              </a:solidFill>
            </a:endParaRPr>
          </a:p>
          <a:p>
            <a:pPr marL="0" indent="0">
              <a:buFont typeface="Arial" panose="020B0604020202020204" pitchFamily="34" charset="0"/>
              <a:buNone/>
            </a:pPr>
            <a:endParaRPr lang="en-US" altLang="en-US" sz="2400" dirty="0">
              <a:solidFill>
                <a:schemeClr val="tx1"/>
              </a:solidFill>
            </a:endParaRPr>
          </a:p>
          <a:p>
            <a:pPr marL="0" indent="0">
              <a:buFont typeface="Arial" panose="020B0604020202020204" pitchFamily="34" charset="0"/>
              <a:buNone/>
            </a:pPr>
            <a:r>
              <a:rPr lang="en-US" altLang="en-US" sz="2400" dirty="0">
                <a:solidFill>
                  <a:schemeClr val="tx1"/>
                </a:solidFill>
              </a:rPr>
              <a:t>	</a:t>
            </a:r>
            <a:endParaRPr lang="en-US" altLang="en-US" sz="16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28B5CE7-3774-4810-B4D8-9083C4024735}"/>
              </a:ext>
            </a:extLst>
          </p:cNvPr>
          <p:cNvSpPr>
            <a:spLocks noGrp="1"/>
          </p:cNvSpPr>
          <p:nvPr>
            <p:ph type="title"/>
          </p:nvPr>
        </p:nvSpPr>
        <p:spPr>
          <a:xfrm>
            <a:off x="0" y="505783"/>
            <a:ext cx="11800439" cy="701226"/>
          </a:xfrm>
        </p:spPr>
        <p:txBody>
          <a:bodyPr>
            <a:normAutofit/>
          </a:bodyPr>
          <a:lstStyle/>
          <a:p>
            <a:r>
              <a:rPr lang="en-US" altLang="en-US" sz="2800" b="1" dirty="0">
                <a:solidFill>
                  <a:srgbClr val="7030A0"/>
                </a:solidFill>
              </a:rPr>
              <a:t>Review: C++ Output (Print Text) using </a:t>
            </a:r>
            <a:r>
              <a:rPr lang="en-US" altLang="en-US" sz="2800" b="1" dirty="0" err="1">
                <a:solidFill>
                  <a:srgbClr val="7030A0"/>
                </a:solidFill>
              </a:rPr>
              <a:t>cout</a:t>
            </a:r>
            <a:r>
              <a:rPr lang="en-US" altLang="en-US" sz="2800" b="1" dirty="0">
                <a:solidFill>
                  <a:srgbClr val="7030A0"/>
                </a:solidFill>
              </a:rPr>
              <a:t> object with new line</a:t>
            </a:r>
            <a:endParaRPr lang="en-US" altLang="en-US" sz="2800" dirty="0"/>
          </a:p>
        </p:txBody>
      </p:sp>
      <p:sp>
        <p:nvSpPr>
          <p:cNvPr id="27651" name="Content Placeholder 2">
            <a:extLst>
              <a:ext uri="{FF2B5EF4-FFF2-40B4-BE49-F238E27FC236}">
                <a16:creationId xmlns:a16="http://schemas.microsoft.com/office/drawing/2014/main" id="{8CC70C90-EA25-4700-8185-0BFD742CB63C}"/>
              </a:ext>
            </a:extLst>
          </p:cNvPr>
          <p:cNvSpPr>
            <a:spLocks noGrp="1"/>
          </p:cNvSpPr>
          <p:nvPr>
            <p:ph idx="1"/>
          </p:nvPr>
        </p:nvSpPr>
        <p:spPr>
          <a:xfrm>
            <a:off x="236538" y="1435100"/>
            <a:ext cx="11456698" cy="5136573"/>
          </a:xfrm>
        </p:spPr>
        <p:txBody>
          <a:bodyPr>
            <a:normAutofit/>
          </a:bodyPr>
          <a:lstStyle/>
          <a:p>
            <a:pPr>
              <a:lnSpc>
                <a:spcPct val="120000"/>
              </a:lnSpc>
              <a:spcBef>
                <a:spcPts val="0"/>
              </a:spcBef>
            </a:pPr>
            <a:r>
              <a:rPr lang="en-US" altLang="en-US" sz="2900" b="1" dirty="0">
                <a:solidFill>
                  <a:srgbClr val="FF0000"/>
                </a:solidFill>
              </a:rPr>
              <a:t>Problem:</a:t>
            </a:r>
            <a:r>
              <a:rPr lang="en-US" altLang="en-US" sz="2900" dirty="0">
                <a:solidFill>
                  <a:schemeClr val="tx1"/>
                </a:solidFill>
              </a:rPr>
              <a:t> Write a program that produces the following output using </a:t>
            </a:r>
            <a:r>
              <a:rPr lang="en-US" altLang="en-US" sz="2900" dirty="0" err="1">
                <a:solidFill>
                  <a:schemeClr val="tx1"/>
                </a:solidFill>
              </a:rPr>
              <a:t>cout</a:t>
            </a:r>
            <a:r>
              <a:rPr lang="en-US" altLang="en-US" sz="2900" dirty="0">
                <a:solidFill>
                  <a:schemeClr val="tx1"/>
                </a:solidFill>
              </a:rPr>
              <a:t> object.</a:t>
            </a:r>
          </a:p>
          <a:p>
            <a:pPr marL="0" indent="0">
              <a:lnSpc>
                <a:spcPct val="120000"/>
              </a:lnSpc>
              <a:spcBef>
                <a:spcPts val="0"/>
              </a:spcBef>
              <a:buNone/>
            </a:pPr>
            <a:r>
              <a:rPr lang="en-US" altLang="en-US" sz="2900" dirty="0">
                <a:solidFill>
                  <a:schemeClr val="tx1"/>
                </a:solidFill>
              </a:rPr>
              <a:t>CCCCCCCCC              ++                                  ++</a:t>
            </a:r>
          </a:p>
          <a:p>
            <a:pPr marL="0" indent="0">
              <a:lnSpc>
                <a:spcPct val="120000"/>
              </a:lnSpc>
              <a:spcBef>
                <a:spcPts val="0"/>
              </a:spcBef>
              <a:buNone/>
            </a:pPr>
            <a:r>
              <a:rPr lang="en-US" altLang="en-US" sz="2900" dirty="0">
                <a:solidFill>
                  <a:schemeClr val="tx1"/>
                </a:solidFill>
              </a:rPr>
              <a:t>CC                            ++                                  ++</a:t>
            </a:r>
          </a:p>
          <a:p>
            <a:pPr marL="0" indent="0">
              <a:lnSpc>
                <a:spcPct val="120000"/>
              </a:lnSpc>
              <a:spcBef>
                <a:spcPts val="0"/>
              </a:spcBef>
              <a:buNone/>
            </a:pPr>
            <a:r>
              <a:rPr lang="en-US" altLang="en-US" sz="2900" dirty="0">
                <a:solidFill>
                  <a:schemeClr val="tx1"/>
                </a:solidFill>
              </a:rPr>
              <a:t>CC                 ++++++++++++++          +++++++++++++++++</a:t>
            </a:r>
          </a:p>
          <a:p>
            <a:pPr marL="0" indent="0">
              <a:lnSpc>
                <a:spcPct val="120000"/>
              </a:lnSpc>
              <a:spcBef>
                <a:spcPts val="0"/>
              </a:spcBef>
              <a:buNone/>
            </a:pPr>
            <a:r>
              <a:rPr lang="en-US" altLang="en-US" sz="2900" dirty="0">
                <a:solidFill>
                  <a:schemeClr val="tx1"/>
                </a:solidFill>
              </a:rPr>
              <a:t>CC                 ++++++++++++++          +++++++++++++++++</a:t>
            </a:r>
          </a:p>
          <a:p>
            <a:pPr marL="0" indent="0">
              <a:lnSpc>
                <a:spcPct val="120000"/>
              </a:lnSpc>
              <a:spcBef>
                <a:spcPts val="0"/>
              </a:spcBef>
              <a:buNone/>
            </a:pPr>
            <a:r>
              <a:rPr lang="en-US" altLang="en-US" sz="2900" dirty="0">
                <a:solidFill>
                  <a:schemeClr val="tx1"/>
                </a:solidFill>
              </a:rPr>
              <a:t>CC                            ++                                  ++</a:t>
            </a:r>
          </a:p>
          <a:p>
            <a:pPr marL="0" indent="0">
              <a:lnSpc>
                <a:spcPct val="120000"/>
              </a:lnSpc>
              <a:spcBef>
                <a:spcPts val="0"/>
              </a:spcBef>
              <a:buNone/>
            </a:pPr>
            <a:r>
              <a:rPr lang="en-US" altLang="en-US" sz="2900" dirty="0">
                <a:solidFill>
                  <a:schemeClr val="tx1"/>
                </a:solidFill>
              </a:rPr>
              <a:t>CCCCCCCCC              ++                                  ++</a:t>
            </a:r>
          </a:p>
          <a:p>
            <a:pPr marL="0" indent="0">
              <a:lnSpc>
                <a:spcPct val="120000"/>
              </a:lnSpc>
              <a:spcBef>
                <a:spcPts val="0"/>
              </a:spcBef>
              <a:buNone/>
            </a:pPr>
            <a:endParaRPr lang="en-US" altLang="en-US" sz="2900" dirty="0">
              <a:solidFill>
                <a:schemeClr val="tx1"/>
              </a:solidFill>
            </a:endParaRPr>
          </a:p>
          <a:p>
            <a:pPr>
              <a:lnSpc>
                <a:spcPct val="120000"/>
              </a:lnSpc>
              <a:spcBef>
                <a:spcPts val="0"/>
              </a:spcBef>
            </a:pPr>
            <a:endParaRPr lang="en-US" altLang="en-US" sz="2900" dirty="0">
              <a:solidFill>
                <a:schemeClr val="tx1"/>
              </a:solidFill>
            </a:endParaRPr>
          </a:p>
          <a:p>
            <a:pPr>
              <a:lnSpc>
                <a:spcPct val="120000"/>
              </a:lnSpc>
              <a:spcBef>
                <a:spcPts val="0"/>
              </a:spcBef>
            </a:pPr>
            <a:endParaRPr lang="en-US" altLang="en-US" sz="2900" dirty="0">
              <a:solidFill>
                <a:schemeClr val="tx1"/>
              </a:solidFill>
            </a:endParaRPr>
          </a:p>
        </p:txBody>
      </p:sp>
    </p:spTree>
    <p:extLst>
      <p:ext uri="{BB962C8B-B14F-4D97-AF65-F5344CB8AC3E}">
        <p14:creationId xmlns:p14="http://schemas.microsoft.com/office/powerpoint/2010/main" val="1645327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28B5CE7-3774-4810-B4D8-9083C4024735}"/>
              </a:ext>
            </a:extLst>
          </p:cNvPr>
          <p:cNvSpPr>
            <a:spLocks noGrp="1"/>
          </p:cNvSpPr>
          <p:nvPr>
            <p:ph type="title"/>
          </p:nvPr>
        </p:nvSpPr>
        <p:spPr>
          <a:xfrm>
            <a:off x="141625" y="286327"/>
            <a:ext cx="11278128" cy="757382"/>
          </a:xfrm>
        </p:spPr>
        <p:txBody>
          <a:bodyPr>
            <a:normAutofit/>
          </a:bodyPr>
          <a:lstStyle/>
          <a:p>
            <a:r>
              <a:rPr lang="en-US" altLang="en-US" b="1" dirty="0">
                <a:solidFill>
                  <a:srgbClr val="7030A0"/>
                </a:solidFill>
              </a:rPr>
              <a:t>Review: C++ Output (Print Text) using </a:t>
            </a:r>
            <a:r>
              <a:rPr lang="en-US" altLang="en-US" b="1" dirty="0" err="1">
                <a:solidFill>
                  <a:srgbClr val="7030A0"/>
                </a:solidFill>
              </a:rPr>
              <a:t>cout</a:t>
            </a:r>
            <a:r>
              <a:rPr lang="en-US" altLang="en-US" b="1" dirty="0">
                <a:solidFill>
                  <a:srgbClr val="7030A0"/>
                </a:solidFill>
              </a:rPr>
              <a:t> object</a:t>
            </a:r>
            <a:endParaRPr lang="en-US" altLang="en-US" dirty="0"/>
          </a:p>
        </p:txBody>
      </p:sp>
      <p:sp>
        <p:nvSpPr>
          <p:cNvPr id="27651" name="Content Placeholder 2">
            <a:extLst>
              <a:ext uri="{FF2B5EF4-FFF2-40B4-BE49-F238E27FC236}">
                <a16:creationId xmlns:a16="http://schemas.microsoft.com/office/drawing/2014/main" id="{8CC70C90-EA25-4700-8185-0BFD742CB63C}"/>
              </a:ext>
            </a:extLst>
          </p:cNvPr>
          <p:cNvSpPr>
            <a:spLocks noGrp="1"/>
          </p:cNvSpPr>
          <p:nvPr>
            <p:ph idx="1"/>
          </p:nvPr>
        </p:nvSpPr>
        <p:spPr>
          <a:xfrm>
            <a:off x="236538" y="1435100"/>
            <a:ext cx="6893935" cy="5136573"/>
          </a:xfrm>
        </p:spPr>
        <p:txBody>
          <a:bodyPr>
            <a:normAutofit/>
          </a:bodyPr>
          <a:lstStyle/>
          <a:p>
            <a:pPr>
              <a:lnSpc>
                <a:spcPct val="120000"/>
              </a:lnSpc>
              <a:spcBef>
                <a:spcPts val="0"/>
              </a:spcBef>
            </a:pPr>
            <a:r>
              <a:rPr lang="en-US" altLang="en-US" sz="2400" b="1" dirty="0">
                <a:solidFill>
                  <a:srgbClr val="FF0000"/>
                </a:solidFill>
              </a:rPr>
              <a:t>ANSWER: The source code that answer the problem</a:t>
            </a:r>
          </a:p>
          <a:p>
            <a:pPr>
              <a:lnSpc>
                <a:spcPct val="120000"/>
              </a:lnSpc>
              <a:spcBef>
                <a:spcPts val="0"/>
              </a:spcBef>
            </a:pPr>
            <a:endParaRPr lang="en-US" altLang="en-US" sz="2900" dirty="0">
              <a:solidFill>
                <a:schemeClr val="tx1"/>
              </a:solidFill>
            </a:endParaRPr>
          </a:p>
        </p:txBody>
      </p:sp>
      <p:pic>
        <p:nvPicPr>
          <p:cNvPr id="2" name="Picture 1">
            <a:extLst>
              <a:ext uri="{FF2B5EF4-FFF2-40B4-BE49-F238E27FC236}">
                <a16:creationId xmlns:a16="http://schemas.microsoft.com/office/drawing/2014/main" id="{6282C372-612B-4671-B5E2-77F16CE14F6B}"/>
              </a:ext>
            </a:extLst>
          </p:cNvPr>
          <p:cNvPicPr>
            <a:picLocks noChangeAspect="1"/>
          </p:cNvPicPr>
          <p:nvPr/>
        </p:nvPicPr>
        <p:blipFill>
          <a:blip r:embed="rId2"/>
          <a:stretch>
            <a:fillRect/>
          </a:stretch>
        </p:blipFill>
        <p:spPr>
          <a:xfrm>
            <a:off x="346699" y="2495978"/>
            <a:ext cx="6578312" cy="3782911"/>
          </a:xfrm>
          <a:prstGeom prst="rect">
            <a:avLst/>
          </a:prstGeom>
        </p:spPr>
      </p:pic>
      <p:pic>
        <p:nvPicPr>
          <p:cNvPr id="3" name="Picture 2">
            <a:extLst>
              <a:ext uri="{FF2B5EF4-FFF2-40B4-BE49-F238E27FC236}">
                <a16:creationId xmlns:a16="http://schemas.microsoft.com/office/drawing/2014/main" id="{7C0E3CE0-8C9A-43D3-B97C-F0F87AFE6125}"/>
              </a:ext>
            </a:extLst>
          </p:cNvPr>
          <p:cNvPicPr>
            <a:picLocks noChangeAspect="1"/>
          </p:cNvPicPr>
          <p:nvPr/>
        </p:nvPicPr>
        <p:blipFill>
          <a:blip r:embed="rId3"/>
          <a:stretch>
            <a:fillRect/>
          </a:stretch>
        </p:blipFill>
        <p:spPr>
          <a:xfrm>
            <a:off x="7145337" y="2111930"/>
            <a:ext cx="4810125" cy="3933607"/>
          </a:xfrm>
          <a:prstGeom prst="rect">
            <a:avLst/>
          </a:prstGeom>
        </p:spPr>
      </p:pic>
      <p:sp>
        <p:nvSpPr>
          <p:cNvPr id="4" name="TextBox 3">
            <a:extLst>
              <a:ext uri="{FF2B5EF4-FFF2-40B4-BE49-F238E27FC236}">
                <a16:creationId xmlns:a16="http://schemas.microsoft.com/office/drawing/2014/main" id="{10AC888A-FF6A-46CD-B61A-6E6E395B471B}"/>
              </a:ext>
            </a:extLst>
          </p:cNvPr>
          <p:cNvSpPr txBox="1"/>
          <p:nvPr/>
        </p:nvSpPr>
        <p:spPr>
          <a:xfrm>
            <a:off x="7952509" y="1588710"/>
            <a:ext cx="1574470" cy="523220"/>
          </a:xfrm>
          <a:prstGeom prst="rect">
            <a:avLst/>
          </a:prstGeom>
          <a:noFill/>
        </p:spPr>
        <p:txBody>
          <a:bodyPr wrap="none" rtlCol="0">
            <a:spAutoFit/>
          </a:bodyPr>
          <a:lstStyle/>
          <a:p>
            <a:r>
              <a:rPr lang="en-US" sz="2800" b="1" dirty="0">
                <a:solidFill>
                  <a:srgbClr val="FF0000"/>
                </a:solidFill>
              </a:rPr>
              <a:t>OUTPUT</a:t>
            </a:r>
            <a:endParaRPr lang="en-PH" sz="2800" b="1" dirty="0">
              <a:solidFill>
                <a:srgbClr val="FF0000"/>
              </a:solidFill>
            </a:endParaRPr>
          </a:p>
        </p:txBody>
      </p:sp>
    </p:spTree>
    <p:extLst>
      <p:ext uri="{BB962C8B-B14F-4D97-AF65-F5344CB8AC3E}">
        <p14:creationId xmlns:p14="http://schemas.microsoft.com/office/powerpoint/2010/main" val="3222512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38E183E8-9477-4BAF-B0C3-EABB8A2DC9B3}"/>
              </a:ext>
            </a:extLst>
          </p:cNvPr>
          <p:cNvSpPr>
            <a:spLocks noGrp="1"/>
          </p:cNvSpPr>
          <p:nvPr>
            <p:ph type="title"/>
          </p:nvPr>
        </p:nvSpPr>
        <p:spPr>
          <a:xfrm>
            <a:off x="526864" y="187338"/>
            <a:ext cx="8596668" cy="1320800"/>
          </a:xfrm>
        </p:spPr>
        <p:txBody>
          <a:bodyPr/>
          <a:lstStyle/>
          <a:p>
            <a:r>
              <a:rPr lang="en-US" altLang="en-US" b="1" dirty="0">
                <a:solidFill>
                  <a:srgbClr val="7030A0"/>
                </a:solidFill>
              </a:rPr>
              <a:t>Sample Drawing using </a:t>
            </a:r>
            <a:r>
              <a:rPr lang="en-US" altLang="en-US" b="1" dirty="0" err="1">
                <a:solidFill>
                  <a:srgbClr val="7030A0"/>
                </a:solidFill>
              </a:rPr>
              <a:t>cout</a:t>
            </a:r>
            <a:r>
              <a:rPr lang="en-US" altLang="en-US" b="1" dirty="0">
                <a:solidFill>
                  <a:srgbClr val="7030A0"/>
                </a:solidFill>
              </a:rPr>
              <a:t>() function</a:t>
            </a:r>
          </a:p>
        </p:txBody>
      </p:sp>
      <p:pic>
        <p:nvPicPr>
          <p:cNvPr id="30726" name="Picture 6">
            <a:extLst>
              <a:ext uri="{FF2B5EF4-FFF2-40B4-BE49-F238E27FC236}">
                <a16:creationId xmlns:a16="http://schemas.microsoft.com/office/drawing/2014/main" id="{DDB51AA7-A916-4226-8F25-C6FBA549E5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714" y="1508138"/>
            <a:ext cx="5204809" cy="459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7">
            <a:extLst>
              <a:ext uri="{FF2B5EF4-FFF2-40B4-BE49-F238E27FC236}">
                <a16:creationId xmlns:a16="http://schemas.microsoft.com/office/drawing/2014/main" id="{7FA63E2B-BA53-4950-8A1B-5DEB0E3DD820}"/>
              </a:ext>
            </a:extLst>
          </p:cNvPr>
          <p:cNvPicPr>
            <a:picLocks noChangeAspect="1"/>
          </p:cNvPicPr>
          <p:nvPr/>
        </p:nvPicPr>
        <p:blipFill>
          <a:blip r:embed="rId3">
            <a:extLst>
              <a:ext uri="{28A0092B-C50C-407E-A947-70E740481C1C}">
                <a14:useLocalDpi xmlns:a14="http://schemas.microsoft.com/office/drawing/2010/main" val="0"/>
              </a:ext>
            </a:extLst>
          </a:blip>
          <a:srcRect r="22762"/>
          <a:stretch>
            <a:fillRect/>
          </a:stretch>
        </p:blipFill>
        <p:spPr bwMode="auto">
          <a:xfrm>
            <a:off x="5731673" y="1508137"/>
            <a:ext cx="5933463" cy="470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38E183E8-9477-4BAF-B0C3-EABB8A2DC9B3}"/>
              </a:ext>
            </a:extLst>
          </p:cNvPr>
          <p:cNvSpPr>
            <a:spLocks noGrp="1"/>
          </p:cNvSpPr>
          <p:nvPr>
            <p:ph type="title"/>
          </p:nvPr>
        </p:nvSpPr>
        <p:spPr>
          <a:xfrm>
            <a:off x="335664" y="298450"/>
            <a:ext cx="11285318" cy="1320800"/>
          </a:xfrm>
        </p:spPr>
        <p:txBody>
          <a:bodyPr/>
          <a:lstStyle/>
          <a:p>
            <a:r>
              <a:rPr lang="en-US" altLang="en-US" b="1" dirty="0">
                <a:solidFill>
                  <a:srgbClr val="7030A0"/>
                </a:solidFill>
              </a:rPr>
              <a:t>Other Sample Drawing using </a:t>
            </a:r>
            <a:r>
              <a:rPr lang="en-US" altLang="en-US" b="1" dirty="0" err="1">
                <a:solidFill>
                  <a:srgbClr val="7030A0"/>
                </a:solidFill>
              </a:rPr>
              <a:t>cout</a:t>
            </a:r>
            <a:r>
              <a:rPr lang="en-US" altLang="en-US" b="1" dirty="0">
                <a:solidFill>
                  <a:srgbClr val="7030A0"/>
                </a:solidFill>
              </a:rPr>
              <a:t>() function</a:t>
            </a:r>
            <a:endParaRPr lang="en-US" altLang="en-US" dirty="0"/>
          </a:p>
        </p:txBody>
      </p:sp>
      <p:pic>
        <p:nvPicPr>
          <p:cNvPr id="30728" name="Picture 9">
            <a:extLst>
              <a:ext uri="{FF2B5EF4-FFF2-40B4-BE49-F238E27FC236}">
                <a16:creationId xmlns:a16="http://schemas.microsoft.com/office/drawing/2014/main" id="{2A2589D3-E92F-4DE1-92CC-6688D037A491}"/>
              </a:ext>
            </a:extLst>
          </p:cNvPr>
          <p:cNvPicPr>
            <a:picLocks noChangeAspect="1"/>
          </p:cNvPicPr>
          <p:nvPr/>
        </p:nvPicPr>
        <p:blipFill>
          <a:blip r:embed="rId2">
            <a:extLst>
              <a:ext uri="{28A0092B-C50C-407E-A947-70E740481C1C}">
                <a14:useLocalDpi xmlns:a14="http://schemas.microsoft.com/office/drawing/2010/main" val="0"/>
              </a:ext>
            </a:extLst>
          </a:blip>
          <a:srcRect t="5730" r="1111"/>
          <a:stretch>
            <a:fillRect/>
          </a:stretch>
        </p:blipFill>
        <p:spPr bwMode="auto">
          <a:xfrm>
            <a:off x="335664" y="1717494"/>
            <a:ext cx="6391275" cy="4538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10">
            <a:extLst>
              <a:ext uri="{FF2B5EF4-FFF2-40B4-BE49-F238E27FC236}">
                <a16:creationId xmlns:a16="http://schemas.microsoft.com/office/drawing/2014/main" id="{BA936CD2-74BF-4D0F-B63D-6D02A096DEE3}"/>
              </a:ext>
            </a:extLst>
          </p:cNvPr>
          <p:cNvPicPr>
            <a:picLocks noChangeAspect="1"/>
          </p:cNvPicPr>
          <p:nvPr/>
        </p:nvPicPr>
        <p:blipFill>
          <a:blip r:embed="rId3">
            <a:extLst>
              <a:ext uri="{28A0092B-C50C-407E-A947-70E740481C1C}">
                <a14:useLocalDpi xmlns:a14="http://schemas.microsoft.com/office/drawing/2010/main" val="0"/>
              </a:ext>
            </a:extLst>
          </a:blip>
          <a:srcRect l="7709" t="26685" r="11182" b="11777"/>
          <a:stretch>
            <a:fillRect/>
          </a:stretch>
        </p:blipFill>
        <p:spPr bwMode="auto">
          <a:xfrm>
            <a:off x="6811594" y="1619250"/>
            <a:ext cx="5154612" cy="4538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72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56528E5-DA70-4DEC-BE3C-C7CE147AC36C}"/>
              </a:ext>
            </a:extLst>
          </p:cNvPr>
          <p:cNvSpPr>
            <a:spLocks noGrp="1"/>
          </p:cNvSpPr>
          <p:nvPr>
            <p:ph type="title"/>
          </p:nvPr>
        </p:nvSpPr>
        <p:spPr>
          <a:xfrm>
            <a:off x="546100" y="512763"/>
            <a:ext cx="11917363" cy="473075"/>
          </a:xfrm>
        </p:spPr>
        <p:txBody>
          <a:bodyPr>
            <a:normAutofit fontScale="90000"/>
          </a:bodyPr>
          <a:lstStyle/>
          <a:p>
            <a:r>
              <a:rPr lang="en-PH" sz="4000" b="1" dirty="0">
                <a:solidFill>
                  <a:srgbClr val="7030A0"/>
                </a:solidFill>
              </a:rPr>
              <a:t>Compiling and Linking the Source Code</a:t>
            </a:r>
            <a:br>
              <a:rPr lang="en-PH" dirty="0"/>
            </a:br>
            <a:br>
              <a:rPr lang="en-PH" dirty="0"/>
            </a:br>
            <a:endParaRPr lang="en-US" altLang="en-US" b="1" dirty="0"/>
          </a:p>
        </p:txBody>
      </p:sp>
      <p:sp>
        <p:nvSpPr>
          <p:cNvPr id="4099" name="Content Placeholder 2">
            <a:extLst>
              <a:ext uri="{FF2B5EF4-FFF2-40B4-BE49-F238E27FC236}">
                <a16:creationId xmlns:a16="http://schemas.microsoft.com/office/drawing/2014/main" id="{DB8A30F3-16CA-4507-9672-035D5A3B307F}"/>
              </a:ext>
            </a:extLst>
          </p:cNvPr>
          <p:cNvSpPr>
            <a:spLocks noGrp="1"/>
          </p:cNvSpPr>
          <p:nvPr>
            <p:ph idx="1"/>
          </p:nvPr>
        </p:nvSpPr>
        <p:spPr>
          <a:xfrm>
            <a:off x="236538" y="1431637"/>
            <a:ext cx="11373571" cy="5107708"/>
          </a:xfrm>
        </p:spPr>
        <p:txBody>
          <a:bodyPr>
            <a:normAutofit fontScale="32500" lnSpcReduction="20000"/>
          </a:bodyPr>
          <a:lstStyle/>
          <a:p>
            <a:pPr marL="0" indent="0" algn="just">
              <a:lnSpc>
                <a:spcPct val="120000"/>
              </a:lnSpc>
              <a:spcBef>
                <a:spcPts val="0"/>
              </a:spcBef>
              <a:buClrTx/>
              <a:buSzPct val="100000"/>
              <a:buNone/>
            </a:pPr>
            <a:r>
              <a:rPr lang="en-US" sz="6200" dirty="0">
                <a:solidFill>
                  <a:schemeClr val="tx1"/>
                </a:solidFill>
              </a:rPr>
              <a:t>Before you create your first C++ program, It’s worthwhile to understand the process.</a:t>
            </a:r>
          </a:p>
          <a:p>
            <a:pPr algn="just">
              <a:lnSpc>
                <a:spcPct val="120000"/>
              </a:lnSpc>
              <a:spcBef>
                <a:spcPts val="0"/>
              </a:spcBef>
              <a:buClrTx/>
              <a:buSzPct val="100000"/>
              <a:buFont typeface="Arial" panose="020B0604020202020204" pitchFamily="34" charset="0"/>
              <a:buChar char="•"/>
            </a:pPr>
            <a:endParaRPr lang="en-US" sz="6200" dirty="0">
              <a:solidFill>
                <a:schemeClr val="tx1"/>
              </a:solidFill>
            </a:endParaRPr>
          </a:p>
          <a:p>
            <a:pPr algn="just">
              <a:lnSpc>
                <a:spcPct val="120000"/>
              </a:lnSpc>
              <a:spcBef>
                <a:spcPts val="0"/>
              </a:spcBef>
              <a:buClrTx/>
              <a:buSzPct val="100000"/>
              <a:buFont typeface="Arial" panose="020B0604020202020204" pitchFamily="34" charset="0"/>
              <a:buChar char="•"/>
            </a:pPr>
            <a:r>
              <a:rPr lang="en-US" sz="6200" dirty="0">
                <a:solidFill>
                  <a:schemeClr val="tx1"/>
                </a:solidFill>
              </a:rPr>
              <a:t>C++ programs begin as source code files that can be given filenames ending with the extensions .</a:t>
            </a:r>
            <a:r>
              <a:rPr lang="en-US" sz="6200" dirty="0" err="1">
                <a:solidFill>
                  <a:schemeClr val="tx1"/>
                </a:solidFill>
              </a:rPr>
              <a:t>cpp</a:t>
            </a:r>
            <a:r>
              <a:rPr lang="en-US" sz="6200" dirty="0">
                <a:solidFill>
                  <a:schemeClr val="tx1"/>
                </a:solidFill>
              </a:rPr>
              <a:t>, cxx, .cp or .c.   Our C++ source code files with the </a:t>
            </a:r>
            <a:r>
              <a:rPr lang="en-US" sz="6200" b="1" dirty="0">
                <a:solidFill>
                  <a:srgbClr val="FF0000"/>
                </a:solidFill>
              </a:rPr>
              <a:t>.</a:t>
            </a:r>
            <a:r>
              <a:rPr lang="en-US" sz="6200" b="1" dirty="0" err="1">
                <a:solidFill>
                  <a:srgbClr val="FF0000"/>
                </a:solidFill>
              </a:rPr>
              <a:t>cpp</a:t>
            </a:r>
            <a:r>
              <a:rPr lang="en-US" sz="6200" b="1" dirty="0">
                <a:solidFill>
                  <a:srgbClr val="FF0000"/>
                </a:solidFill>
              </a:rPr>
              <a:t> </a:t>
            </a:r>
            <a:r>
              <a:rPr lang="en-US" sz="6200" dirty="0">
                <a:solidFill>
                  <a:schemeClr val="tx1"/>
                </a:solidFill>
              </a:rPr>
              <a:t>extension which is the most common choice for C++ programmers and the default for some compilers. </a:t>
            </a:r>
          </a:p>
          <a:p>
            <a:pPr algn="just">
              <a:lnSpc>
                <a:spcPct val="120000"/>
              </a:lnSpc>
              <a:spcBef>
                <a:spcPts val="0"/>
              </a:spcBef>
              <a:buClrTx/>
              <a:buSzPct val="100000"/>
              <a:buFont typeface="Arial" panose="020B0604020202020204" pitchFamily="34" charset="0"/>
              <a:buChar char="•"/>
            </a:pPr>
            <a:r>
              <a:rPr lang="en-US" sz="6200" dirty="0">
                <a:solidFill>
                  <a:schemeClr val="tx1"/>
                </a:solidFill>
              </a:rPr>
              <a:t>Source Code is the human-readable form of a C++ program. It can’t be run until it is compiled and linked. </a:t>
            </a:r>
          </a:p>
          <a:p>
            <a:pPr algn="just">
              <a:lnSpc>
                <a:spcPct val="120000"/>
              </a:lnSpc>
              <a:spcBef>
                <a:spcPts val="0"/>
              </a:spcBef>
              <a:buClrTx/>
              <a:buSzPct val="100000"/>
              <a:buFont typeface="Arial" panose="020B0604020202020204" pitchFamily="34" charset="0"/>
              <a:buChar char="•"/>
            </a:pPr>
            <a:r>
              <a:rPr lang="en-US" sz="6200" dirty="0">
                <a:solidFill>
                  <a:schemeClr val="tx1"/>
                </a:solidFill>
              </a:rPr>
              <a:t>After your source code is compiled, an object file is produced.  This file is turned into an executable program by a linker.</a:t>
            </a:r>
          </a:p>
          <a:p>
            <a:pPr algn="just">
              <a:lnSpc>
                <a:spcPct val="120000"/>
              </a:lnSpc>
              <a:spcBef>
                <a:spcPts val="0"/>
              </a:spcBef>
              <a:buClrTx/>
              <a:buSzPct val="100000"/>
              <a:buFont typeface="Arial" panose="020B0604020202020204" pitchFamily="34" charset="0"/>
              <a:buChar char="•"/>
            </a:pPr>
            <a:r>
              <a:rPr lang="en-US" sz="6200" dirty="0">
                <a:solidFill>
                  <a:schemeClr val="tx1"/>
                </a:solidFill>
              </a:rPr>
              <a:t>C++ programs are created by linking together one or more object files with one or more libraries.</a:t>
            </a:r>
          </a:p>
          <a:p>
            <a:pPr algn="just">
              <a:lnSpc>
                <a:spcPct val="120000"/>
              </a:lnSpc>
              <a:spcBef>
                <a:spcPts val="0"/>
              </a:spcBef>
              <a:buClrTx/>
              <a:buSzPct val="100000"/>
              <a:buFont typeface="Arial" panose="020B0604020202020204" pitchFamily="34" charset="0"/>
              <a:buChar char="•"/>
            </a:pPr>
            <a:r>
              <a:rPr lang="en-US" sz="6200" dirty="0">
                <a:solidFill>
                  <a:schemeClr val="tx1"/>
                </a:solidFill>
              </a:rPr>
              <a:t>A Library is a collection of linkable files that provide useful functions and classes that you can rely on in your programs.  A function is a block of code that performs a task, such as multiplying two numbers or displaying a text.  A class is the definition of a new type of data and related functions.</a:t>
            </a:r>
          </a:p>
          <a:p>
            <a:endParaRPr lang="en-US" altLang="en-US" dirty="0"/>
          </a:p>
        </p:txBody>
      </p:sp>
    </p:spTree>
    <p:extLst>
      <p:ext uri="{BB962C8B-B14F-4D97-AF65-F5344CB8AC3E}">
        <p14:creationId xmlns:p14="http://schemas.microsoft.com/office/powerpoint/2010/main" val="164403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695CF5B-E968-4208-A684-9B550990C409}"/>
              </a:ext>
            </a:extLst>
          </p:cNvPr>
          <p:cNvSpPr>
            <a:spLocks noGrp="1"/>
          </p:cNvSpPr>
          <p:nvPr>
            <p:ph type="title"/>
          </p:nvPr>
        </p:nvSpPr>
        <p:spPr/>
        <p:txBody>
          <a:bodyPr/>
          <a:lstStyle/>
          <a:p>
            <a:r>
              <a:rPr lang="en-US" altLang="en-US" b="1"/>
              <a:t>Source Code / Source File</a:t>
            </a:r>
          </a:p>
        </p:txBody>
      </p:sp>
      <p:sp>
        <p:nvSpPr>
          <p:cNvPr id="19459" name="Content Placeholder 2">
            <a:extLst>
              <a:ext uri="{FF2B5EF4-FFF2-40B4-BE49-F238E27FC236}">
                <a16:creationId xmlns:a16="http://schemas.microsoft.com/office/drawing/2014/main" id="{F8EC10B8-4BA9-47E4-A98B-8801ECB9F448}"/>
              </a:ext>
            </a:extLst>
          </p:cNvPr>
          <p:cNvSpPr>
            <a:spLocks noGrp="1"/>
          </p:cNvSpPr>
          <p:nvPr>
            <p:ph idx="1"/>
          </p:nvPr>
        </p:nvSpPr>
        <p:spPr>
          <a:xfrm>
            <a:off x="236538" y="1511300"/>
            <a:ext cx="11560175" cy="4692650"/>
          </a:xfrm>
        </p:spPr>
        <p:txBody>
          <a:bodyPr/>
          <a:lstStyle/>
          <a:p>
            <a:r>
              <a:rPr lang="en-US" altLang="en-US" sz="5400" b="1" dirty="0"/>
              <a:t>WRITE </a:t>
            </a:r>
          </a:p>
          <a:p>
            <a:r>
              <a:rPr lang="en-US" altLang="en-US" sz="5400" b="1" dirty="0"/>
              <a:t>SAVE</a:t>
            </a:r>
          </a:p>
          <a:p>
            <a:r>
              <a:rPr lang="en-US" altLang="en-US" sz="5400" b="1" dirty="0"/>
              <a:t>COMPILE</a:t>
            </a:r>
          </a:p>
          <a:p>
            <a:r>
              <a:rPr lang="en-US" altLang="en-US" sz="5400" b="1" dirty="0"/>
              <a:t>RUN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56528E5-DA70-4DEC-BE3C-C7CE147AC36C}"/>
              </a:ext>
            </a:extLst>
          </p:cNvPr>
          <p:cNvSpPr>
            <a:spLocks noGrp="1"/>
          </p:cNvSpPr>
          <p:nvPr>
            <p:ph type="title"/>
          </p:nvPr>
        </p:nvSpPr>
        <p:spPr>
          <a:xfrm>
            <a:off x="546100" y="512763"/>
            <a:ext cx="11917363" cy="473075"/>
          </a:xfrm>
        </p:spPr>
        <p:txBody>
          <a:bodyPr>
            <a:noAutofit/>
          </a:bodyPr>
          <a:lstStyle/>
          <a:p>
            <a:r>
              <a:rPr lang="en-PH" b="1" dirty="0">
                <a:solidFill>
                  <a:srgbClr val="7030A0"/>
                </a:solidFill>
              </a:rPr>
              <a:t>Creating Your First C++ Program</a:t>
            </a:r>
            <a:br>
              <a:rPr lang="en-PH" dirty="0">
                <a:solidFill>
                  <a:srgbClr val="7030A0"/>
                </a:solidFill>
              </a:rPr>
            </a:br>
            <a:br>
              <a:rPr lang="en-PH" dirty="0">
                <a:solidFill>
                  <a:srgbClr val="7030A0"/>
                </a:solidFill>
              </a:rPr>
            </a:br>
            <a:endParaRPr lang="en-US" altLang="en-US" b="1" dirty="0">
              <a:solidFill>
                <a:srgbClr val="7030A0"/>
              </a:solidFill>
            </a:endParaRPr>
          </a:p>
        </p:txBody>
      </p:sp>
      <p:sp>
        <p:nvSpPr>
          <p:cNvPr id="4099" name="Content Placeholder 2">
            <a:extLst>
              <a:ext uri="{FF2B5EF4-FFF2-40B4-BE49-F238E27FC236}">
                <a16:creationId xmlns:a16="http://schemas.microsoft.com/office/drawing/2014/main" id="{DB8A30F3-16CA-4507-9672-035D5A3B307F}"/>
              </a:ext>
            </a:extLst>
          </p:cNvPr>
          <p:cNvSpPr>
            <a:spLocks noGrp="1"/>
          </p:cNvSpPr>
          <p:nvPr>
            <p:ph idx="1"/>
          </p:nvPr>
        </p:nvSpPr>
        <p:spPr>
          <a:xfrm>
            <a:off x="236538" y="1523999"/>
            <a:ext cx="11807416" cy="5098869"/>
          </a:xfrm>
        </p:spPr>
        <p:txBody>
          <a:bodyPr>
            <a:normAutofit fontScale="62500" lnSpcReduction="20000"/>
          </a:bodyPr>
          <a:lstStyle/>
          <a:p>
            <a:pPr marL="0" indent="0">
              <a:buClrTx/>
              <a:buSzPct val="100000"/>
              <a:buNone/>
            </a:pPr>
            <a:r>
              <a:rPr lang="en-US" sz="2800" dirty="0">
                <a:solidFill>
                  <a:schemeClr val="tx1"/>
                </a:solidFill>
              </a:rPr>
              <a:t>Now that you’ve been introduce to the process, it’s time to create your first C++ program!!! </a:t>
            </a:r>
          </a:p>
          <a:p>
            <a:pPr>
              <a:buClrTx/>
              <a:buSzPct val="100000"/>
              <a:buFont typeface="Arial" panose="020B0604020202020204" pitchFamily="34" charset="0"/>
              <a:buChar char="•"/>
            </a:pPr>
            <a:r>
              <a:rPr lang="en-US" sz="3800" b="1" dirty="0">
                <a:solidFill>
                  <a:srgbClr val="FF0000"/>
                </a:solidFill>
              </a:rPr>
              <a:t>Here are the steps to create a C++ program:</a:t>
            </a:r>
          </a:p>
          <a:p>
            <a:pPr marL="457200" indent="-457200">
              <a:buClrTx/>
              <a:buSzPct val="100000"/>
              <a:buFont typeface="+mj-lt"/>
              <a:buAutoNum type="arabicParenR"/>
            </a:pPr>
            <a:r>
              <a:rPr lang="en-US" altLang="en-US" sz="3100" dirty="0">
                <a:solidFill>
                  <a:srgbClr val="000000"/>
                </a:solidFill>
              </a:rPr>
              <a:t>Open </a:t>
            </a:r>
            <a:r>
              <a:rPr lang="en-PH" sz="3100" dirty="0">
                <a:solidFill>
                  <a:srgbClr val="000000"/>
                </a:solidFill>
              </a:rPr>
              <a:t>the Dev C++ Compiler (</a:t>
            </a:r>
            <a:r>
              <a:rPr lang="en-US" sz="3100" b="1" dirty="0">
                <a:solidFill>
                  <a:srgbClr val="000000"/>
                </a:solidFill>
              </a:rPr>
              <a:t>Compiler- </a:t>
            </a:r>
            <a:r>
              <a:rPr lang="en-PH" sz="3100" dirty="0">
                <a:solidFill>
                  <a:srgbClr val="000000"/>
                </a:solidFill>
              </a:rPr>
              <a:t>The essential tools needed to follow these tutorials are a computer and a compiler toolchain able to compile C++ code and build the programs to run on it) .</a:t>
            </a:r>
            <a:r>
              <a:rPr lang="en-US" sz="3100" dirty="0">
                <a:solidFill>
                  <a:srgbClr val="000000"/>
                </a:solidFill>
              </a:rPr>
              <a:t> Dev C++ - is a free </a:t>
            </a:r>
            <a:r>
              <a:rPr lang="en-PH" sz="3100" dirty="0">
                <a:solidFill>
                  <a:srgbClr val="000000"/>
                </a:solidFill>
              </a:rPr>
              <a:t>Integrated Development Environment (</a:t>
            </a:r>
            <a:r>
              <a:rPr lang="en-US" sz="3100" dirty="0">
                <a:solidFill>
                  <a:srgbClr val="000000"/>
                </a:solidFill>
              </a:rPr>
              <a:t>IDE) compiler for Windows platform</a:t>
            </a:r>
            <a:r>
              <a:rPr lang="en-PH" sz="3100" dirty="0">
                <a:solidFill>
                  <a:srgbClr val="000000"/>
                </a:solidFill>
              </a:rPr>
              <a:t> </a:t>
            </a:r>
          </a:p>
          <a:p>
            <a:pPr marL="457200" indent="-457200">
              <a:buClrTx/>
              <a:buSzPct val="100000"/>
              <a:buFont typeface="+mj-lt"/>
              <a:buAutoNum type="arabicParenR"/>
            </a:pPr>
            <a:r>
              <a:rPr lang="en-PH" sz="3100" dirty="0">
                <a:solidFill>
                  <a:srgbClr val="000000"/>
                </a:solidFill>
              </a:rPr>
              <a:t>Open New </a:t>
            </a:r>
            <a:r>
              <a:rPr lang="en-PH" sz="3100" dirty="0" err="1">
                <a:solidFill>
                  <a:srgbClr val="000000"/>
                </a:solidFill>
              </a:rPr>
              <a:t>SourceFile</a:t>
            </a:r>
            <a:r>
              <a:rPr lang="en-PH" sz="3100" dirty="0">
                <a:solidFill>
                  <a:srgbClr val="000000"/>
                </a:solidFill>
              </a:rPr>
              <a:t> ,go to </a:t>
            </a:r>
            <a:r>
              <a:rPr lang="en-PH" sz="3100" b="1" dirty="0">
                <a:solidFill>
                  <a:srgbClr val="000000"/>
                </a:solidFill>
              </a:rPr>
              <a:t>File-&gt; New -&gt; Source File</a:t>
            </a:r>
          </a:p>
          <a:p>
            <a:pPr marL="457200" indent="-457200">
              <a:buClrTx/>
              <a:buSzPct val="100000"/>
              <a:buFont typeface="+mj-lt"/>
              <a:buAutoNum type="arabicParenR"/>
            </a:pPr>
            <a:r>
              <a:rPr lang="en-PH" sz="3100" dirty="0">
                <a:solidFill>
                  <a:srgbClr val="000000"/>
                </a:solidFill>
              </a:rPr>
              <a:t>Write the following C++ code and save the file as </a:t>
            </a:r>
            <a:r>
              <a:rPr lang="en-PH" sz="3100" b="1" dirty="0">
                <a:solidFill>
                  <a:srgbClr val="7030A0"/>
                </a:solidFill>
              </a:rPr>
              <a:t>firstprogram.cpp </a:t>
            </a:r>
            <a:r>
              <a:rPr lang="en-PH" sz="3100" b="1" dirty="0">
                <a:solidFill>
                  <a:schemeClr val="tx1"/>
                </a:solidFill>
              </a:rPr>
              <a:t>(File -&gt; Save File as)</a:t>
            </a:r>
          </a:p>
          <a:p>
            <a:pPr marL="1346200" indent="-1346200">
              <a:buNone/>
            </a:pPr>
            <a:r>
              <a:rPr lang="en-US" sz="2600" dirty="0"/>
              <a:t>	//</a:t>
            </a:r>
            <a:r>
              <a:rPr lang="en-PH" sz="2600" b="1" dirty="0">
                <a:solidFill>
                  <a:srgbClr val="7030A0"/>
                </a:solidFill>
              </a:rPr>
              <a:t> firstprogram.cpp </a:t>
            </a:r>
            <a:endParaRPr lang="en-US" sz="2600" dirty="0"/>
          </a:p>
          <a:p>
            <a:pPr marL="1346200" indent="-1346200">
              <a:buNone/>
            </a:pPr>
            <a:r>
              <a:rPr lang="en-US" sz="2600" dirty="0"/>
              <a:t>	#include &lt;iostream&gt;</a:t>
            </a:r>
            <a:br>
              <a:rPr lang="en-US" sz="2600" dirty="0"/>
            </a:br>
            <a:r>
              <a:rPr lang="en-US" sz="2600" dirty="0"/>
              <a:t>using namespace std;</a:t>
            </a:r>
            <a:br>
              <a:rPr lang="en-US" sz="2600" dirty="0"/>
            </a:br>
            <a:r>
              <a:rPr lang="en-US" sz="2600" dirty="0"/>
              <a:t>main() {</a:t>
            </a:r>
            <a:br>
              <a:rPr lang="en-US" sz="2600" dirty="0"/>
            </a:br>
            <a:r>
              <a:rPr lang="en-US" sz="2600" dirty="0"/>
              <a:t>  </a:t>
            </a:r>
            <a:r>
              <a:rPr lang="en-US" sz="2600" dirty="0" err="1"/>
              <a:t>cout</a:t>
            </a:r>
            <a:r>
              <a:rPr lang="en-US" sz="2600" dirty="0"/>
              <a:t> &lt;&lt; "Hello World!";</a:t>
            </a:r>
            <a:br>
              <a:rPr lang="en-US" sz="2600" dirty="0"/>
            </a:br>
            <a:r>
              <a:rPr lang="en-US" sz="2600" dirty="0"/>
              <a:t>}</a:t>
            </a:r>
          </a:p>
          <a:p>
            <a:pPr marL="1346200" indent="-1346200">
              <a:buNone/>
            </a:pPr>
            <a:r>
              <a:rPr lang="en-PH" sz="2600" dirty="0">
                <a:solidFill>
                  <a:srgbClr val="000000"/>
                </a:solidFill>
              </a:rPr>
              <a:t>4) Save, </a:t>
            </a:r>
            <a:r>
              <a:rPr lang="en-PH" sz="2600" dirty="0" err="1">
                <a:solidFill>
                  <a:srgbClr val="000000"/>
                </a:solidFill>
              </a:rPr>
              <a:t>Comple</a:t>
            </a:r>
            <a:r>
              <a:rPr lang="en-PH" sz="2600" dirty="0">
                <a:solidFill>
                  <a:srgbClr val="000000"/>
                </a:solidFill>
              </a:rPr>
              <a:t> and Run</a:t>
            </a:r>
          </a:p>
          <a:p>
            <a:pPr marL="1346200" indent="-1346200">
              <a:buNone/>
            </a:pPr>
            <a:r>
              <a:rPr lang="en-PH" sz="2600" dirty="0">
                <a:solidFill>
                  <a:srgbClr val="000000"/>
                </a:solidFill>
              </a:rPr>
              <a:t>5) Display the output 0r Error</a:t>
            </a:r>
          </a:p>
          <a:p>
            <a:pPr marL="0" indent="0">
              <a:buNone/>
            </a:pPr>
            <a:endParaRPr lang="en-PH" sz="2400" b="1" dirty="0">
              <a:solidFill>
                <a:srgbClr val="000000"/>
              </a:solidFill>
            </a:endParaRPr>
          </a:p>
          <a:p>
            <a:pPr marL="0" indent="0">
              <a:buNone/>
            </a:pPr>
            <a:r>
              <a:rPr lang="en-US" dirty="0"/>
              <a:t>	</a:t>
            </a:r>
            <a:endParaRPr lang="en-PH" dirty="0"/>
          </a:p>
          <a:p>
            <a:pPr>
              <a:buFont typeface="+mj-lt"/>
              <a:buAutoNum type="arabicPeriod"/>
            </a:pPr>
            <a:endParaRPr lang="en-US" altLang="en-US" dirty="0"/>
          </a:p>
        </p:txBody>
      </p:sp>
    </p:spTree>
    <p:extLst>
      <p:ext uri="{BB962C8B-B14F-4D97-AF65-F5344CB8AC3E}">
        <p14:creationId xmlns:p14="http://schemas.microsoft.com/office/powerpoint/2010/main" val="159293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0752E7F-F29B-43AD-BB23-2D4FD744F4B7}"/>
              </a:ext>
            </a:extLst>
          </p:cNvPr>
          <p:cNvSpPr>
            <a:spLocks noGrp="1"/>
          </p:cNvSpPr>
          <p:nvPr>
            <p:ph type="title"/>
          </p:nvPr>
        </p:nvSpPr>
        <p:spPr>
          <a:xfrm>
            <a:off x="231823" y="395287"/>
            <a:ext cx="11403830" cy="1320800"/>
          </a:xfrm>
        </p:spPr>
        <p:txBody>
          <a:bodyPr/>
          <a:lstStyle/>
          <a:p>
            <a:r>
              <a:rPr lang="en-US" altLang="en-US" b="1" dirty="0">
                <a:solidFill>
                  <a:schemeClr val="tx1"/>
                </a:solidFill>
              </a:rPr>
              <a:t>STEPS IN CREATING C++ PROGRAM</a:t>
            </a:r>
          </a:p>
        </p:txBody>
      </p:sp>
      <p:pic>
        <p:nvPicPr>
          <p:cNvPr id="18438" name="Picture 7">
            <a:extLst>
              <a:ext uri="{FF2B5EF4-FFF2-40B4-BE49-F238E27FC236}">
                <a16:creationId xmlns:a16="http://schemas.microsoft.com/office/drawing/2014/main" id="{1AD539F1-6468-4965-8616-52C330154B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238" y="2624636"/>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8">
            <a:extLst>
              <a:ext uri="{FF2B5EF4-FFF2-40B4-BE49-F238E27FC236}">
                <a16:creationId xmlns:a16="http://schemas.microsoft.com/office/drawing/2014/main" id="{71C32C1C-D223-4832-937D-54CEA308BD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9238" y="4770438"/>
            <a:ext cx="26765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9">
            <a:extLst>
              <a:ext uri="{FF2B5EF4-FFF2-40B4-BE49-F238E27FC236}">
                <a16:creationId xmlns:a16="http://schemas.microsoft.com/office/drawing/2014/main" id="{E3DBF842-78F7-4457-B324-41125B9249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59063" y="2768203"/>
            <a:ext cx="8555038" cy="3694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032A6D9-09DC-432D-B801-602234E8891D}"/>
              </a:ext>
            </a:extLst>
          </p:cNvPr>
          <p:cNvSpPr/>
          <p:nvPr/>
        </p:nvSpPr>
        <p:spPr>
          <a:xfrm>
            <a:off x="249237" y="1447403"/>
            <a:ext cx="11942763" cy="954107"/>
          </a:xfrm>
          <a:prstGeom prst="rect">
            <a:avLst/>
          </a:prstGeom>
        </p:spPr>
        <p:txBody>
          <a:bodyPr wrap="square">
            <a:spAutoFit/>
          </a:bodyPr>
          <a:lstStyle/>
          <a:p>
            <a:pPr marL="514350" indent="-514350">
              <a:buAutoNum type="arabicParenR"/>
            </a:pPr>
            <a:r>
              <a:rPr lang="en-US" altLang="en-US" sz="2800" dirty="0">
                <a:solidFill>
                  <a:srgbClr val="000000"/>
                </a:solidFill>
              </a:rPr>
              <a:t>Open </a:t>
            </a:r>
            <a:r>
              <a:rPr lang="en-PH" sz="2800" dirty="0">
                <a:solidFill>
                  <a:srgbClr val="000000"/>
                </a:solidFill>
              </a:rPr>
              <a:t>the Dev C++ Compiler </a:t>
            </a:r>
          </a:p>
          <a:p>
            <a:r>
              <a:rPr lang="en-US" altLang="en-US" sz="2800" b="1" dirty="0">
                <a:solidFill>
                  <a:srgbClr val="7030A0"/>
                </a:solidFill>
              </a:rPr>
              <a:t>Dev C++ -</a:t>
            </a:r>
            <a:r>
              <a:rPr lang="en-US" sz="2800" b="1" dirty="0">
                <a:solidFill>
                  <a:srgbClr val="7030A0"/>
                </a:solidFill>
              </a:rPr>
              <a:t> </a:t>
            </a:r>
            <a:r>
              <a:rPr lang="en-US" sz="2000" dirty="0">
                <a:solidFill>
                  <a:srgbClr val="000000"/>
                </a:solidFill>
              </a:rPr>
              <a:t>is a free </a:t>
            </a:r>
            <a:r>
              <a:rPr lang="en-PH" sz="2000" dirty="0">
                <a:solidFill>
                  <a:srgbClr val="000000"/>
                </a:solidFill>
              </a:rPr>
              <a:t>Integrated Development Environment (</a:t>
            </a:r>
            <a:r>
              <a:rPr lang="en-US" sz="2000" dirty="0">
                <a:solidFill>
                  <a:srgbClr val="000000"/>
                </a:solidFill>
              </a:rPr>
              <a:t>IDE) compiler for Windows platform</a:t>
            </a:r>
            <a:r>
              <a:rPr lang="en-PH" sz="2000" dirty="0">
                <a:solidFill>
                  <a:srgbClr val="000000"/>
                </a:solidFill>
              </a:rPr>
              <a:t>.</a:t>
            </a:r>
            <a:r>
              <a:rPr lang="en-US" altLang="en-US" sz="2000" dirty="0"/>
              <a:t> </a:t>
            </a:r>
            <a:endParaRPr lang="en-PH"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17449BE-991E-4654-A703-CFBF478C2D2D}"/>
              </a:ext>
            </a:extLst>
          </p:cNvPr>
          <p:cNvSpPr>
            <a:spLocks noGrp="1"/>
          </p:cNvSpPr>
          <p:nvPr>
            <p:ph type="title"/>
          </p:nvPr>
        </p:nvSpPr>
        <p:spPr>
          <a:xfrm>
            <a:off x="337698" y="335280"/>
            <a:ext cx="11301307" cy="892629"/>
          </a:xfrm>
        </p:spPr>
        <p:txBody>
          <a:bodyPr>
            <a:normAutofit/>
          </a:bodyPr>
          <a:lstStyle/>
          <a:p>
            <a:r>
              <a:rPr lang="en-US" altLang="en-US" b="1" dirty="0">
                <a:solidFill>
                  <a:schemeClr val="tx1"/>
                </a:solidFill>
              </a:rPr>
              <a:t>STEPS IN CREATING C++ PROGRAM</a:t>
            </a:r>
            <a:endParaRPr lang="en-US" altLang="en-US" b="1" dirty="0">
              <a:solidFill>
                <a:srgbClr val="7030A0"/>
              </a:solidFill>
            </a:endParaRPr>
          </a:p>
        </p:txBody>
      </p:sp>
      <p:pic>
        <p:nvPicPr>
          <p:cNvPr id="20486" name="Picture 6">
            <a:extLst>
              <a:ext uri="{FF2B5EF4-FFF2-40B4-BE49-F238E27FC236}">
                <a16:creationId xmlns:a16="http://schemas.microsoft.com/office/drawing/2014/main" id="{05266C7F-EDDC-4EEA-BE11-AB0AC7CFDF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631" y="1935441"/>
            <a:ext cx="11806238"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8">
            <a:extLst>
              <a:ext uri="{FF2B5EF4-FFF2-40B4-BE49-F238E27FC236}">
                <a16:creationId xmlns:a16="http://schemas.microsoft.com/office/drawing/2014/main" id="{D2A91CFB-C827-4F40-BBE2-96743A8F5EA4}"/>
              </a:ext>
            </a:extLst>
          </p:cNvPr>
          <p:cNvPicPr>
            <a:picLocks noChangeAspect="1"/>
          </p:cNvPicPr>
          <p:nvPr/>
        </p:nvPicPr>
        <p:blipFill>
          <a:blip r:embed="rId3">
            <a:extLst>
              <a:ext uri="{28A0092B-C50C-407E-A947-70E740481C1C}">
                <a14:useLocalDpi xmlns:a14="http://schemas.microsoft.com/office/drawing/2010/main" val="0"/>
              </a:ext>
            </a:extLst>
          </a:blip>
          <a:srcRect r="29803" b="86893"/>
          <a:stretch>
            <a:fillRect/>
          </a:stretch>
        </p:blipFill>
        <p:spPr bwMode="auto">
          <a:xfrm>
            <a:off x="224631" y="3316424"/>
            <a:ext cx="11742738"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9">
            <a:extLst>
              <a:ext uri="{FF2B5EF4-FFF2-40B4-BE49-F238E27FC236}">
                <a16:creationId xmlns:a16="http://schemas.microsoft.com/office/drawing/2014/main" id="{0EB7978E-5D20-419B-9ADA-3266500FCBB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698" y="4554674"/>
            <a:ext cx="1303337"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TextBox 10">
            <a:extLst>
              <a:ext uri="{FF2B5EF4-FFF2-40B4-BE49-F238E27FC236}">
                <a16:creationId xmlns:a16="http://schemas.microsoft.com/office/drawing/2014/main" id="{62E99BE5-FAAD-4D95-AD14-BAAF3FC601E9}"/>
              </a:ext>
            </a:extLst>
          </p:cNvPr>
          <p:cNvSpPr txBox="1">
            <a:spLocks noChangeArrowheads="1"/>
          </p:cNvSpPr>
          <p:nvPr/>
        </p:nvSpPr>
        <p:spPr bwMode="auto">
          <a:xfrm>
            <a:off x="1809932" y="5299347"/>
            <a:ext cx="35972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6000" dirty="0"/>
              <a:t>CTRL + N</a:t>
            </a:r>
          </a:p>
        </p:txBody>
      </p:sp>
      <p:sp>
        <p:nvSpPr>
          <p:cNvPr id="2" name="Rectangle 1">
            <a:extLst>
              <a:ext uri="{FF2B5EF4-FFF2-40B4-BE49-F238E27FC236}">
                <a16:creationId xmlns:a16="http://schemas.microsoft.com/office/drawing/2014/main" id="{E6C5EF64-B45B-4F9F-99C1-7927CA20EDE4}"/>
              </a:ext>
            </a:extLst>
          </p:cNvPr>
          <p:cNvSpPr/>
          <p:nvPr/>
        </p:nvSpPr>
        <p:spPr>
          <a:xfrm>
            <a:off x="527368" y="1407262"/>
            <a:ext cx="10999613" cy="523220"/>
          </a:xfrm>
          <a:prstGeom prst="rect">
            <a:avLst/>
          </a:prstGeom>
        </p:spPr>
        <p:txBody>
          <a:bodyPr wrap="square">
            <a:spAutoFit/>
          </a:bodyPr>
          <a:lstStyle/>
          <a:p>
            <a:pPr>
              <a:buClrTx/>
              <a:buSzPct val="100000"/>
            </a:pPr>
            <a:r>
              <a:rPr lang="en-PH" sz="2800" dirty="0">
                <a:solidFill>
                  <a:srgbClr val="000000"/>
                </a:solidFill>
              </a:rPr>
              <a:t>2)Open New Source File ,go to </a:t>
            </a:r>
            <a:r>
              <a:rPr lang="en-PH" sz="2800" b="1" dirty="0">
                <a:solidFill>
                  <a:srgbClr val="000000"/>
                </a:solidFill>
              </a:rPr>
              <a:t>File-&gt; New -&gt; Source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A184E38-D45F-4BB9-90C6-149FC64ABACF}"/>
              </a:ext>
            </a:extLst>
          </p:cNvPr>
          <p:cNvSpPr>
            <a:spLocks noGrp="1"/>
          </p:cNvSpPr>
          <p:nvPr>
            <p:ph type="title"/>
          </p:nvPr>
        </p:nvSpPr>
        <p:spPr>
          <a:xfrm>
            <a:off x="403013" y="243840"/>
            <a:ext cx="9459443" cy="853440"/>
          </a:xfrm>
        </p:spPr>
        <p:txBody>
          <a:bodyPr/>
          <a:lstStyle/>
          <a:p>
            <a:r>
              <a:rPr lang="en-US" altLang="en-US" b="1" dirty="0">
                <a:solidFill>
                  <a:schemeClr val="tx1"/>
                </a:solidFill>
              </a:rPr>
              <a:t>STEPS IN CREATING C++ PROGRAM</a:t>
            </a:r>
            <a:endParaRPr lang="en-US" altLang="en-US" b="1" dirty="0">
              <a:solidFill>
                <a:srgbClr val="7030A0"/>
              </a:solidFill>
            </a:endParaRPr>
          </a:p>
        </p:txBody>
      </p:sp>
      <p:pic>
        <p:nvPicPr>
          <p:cNvPr id="21511" name="Picture 6">
            <a:extLst>
              <a:ext uri="{FF2B5EF4-FFF2-40B4-BE49-F238E27FC236}">
                <a16:creationId xmlns:a16="http://schemas.microsoft.com/office/drawing/2014/main" id="{9622BB5E-88F5-4C44-9896-859895521E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4331" y="1420278"/>
            <a:ext cx="6626463"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30862B1-16A0-4390-9519-8BAC21D91293}"/>
              </a:ext>
            </a:extLst>
          </p:cNvPr>
          <p:cNvSpPr/>
          <p:nvPr/>
        </p:nvSpPr>
        <p:spPr>
          <a:xfrm>
            <a:off x="403014" y="1420278"/>
            <a:ext cx="5044197" cy="5047536"/>
          </a:xfrm>
          <a:prstGeom prst="rect">
            <a:avLst/>
          </a:prstGeom>
        </p:spPr>
        <p:txBody>
          <a:bodyPr wrap="square">
            <a:spAutoFit/>
          </a:bodyPr>
          <a:lstStyle/>
          <a:p>
            <a:r>
              <a:rPr lang="en-US" altLang="en-US" sz="2400" b="1" dirty="0">
                <a:solidFill>
                  <a:srgbClr val="7030A0"/>
                </a:solidFill>
              </a:rPr>
              <a:t>Workspace – write your program here</a:t>
            </a:r>
          </a:p>
          <a:p>
            <a:pPr>
              <a:buClrTx/>
              <a:buSzPct val="100000"/>
            </a:pPr>
            <a:r>
              <a:rPr lang="en-PH" sz="2800" dirty="0">
                <a:solidFill>
                  <a:srgbClr val="000000"/>
                </a:solidFill>
              </a:rPr>
              <a:t>3)Write the following C++ code and save the file as </a:t>
            </a:r>
            <a:r>
              <a:rPr lang="en-PH" sz="2800" b="1" dirty="0">
                <a:solidFill>
                  <a:srgbClr val="7030A0"/>
                </a:solidFill>
              </a:rPr>
              <a:t>firstprogram.cpp </a:t>
            </a:r>
            <a:r>
              <a:rPr lang="en-PH" sz="2800" b="1" dirty="0"/>
              <a:t>(File -&gt; Save File as)</a:t>
            </a:r>
          </a:p>
          <a:p>
            <a:pPr marL="1346200" indent="-1346200">
              <a:buNone/>
            </a:pPr>
            <a:r>
              <a:rPr lang="en-US" sz="2400" dirty="0"/>
              <a:t>	//</a:t>
            </a:r>
            <a:r>
              <a:rPr lang="en-PH" sz="2400" b="1" dirty="0">
                <a:solidFill>
                  <a:srgbClr val="7030A0"/>
                </a:solidFill>
              </a:rPr>
              <a:t> firstprogram.cpp </a:t>
            </a:r>
            <a:endParaRPr lang="en-US" sz="2400" dirty="0"/>
          </a:p>
          <a:p>
            <a:pPr marL="1346200" indent="-1346200">
              <a:buNone/>
            </a:pPr>
            <a:r>
              <a:rPr lang="en-US" sz="2400" dirty="0"/>
              <a:t>	#include &lt;iostream&gt;</a:t>
            </a:r>
            <a:br>
              <a:rPr lang="en-US" sz="2400" dirty="0"/>
            </a:br>
            <a:r>
              <a:rPr lang="en-US" sz="2400" dirty="0"/>
              <a:t>using namespace std;</a:t>
            </a:r>
            <a:br>
              <a:rPr lang="en-US" sz="2400" dirty="0"/>
            </a:br>
            <a:r>
              <a:rPr lang="en-US" sz="2400" dirty="0"/>
              <a:t>main() {</a:t>
            </a:r>
            <a:br>
              <a:rPr lang="en-US" sz="2400" dirty="0"/>
            </a:br>
            <a:r>
              <a:rPr lang="en-US" sz="2400" dirty="0"/>
              <a:t>  </a:t>
            </a:r>
            <a:r>
              <a:rPr lang="en-US" sz="2400" dirty="0" err="1"/>
              <a:t>cout</a:t>
            </a:r>
            <a:r>
              <a:rPr lang="en-US" sz="2400" dirty="0"/>
              <a:t> &lt;&lt; "Hello World!";</a:t>
            </a:r>
            <a:br>
              <a:rPr lang="en-US" sz="2400" dirty="0"/>
            </a:br>
            <a:r>
              <a:rPr lang="en-US" sz="2400" dirty="0"/>
              <a:t>}</a:t>
            </a:r>
            <a:endParaRPr lang="en-PH" sz="2400" b="1" dirty="0">
              <a:solidFill>
                <a:srgbClr val="000000"/>
              </a:solidFill>
            </a:endParaRPr>
          </a:p>
          <a:p>
            <a:endParaRPr lang="en-PH"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60DF165-9094-4BDA-94DA-C3ED4F710C29}"/>
              </a:ext>
            </a:extLst>
          </p:cNvPr>
          <p:cNvSpPr>
            <a:spLocks noGrp="1"/>
          </p:cNvSpPr>
          <p:nvPr>
            <p:ph type="title"/>
          </p:nvPr>
        </p:nvSpPr>
        <p:spPr>
          <a:xfrm>
            <a:off x="376238" y="415063"/>
            <a:ext cx="8596668" cy="760594"/>
          </a:xfrm>
        </p:spPr>
        <p:txBody>
          <a:bodyPr/>
          <a:lstStyle/>
          <a:p>
            <a:r>
              <a:rPr lang="en-US" altLang="en-US" b="1" dirty="0">
                <a:solidFill>
                  <a:schemeClr val="tx1"/>
                </a:solidFill>
              </a:rPr>
              <a:t>STEPS IN CREATING C++ PROGRAM</a:t>
            </a:r>
            <a:endParaRPr lang="en-US" altLang="en-US" b="1" dirty="0">
              <a:solidFill>
                <a:srgbClr val="7030A0"/>
              </a:solidFill>
            </a:endParaRPr>
          </a:p>
        </p:txBody>
      </p:sp>
      <p:pic>
        <p:nvPicPr>
          <p:cNvPr id="23559" name="Picture 6">
            <a:extLst>
              <a:ext uri="{FF2B5EF4-FFF2-40B4-BE49-F238E27FC236}">
                <a16:creationId xmlns:a16="http://schemas.microsoft.com/office/drawing/2014/main" id="{800693FC-8089-4451-A38A-1CD44A30BA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8" y="2891563"/>
            <a:ext cx="7705725"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a:extLst>
              <a:ext uri="{FF2B5EF4-FFF2-40B4-BE49-F238E27FC236}">
                <a16:creationId xmlns:a16="http://schemas.microsoft.com/office/drawing/2014/main" id="{0464EFE8-7EF5-430E-AE08-98DC0B26890A}"/>
              </a:ext>
            </a:extLst>
          </p:cNvPr>
          <p:cNvSpPr/>
          <p:nvPr/>
        </p:nvSpPr>
        <p:spPr>
          <a:xfrm>
            <a:off x="3606800" y="2809874"/>
            <a:ext cx="1866900" cy="1727200"/>
          </a:xfrm>
          <a:prstGeom prst="ellipse">
            <a:avLst/>
          </a:prstGeom>
          <a:noFill/>
          <a:ln w="76200">
            <a:solidFill>
              <a:srgbClr val="FF0000"/>
            </a:solidFill>
          </a:ln>
          <a:effectLst>
            <a:glow rad="228600">
              <a:schemeClr val="accent2">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3563" name="TextBox 8">
            <a:extLst>
              <a:ext uri="{FF2B5EF4-FFF2-40B4-BE49-F238E27FC236}">
                <a16:creationId xmlns:a16="http://schemas.microsoft.com/office/drawing/2014/main" id="{AE2077E8-5927-4FE8-B5FE-74F1FEED4E62}"/>
              </a:ext>
            </a:extLst>
          </p:cNvPr>
          <p:cNvSpPr txBox="1">
            <a:spLocks noChangeArrowheads="1"/>
          </p:cNvSpPr>
          <p:nvPr/>
        </p:nvSpPr>
        <p:spPr bwMode="auto">
          <a:xfrm>
            <a:off x="2699543" y="5527674"/>
            <a:ext cx="36814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6000" dirty="0"/>
              <a:t>Press F11</a:t>
            </a:r>
          </a:p>
        </p:txBody>
      </p:sp>
      <p:sp>
        <p:nvSpPr>
          <p:cNvPr id="2" name="Rectangle 1">
            <a:extLst>
              <a:ext uri="{FF2B5EF4-FFF2-40B4-BE49-F238E27FC236}">
                <a16:creationId xmlns:a16="http://schemas.microsoft.com/office/drawing/2014/main" id="{4BA8FFA8-6C7C-4DE4-854F-B76EB2A5A55B}"/>
              </a:ext>
            </a:extLst>
          </p:cNvPr>
          <p:cNvSpPr/>
          <p:nvPr/>
        </p:nvSpPr>
        <p:spPr>
          <a:xfrm>
            <a:off x="460119" y="1682636"/>
            <a:ext cx="4717374" cy="830997"/>
          </a:xfrm>
          <a:prstGeom prst="rect">
            <a:avLst/>
          </a:prstGeom>
        </p:spPr>
        <p:txBody>
          <a:bodyPr wrap="square">
            <a:spAutoFit/>
          </a:bodyPr>
          <a:lstStyle/>
          <a:p>
            <a:r>
              <a:rPr lang="en-US" altLang="en-US" sz="2400" b="1" dirty="0"/>
              <a:t>4) Save, Compile and Run</a:t>
            </a:r>
          </a:p>
          <a:p>
            <a:r>
              <a:rPr lang="en-US" sz="2400" b="1" dirty="0"/>
              <a:t>5) Display the output or Error</a:t>
            </a:r>
            <a:endParaRPr lang="en-PH" sz="24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12716</TotalTime>
  <Words>1764</Words>
  <Application>Microsoft Office PowerPoint</Application>
  <PresentationFormat>Widescreen</PresentationFormat>
  <Paragraphs>166</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Trebuchet MS</vt:lpstr>
      <vt:lpstr>Wingdings 3</vt:lpstr>
      <vt:lpstr>Facet</vt:lpstr>
      <vt:lpstr>PowerPoint Presentation</vt:lpstr>
      <vt:lpstr>Intended Learning Outcomes (ILOs)</vt:lpstr>
      <vt:lpstr>Compiling and Linking the Source Code  </vt:lpstr>
      <vt:lpstr>Source Code / Source File</vt:lpstr>
      <vt:lpstr>Creating Your First C++ Program  </vt:lpstr>
      <vt:lpstr>STEPS IN CREATING C++ PROGRAM</vt:lpstr>
      <vt:lpstr>STEPS IN CREATING C++ PROGRAM</vt:lpstr>
      <vt:lpstr>STEPS IN CREATING C++ PROGRAM</vt:lpstr>
      <vt:lpstr>STEPS IN CREATING C++ PROGRAM</vt:lpstr>
      <vt:lpstr>Sample Errors / Bugs</vt:lpstr>
      <vt:lpstr>Write your first program</vt:lpstr>
      <vt:lpstr>Structure of a Program </vt:lpstr>
      <vt:lpstr>Structure of a Program </vt:lpstr>
      <vt:lpstr>Structure of a Program </vt:lpstr>
      <vt:lpstr>Structure of a Program </vt:lpstr>
      <vt:lpstr>Structure of a Program </vt:lpstr>
      <vt:lpstr>Structure of a Program </vt:lpstr>
      <vt:lpstr>Structure of a Program </vt:lpstr>
      <vt:lpstr>Structure of a Program Summary</vt:lpstr>
      <vt:lpstr>C++ Output (Print Text) using cout object</vt:lpstr>
      <vt:lpstr>C++ New Lines using \n and endl</vt:lpstr>
      <vt:lpstr>Sample Program using new line \n and endl</vt:lpstr>
      <vt:lpstr>Review: C++ Output (Print Text) using cout object with new line</vt:lpstr>
      <vt:lpstr>Review: C++ Output (Print Text) using cout object</vt:lpstr>
      <vt:lpstr>Sample Drawing using cout() function</vt:lpstr>
      <vt:lpstr>Other Sample Drawing using cout() function</vt:lpstr>
    </vt:vector>
  </TitlesOfParts>
  <Company>Asia Society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Asia Society</dc:creator>
  <cp:lastModifiedBy>JASMIN CALIWAG</cp:lastModifiedBy>
  <cp:revision>223</cp:revision>
  <dcterms:created xsi:type="dcterms:W3CDTF">2014-04-13T14:30:35Z</dcterms:created>
  <dcterms:modified xsi:type="dcterms:W3CDTF">2020-07-01T11:16:01Z</dcterms:modified>
</cp:coreProperties>
</file>