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2" r:id="rId1"/>
  </p:sldMasterIdLst>
  <p:notesMasterIdLst>
    <p:notesMasterId r:id="rId22"/>
  </p:notesMasterIdLst>
  <p:sldIdLst>
    <p:sldId id="257" r:id="rId2"/>
    <p:sldId id="261" r:id="rId3"/>
    <p:sldId id="296" r:id="rId4"/>
    <p:sldId id="297" r:id="rId5"/>
    <p:sldId id="286" r:id="rId6"/>
    <p:sldId id="284" r:id="rId7"/>
    <p:sldId id="315" r:id="rId8"/>
    <p:sldId id="316" r:id="rId9"/>
    <p:sldId id="317" r:id="rId10"/>
    <p:sldId id="318" r:id="rId11"/>
    <p:sldId id="312" r:id="rId12"/>
    <p:sldId id="287" r:id="rId13"/>
    <p:sldId id="300" r:id="rId14"/>
    <p:sldId id="301" r:id="rId15"/>
    <p:sldId id="313" r:id="rId16"/>
    <p:sldId id="320" r:id="rId17"/>
    <p:sldId id="298" r:id="rId18"/>
    <p:sldId id="319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10" autoAdjust="0"/>
  </p:normalViewPr>
  <p:slideViewPr>
    <p:cSldViewPr snapToGrid="0" snapToObjects="1" showGuides="1">
      <p:cViewPr varScale="1">
        <p:scale>
          <a:sx n="83" d="100"/>
          <a:sy n="83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52BF6-5454-46BB-8C78-4EA237A979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B1B4F-0773-48EB-A365-A3569014EA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8C4AEA-BE0E-437D-AC66-8168E76B8D4A}" type="datetimeFigureOut">
              <a:rPr lang="en-US"/>
              <a:pPr>
                <a:defRPr/>
              </a:pPr>
              <a:t>7/2/2020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81BE9DE-F7EA-405E-9786-93EDFFF01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E60CCF-0F9E-48CB-B0D0-A0A8A629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AA2C-4742-4D9C-A436-CA4285FA8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5966-0CD2-40C0-962C-043BF4C7E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CDAF16F-A1E0-455B-994C-0D5E2559F2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86C27902-BB1D-4BFE-9F8F-4E7E611C99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00BAB7E-C71C-4B98-A836-C6B8CAB125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426D005-41A8-4BE1-A7CA-B1B170DC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BFC10E-BD1F-46BE-8EF7-B0838B64CE2F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EA93C986-FCA4-40E5-8CF5-D597171B5A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5C2F66D5-AA55-4520-B130-AB4A7D552C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E494F8BD-5FAC-4804-BD00-5C8DD5628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9FD6A1-9EF0-4993-AB32-DE3FF44230DB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478911-82F5-44A2-8F61-FB1FE6D5280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DFE6-A6AC-4AB1-87BE-C7CAE665B6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8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2691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7021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03347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14238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057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D16B0B-F2D1-4DE3-9837-93C62FF9AAE1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61B1-B57D-412A-8DEC-2A69F72899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33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1DDB2-2376-4D27-B9B9-5F791C76CA34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069-535D-45D2-913D-613734C542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5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0914A-1341-4BF4-A33A-88C4C8E6CE68}" type="datetime1">
              <a:rPr lang="en-US" smtClean="0"/>
              <a:pPr>
                <a:defRPr/>
              </a:pPr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13AF-3E02-4E28-9414-E811F4963D6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CB5F2CE2-8ED1-400F-B5B8-76899597B4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10900" y="6203951"/>
            <a:ext cx="786492" cy="426243"/>
          </a:xfrm>
          <a:prstGeom prst="rect">
            <a:avLst/>
          </a:prstGeom>
          <a:blipFill dpi="0" rotWithShape="1">
            <a:blip r:embed="rId2"/>
            <a:srcRect/>
            <a:stretch>
              <a:fillRect r="-648"/>
            </a:stretch>
          </a:blipFill>
          <a:ln>
            <a:noFill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6A93E-19C1-4F2E-B6E5-23E54D1A7F65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D326-AFE0-488B-80F9-86A6DD1363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7E91C-807E-4030-B576-6483BA77F376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362C-97F7-44B6-A5B4-7AC92CB06C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370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7255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36268-1492-4397-841F-D28E2BC75BCD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6EAA-E1FE-4739-AFCE-EC93E4CC95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4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F4225-AFA9-46B9-AE81-7A705FC30B04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410A-3243-4411-9676-17272F3928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2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9D0F71-8766-4628-AECE-7F8A96F39D2E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031-C858-4BDD-98CF-D1F0E13854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77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259D-19B5-456B-8B2C-E906FA6011B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EFE36-9421-4389-852A-26952C57BA60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7CB8A3-5020-4D2E-899A-922638E70BBB}" type="datetime1">
              <a:rPr lang="en-US" smtClean="0"/>
              <a:pPr>
                <a:defRPr/>
              </a:pPr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rcastillo.cs@tip.edu.ph – ITE001A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B97A7-F0A9-4880-BB0C-AB062983F9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7D3C7CDB-EADF-45B2-A1AE-6E895F8174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1600" y="228600"/>
            <a:ext cx="11930063" cy="6400800"/>
          </a:xfrm>
          <a:custGeom>
            <a:avLst/>
            <a:gdLst>
              <a:gd name="T0" fmla="*/ 6896 w 8686800"/>
              <a:gd name="T1" fmla="*/ 284583 h 6400800"/>
              <a:gd name="T2" fmla="*/ 60458 w 8686800"/>
              <a:gd name="T3" fmla="*/ 235513 h 6400800"/>
              <a:gd name="T4" fmla="*/ 163481 w 8686800"/>
              <a:gd name="T5" fmla="*/ 189345 h 6400800"/>
              <a:gd name="T6" fmla="*/ 311695 w 8686800"/>
              <a:gd name="T7" fmla="*/ 146715 h 6400800"/>
              <a:gd name="T8" fmla="*/ 500795 w 8686800"/>
              <a:gd name="T9" fmla="*/ 108264 h 6400800"/>
              <a:gd name="T10" fmla="*/ 726501 w 8686800"/>
              <a:gd name="T11" fmla="*/ 74629 h 6400800"/>
              <a:gd name="T12" fmla="*/ 984554 w 8686800"/>
              <a:gd name="T13" fmla="*/ 46450 h 6400800"/>
              <a:gd name="T14" fmla="*/ 1270646 w 8686800"/>
              <a:gd name="T15" fmla="*/ 24364 h 6400800"/>
              <a:gd name="T16" fmla="*/ 1580503 w 8686800"/>
              <a:gd name="T17" fmla="*/ 9010 h 6400800"/>
              <a:gd name="T18" fmla="*/ 1909846 w 8686800"/>
              <a:gd name="T19" fmla="*/ 1027 h 6400800"/>
              <a:gd name="T20" fmla="*/ 56208173 w 8686800"/>
              <a:gd name="T21" fmla="*/ 0 h 6400800"/>
              <a:gd name="T22" fmla="*/ 56545616 w 8686800"/>
              <a:gd name="T23" fmla="*/ 4057 h 6400800"/>
              <a:gd name="T24" fmla="*/ 56865657 w 8686800"/>
              <a:gd name="T25" fmla="*/ 15805 h 6400800"/>
              <a:gd name="T26" fmla="*/ 57164115 w 8686800"/>
              <a:gd name="T27" fmla="*/ 34605 h 6400800"/>
              <a:gd name="T28" fmla="*/ 57436702 w 8686800"/>
              <a:gd name="T29" fmla="*/ 59818 h 6400800"/>
              <a:gd name="T30" fmla="*/ 57679068 w 8686800"/>
              <a:gd name="T31" fmla="*/ 90805 h 6400800"/>
              <a:gd name="T32" fmla="*/ 57886973 w 8686800"/>
              <a:gd name="T33" fmla="*/ 126927 h 6400800"/>
              <a:gd name="T34" fmla="*/ 58056171 w 8686800"/>
              <a:gd name="T35" fmla="*/ 167548 h 6400800"/>
              <a:gd name="T36" fmla="*/ 58182316 w 8686800"/>
              <a:gd name="T37" fmla="*/ 212027 h 6400800"/>
              <a:gd name="T38" fmla="*/ 58261117 w 8686800"/>
              <a:gd name="T39" fmla="*/ 259726 h 6400800"/>
              <a:gd name="T40" fmla="*/ 58288390 w 8686800"/>
              <a:gd name="T41" fmla="*/ 310007 h 6400800"/>
              <a:gd name="T42" fmla="*/ 58281466 w 8686800"/>
              <a:gd name="T43" fmla="*/ 6116172 h 6400800"/>
              <a:gd name="T44" fmla="*/ 58227891 w 8686800"/>
              <a:gd name="T45" fmla="*/ 6165252 h 6400800"/>
              <a:gd name="T46" fmla="*/ 58124881 w 8686800"/>
              <a:gd name="T47" fmla="*/ 6211432 h 6400800"/>
              <a:gd name="T48" fmla="*/ 57976671 w 8686800"/>
              <a:gd name="T49" fmla="*/ 6254068 h 6400800"/>
              <a:gd name="T50" fmla="*/ 57787611 w 8686800"/>
              <a:gd name="T51" fmla="*/ 6292524 h 6400800"/>
              <a:gd name="T52" fmla="*/ 57561888 w 8686800"/>
              <a:gd name="T53" fmla="*/ 6326164 h 6400800"/>
              <a:gd name="T54" fmla="*/ 57303903 w 8686800"/>
              <a:gd name="T55" fmla="*/ 6354344 h 6400800"/>
              <a:gd name="T56" fmla="*/ 57017841 w 8686800"/>
              <a:gd name="T57" fmla="*/ 6376432 h 6400800"/>
              <a:gd name="T58" fmla="*/ 56708052 w 8686800"/>
              <a:gd name="T59" fmla="*/ 6391788 h 6400800"/>
              <a:gd name="T60" fmla="*/ 56378834 w 8686800"/>
              <a:gd name="T61" fmla="*/ 6399772 h 6400800"/>
              <a:gd name="T62" fmla="*/ 2080484 w 8686800"/>
              <a:gd name="T63" fmla="*/ 6400800 h 6400800"/>
              <a:gd name="T64" fmla="*/ 1743008 w 8686800"/>
              <a:gd name="T65" fmla="*/ 6396740 h 6400800"/>
              <a:gd name="T66" fmla="*/ 1422876 w 8686800"/>
              <a:gd name="T67" fmla="*/ 6384992 h 6400800"/>
              <a:gd name="T68" fmla="*/ 1124361 w 8686800"/>
              <a:gd name="T69" fmla="*/ 6366192 h 6400800"/>
              <a:gd name="T70" fmla="*/ 851754 w 8686800"/>
              <a:gd name="T71" fmla="*/ 6340976 h 6400800"/>
              <a:gd name="T72" fmla="*/ 609343 w 8686800"/>
              <a:gd name="T73" fmla="*/ 6309988 h 6400800"/>
              <a:gd name="T74" fmla="*/ 401399 w 8686800"/>
              <a:gd name="T75" fmla="*/ 6273860 h 6400800"/>
              <a:gd name="T76" fmla="*/ 232204 w 8686800"/>
              <a:gd name="T77" fmla="*/ 6233232 h 6400800"/>
              <a:gd name="T78" fmla="*/ 106057 w 8686800"/>
              <a:gd name="T79" fmla="*/ 6188744 h 6400800"/>
              <a:gd name="T80" fmla="*/ 27223 w 8686800"/>
              <a:gd name="T81" fmla="*/ 6141036 h 6400800"/>
              <a:gd name="T82" fmla="*/ 0 w 8686800"/>
              <a:gd name="T83" fmla="*/ 6090740 h 64008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686800"/>
              <a:gd name="T127" fmla="*/ 0 h 6400800"/>
              <a:gd name="T128" fmla="*/ 8686800 w 8686800"/>
              <a:gd name="T129" fmla="*/ 6400800 h 64008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404726D-2AB6-44A7-A5CA-2161074992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1600" y="1181100"/>
            <a:ext cx="11930063" cy="185738"/>
          </a:xfrm>
          <a:custGeom>
            <a:avLst/>
            <a:gdLst>
              <a:gd name="T0" fmla="*/ 0 w 8686800"/>
              <a:gd name="T1" fmla="*/ 2 h 1905000"/>
              <a:gd name="T2" fmla="*/ 58288396 w 8686800"/>
              <a:gd name="T3" fmla="*/ 2 h 1905000"/>
              <a:gd name="T4" fmla="*/ 58288396 w 8686800"/>
              <a:gd name="T5" fmla="*/ 0 h 1905000"/>
              <a:gd name="T6" fmla="*/ 0 w 8686800"/>
              <a:gd name="T7" fmla="*/ 0 h 1905000"/>
              <a:gd name="T8" fmla="*/ 0 w 8686800"/>
              <a:gd name="T9" fmla="*/ 2 h 1905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86800"/>
              <a:gd name="T16" fmla="*/ 0 h 1905000"/>
              <a:gd name="T17" fmla="*/ 8686800 w 8686800"/>
              <a:gd name="T18" fmla="*/ 1905000 h 1905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86800" h="1905000">
                <a:moveTo>
                  <a:pt x="0" y="1905000"/>
                </a:moveTo>
                <a:lnTo>
                  <a:pt x="8686800" y="1905000"/>
                </a:lnTo>
                <a:lnTo>
                  <a:pt x="86868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0">
            <a:extLst>
              <a:ext uri="{FF2B5EF4-FFF2-40B4-BE49-F238E27FC236}">
                <a16:creationId xmlns:a16="http://schemas.microsoft.com/office/drawing/2014/main" id="{EC0A65DD-64AE-4655-8BBC-232527BC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2688" y="6429375"/>
            <a:ext cx="1958975" cy="217488"/>
          </a:xfrm>
          <a:custGeom>
            <a:avLst/>
            <a:gdLst>
              <a:gd name="T0" fmla="*/ 0 w 1295400"/>
              <a:gd name="T1" fmla="*/ 1836716 h 152400"/>
              <a:gd name="T2" fmla="*/ 23430354 w 1295400"/>
              <a:gd name="T3" fmla="*/ 1836716 h 152400"/>
              <a:gd name="T4" fmla="*/ 23430354 w 1295400"/>
              <a:gd name="T5" fmla="*/ 0 h 152400"/>
              <a:gd name="T6" fmla="*/ 0 w 1295400"/>
              <a:gd name="T7" fmla="*/ 0 h 152400"/>
              <a:gd name="T8" fmla="*/ 0 w 1295400"/>
              <a:gd name="T9" fmla="*/ 1836716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5400"/>
              <a:gd name="T16" fmla="*/ 0 h 152400"/>
              <a:gd name="T17" fmla="*/ 1295400 w 1295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5400" h="152400">
                <a:moveTo>
                  <a:pt x="0" y="152400"/>
                </a:moveTo>
                <a:lnTo>
                  <a:pt x="1295400" y="152400"/>
                </a:lnTo>
                <a:lnTo>
                  <a:pt x="1295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object 11">
            <a:extLst>
              <a:ext uri="{FF2B5EF4-FFF2-40B4-BE49-F238E27FC236}">
                <a16:creationId xmlns:a16="http://schemas.microsoft.com/office/drawing/2014/main" id="{F529EBBF-1874-47F4-81DA-3B904AA4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317" y="5420001"/>
            <a:ext cx="1958975" cy="1130300"/>
          </a:xfrm>
          <a:prstGeom prst="rect">
            <a:avLst/>
          </a:prstGeom>
          <a:blipFill dpi="0" rotWithShape="1">
            <a:blip r:embed="rId3"/>
            <a:srcRect/>
            <a:stretch>
              <a:fillRect r="-648"/>
            </a:stretch>
          </a:blipFill>
          <a:ln>
            <a:noFill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78" name="object 3">
            <a:extLst>
              <a:ext uri="{FF2B5EF4-FFF2-40B4-BE49-F238E27FC236}">
                <a16:creationId xmlns:a16="http://schemas.microsoft.com/office/drawing/2014/main" id="{5C054838-5112-49A7-A9F8-92B2D8AA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84163"/>
            <a:ext cx="106537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TECHNOLOGICAL INSTITUTE OF THE PHILIPPINES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College of Information Technology Education</a:t>
            </a:r>
          </a:p>
        </p:txBody>
      </p:sp>
      <p:pic>
        <p:nvPicPr>
          <p:cNvPr id="3079" name="Picture 1">
            <a:extLst>
              <a:ext uri="{FF2B5EF4-FFF2-40B4-BE49-F238E27FC236}">
                <a16:creationId xmlns:a16="http://schemas.microsoft.com/office/drawing/2014/main" id="{914543EB-CA82-4A7F-A427-5CD58A19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44475"/>
            <a:ext cx="11715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5CFC10-9F87-4F49-A17A-F13CC05F7651}"/>
              </a:ext>
            </a:extLst>
          </p:cNvPr>
          <p:cNvSpPr/>
          <p:nvPr/>
        </p:nvSpPr>
        <p:spPr>
          <a:xfrm>
            <a:off x="101600" y="2065338"/>
            <a:ext cx="11930063" cy="2738437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Creating Variables, Identifiers, Constants, and Data Types</a:t>
            </a:r>
          </a:p>
        </p:txBody>
      </p:sp>
      <p:sp>
        <p:nvSpPr>
          <p:cNvPr id="3081" name="object 9">
            <a:extLst>
              <a:ext uri="{FF2B5EF4-FFF2-40B4-BE49-F238E27FC236}">
                <a16:creationId xmlns:a16="http://schemas.microsoft.com/office/drawing/2014/main" id="{E7D351EE-FC33-492E-9EDF-1FC189652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228600"/>
            <a:ext cx="11930063" cy="6400800"/>
          </a:xfrm>
          <a:custGeom>
            <a:avLst/>
            <a:gdLst>
              <a:gd name="T0" fmla="*/ 9471 w 8686800"/>
              <a:gd name="T1" fmla="*/ 284583 h 6400800"/>
              <a:gd name="T2" fmla="*/ 83030 w 8686800"/>
              <a:gd name="T3" fmla="*/ 235513 h 6400800"/>
              <a:gd name="T4" fmla="*/ 224517 w 8686800"/>
              <a:gd name="T5" fmla="*/ 189345 h 6400800"/>
              <a:gd name="T6" fmla="*/ 428068 w 8686800"/>
              <a:gd name="T7" fmla="*/ 146715 h 6400800"/>
              <a:gd name="T8" fmla="*/ 687769 w 8686800"/>
              <a:gd name="T9" fmla="*/ 108264 h 6400800"/>
              <a:gd name="T10" fmla="*/ 997744 w 8686800"/>
              <a:gd name="T11" fmla="*/ 74629 h 6400800"/>
              <a:gd name="T12" fmla="*/ 1352142 w 8686800"/>
              <a:gd name="T13" fmla="*/ 46450 h 6400800"/>
              <a:gd name="T14" fmla="*/ 1745048 w 8686800"/>
              <a:gd name="T15" fmla="*/ 24364 h 6400800"/>
              <a:gd name="T16" fmla="*/ 2170592 w 8686800"/>
              <a:gd name="T17" fmla="*/ 9010 h 6400800"/>
              <a:gd name="T18" fmla="*/ 2622897 w 8686800"/>
              <a:gd name="T19" fmla="*/ 1027 h 6400800"/>
              <a:gd name="T20" fmla="*/ 77193762 w 8686800"/>
              <a:gd name="T21" fmla="*/ 0 h 6400800"/>
              <a:gd name="T22" fmla="*/ 77657187 w 8686800"/>
              <a:gd name="T23" fmla="*/ 4057 h 6400800"/>
              <a:gd name="T24" fmla="*/ 78096704 w 8686800"/>
              <a:gd name="T25" fmla="*/ 15805 h 6400800"/>
              <a:gd name="T26" fmla="*/ 78506601 w 8686800"/>
              <a:gd name="T27" fmla="*/ 34605 h 6400800"/>
              <a:gd name="T28" fmla="*/ 78880945 w 8686800"/>
              <a:gd name="T29" fmla="*/ 59818 h 6400800"/>
              <a:gd name="T30" fmla="*/ 79213802 w 8686800"/>
              <a:gd name="T31" fmla="*/ 90805 h 6400800"/>
              <a:gd name="T32" fmla="*/ 79499328 w 8686800"/>
              <a:gd name="T33" fmla="*/ 126927 h 6400800"/>
              <a:gd name="T34" fmla="*/ 79731721 w 8686800"/>
              <a:gd name="T35" fmla="*/ 167548 h 6400800"/>
              <a:gd name="T36" fmla="*/ 79904962 w 8686800"/>
              <a:gd name="T37" fmla="*/ 212027 h 6400800"/>
              <a:gd name="T38" fmla="*/ 80013160 w 8686800"/>
              <a:gd name="T39" fmla="*/ 259726 h 6400800"/>
              <a:gd name="T40" fmla="*/ 80050647 w 8686800"/>
              <a:gd name="T41" fmla="*/ 310007 h 6400800"/>
              <a:gd name="T42" fmla="*/ 80041111 w 8686800"/>
              <a:gd name="T43" fmla="*/ 6116172 h 6400800"/>
              <a:gd name="T44" fmla="*/ 79967543 w 8686800"/>
              <a:gd name="T45" fmla="*/ 6165252 h 6400800"/>
              <a:gd name="T46" fmla="*/ 79826076 w 8686800"/>
              <a:gd name="T47" fmla="*/ 6211432 h 6400800"/>
              <a:gd name="T48" fmla="*/ 79622512 w 8686800"/>
              <a:gd name="T49" fmla="*/ 6254068 h 6400800"/>
              <a:gd name="T50" fmla="*/ 79362871 w 8686800"/>
              <a:gd name="T51" fmla="*/ 6292524 h 6400800"/>
              <a:gd name="T52" fmla="*/ 79052911 w 8686800"/>
              <a:gd name="T53" fmla="*/ 6326164 h 6400800"/>
              <a:gd name="T54" fmla="*/ 78698563 w 8686800"/>
              <a:gd name="T55" fmla="*/ 6354344 h 6400800"/>
              <a:gd name="T56" fmla="*/ 78305718 w 8686800"/>
              <a:gd name="T57" fmla="*/ 6376432 h 6400800"/>
              <a:gd name="T58" fmla="*/ 77880264 w 8686800"/>
              <a:gd name="T59" fmla="*/ 6391788 h 6400800"/>
              <a:gd name="T60" fmla="*/ 77428133 w 8686800"/>
              <a:gd name="T61" fmla="*/ 6399772 h 6400800"/>
              <a:gd name="T62" fmla="*/ 2857243 w 8686800"/>
              <a:gd name="T63" fmla="*/ 6400800 h 6400800"/>
              <a:gd name="T64" fmla="*/ 2393769 w 8686800"/>
              <a:gd name="T65" fmla="*/ 6396740 h 6400800"/>
              <a:gd name="T66" fmla="*/ 1954114 w 8686800"/>
              <a:gd name="T67" fmla="*/ 6384992 h 6400800"/>
              <a:gd name="T68" fmla="*/ 1544147 w 8686800"/>
              <a:gd name="T69" fmla="*/ 6366192 h 6400800"/>
              <a:gd name="T70" fmla="*/ 1169761 w 8686800"/>
              <a:gd name="T71" fmla="*/ 6340976 h 6400800"/>
              <a:gd name="T72" fmla="*/ 836844 w 8686800"/>
              <a:gd name="T73" fmla="*/ 6309988 h 6400800"/>
              <a:gd name="T74" fmla="*/ 551263 w 8686800"/>
              <a:gd name="T75" fmla="*/ 6273860 h 6400800"/>
              <a:gd name="T76" fmla="*/ 318899 w 8686800"/>
              <a:gd name="T77" fmla="*/ 6233232 h 6400800"/>
              <a:gd name="T78" fmla="*/ 145654 w 8686800"/>
              <a:gd name="T79" fmla="*/ 6188744 h 6400800"/>
              <a:gd name="T80" fmla="*/ 37387 w 8686800"/>
              <a:gd name="T81" fmla="*/ 6141036 h 6400800"/>
              <a:gd name="T82" fmla="*/ 0 w 8686800"/>
              <a:gd name="T83" fmla="*/ 6090740 h 64008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686800"/>
              <a:gd name="T127" fmla="*/ 0 h 6400800"/>
              <a:gd name="T128" fmla="*/ 8686800 w 8686800"/>
              <a:gd name="T129" fmla="*/ 6400800 h 64008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B22230D-397E-4E6B-B08F-D2B1E4D2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93700"/>
            <a:ext cx="11917362" cy="474663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Using The Data Type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B60FBCD-F688-4C2B-85DF-F53AD0EC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573213"/>
            <a:ext cx="11530013" cy="7080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i="1"/>
              <a:t>DataType VariableName = Value;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/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5842F90D-680A-4769-A637-2E3FA874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1" y="2142692"/>
            <a:ext cx="11530013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21E40B64-FBA8-4D27-B247-2120219E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4" y="212437"/>
            <a:ext cx="8596668" cy="748145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Variable Declaration</a:t>
            </a:r>
          </a:p>
        </p:txBody>
      </p:sp>
      <p:pic>
        <p:nvPicPr>
          <p:cNvPr id="39942" name="Picture 8">
            <a:extLst>
              <a:ext uri="{FF2B5EF4-FFF2-40B4-BE49-F238E27FC236}">
                <a16:creationId xmlns:a16="http://schemas.microsoft.com/office/drawing/2014/main" id="{8FE1F89F-F8D8-45D3-98C1-F02F0CF0D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6" y="1298576"/>
            <a:ext cx="76295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9">
            <a:extLst>
              <a:ext uri="{FF2B5EF4-FFF2-40B4-BE49-F238E27FC236}">
                <a16:creationId xmlns:a16="http://schemas.microsoft.com/office/drawing/2014/main" id="{B155141A-DF20-422A-8826-4C92D92C0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70" y="4122595"/>
            <a:ext cx="88995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45741B7-02ED-453B-8CF7-5DDF638A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D6E8-0BD0-474B-9AF6-6659D5B0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variable is a storage location (identified by a memory address) paired with an associated symbolic name (an identifier), which contains some known or unknown quantity of information referred to as a value</a:t>
            </a:r>
          </a:p>
          <a:p>
            <a:pPr>
              <a:defRPr/>
            </a:pPr>
            <a:r>
              <a:rPr lang="en-US" sz="2400" dirty="0"/>
              <a:t>Examples: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	X, XY, name, NUMBER, SAMPLE1, sample2, </a:t>
            </a:r>
            <a:r>
              <a:rPr lang="en-US" sz="2400" dirty="0" err="1"/>
              <a:t>First_name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FirstName</a:t>
            </a:r>
            <a:r>
              <a:rPr lang="en-US" sz="2400" dirty="0"/>
              <a:t>, Sample1, sample1, sAMPLE1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49C7658-3A14-4E81-9FFF-ED5E8EE4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Identifier/ Variable Declaration Rules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C04E9AFB-141D-4D79-9A96-C82841E5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85900"/>
            <a:ext cx="11560175" cy="4914900"/>
          </a:xfrm>
        </p:spPr>
        <p:txBody>
          <a:bodyPr/>
          <a:lstStyle/>
          <a:p>
            <a:r>
              <a:rPr lang="en-US" altLang="en-US" sz="2400" dirty="0"/>
              <a:t>A sequence of one or more letters, digits, or underscore characters (_). </a:t>
            </a:r>
          </a:p>
          <a:p>
            <a:r>
              <a:rPr lang="en-US" altLang="en-US" sz="2400" dirty="0"/>
              <a:t>Spaces, punctuation marks, and symbols cannot be part of an identifier. </a:t>
            </a:r>
          </a:p>
          <a:p>
            <a:r>
              <a:rPr lang="en-US" altLang="en-US" sz="2400" dirty="0"/>
              <a:t>Shall always begin with a letter. </a:t>
            </a:r>
          </a:p>
          <a:p>
            <a:r>
              <a:rPr lang="en-US" altLang="en-US" sz="2400" dirty="0"/>
              <a:t>No case can they begin with a digit.</a:t>
            </a:r>
          </a:p>
          <a:p>
            <a:r>
              <a:rPr lang="en-US" altLang="en-US" sz="2400" dirty="0"/>
              <a:t>Max 8 chars or depend on compiler and OS</a:t>
            </a:r>
          </a:p>
          <a:p>
            <a:r>
              <a:rPr lang="en-US" altLang="en-US" sz="2400" dirty="0"/>
              <a:t>Always exist in the left hand side of assignment operator</a:t>
            </a:r>
          </a:p>
          <a:p>
            <a:r>
              <a:rPr lang="en-US" altLang="en-US" sz="2400" dirty="0"/>
              <a:t>No keyword for a variable name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0B411EE-9417-496C-A049-4DB74EFE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384175"/>
            <a:ext cx="10239375" cy="63341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Keywords</a:t>
            </a:r>
            <a:endParaRPr lang="en-US" altLang="en-US" sz="3200" dirty="0">
              <a:solidFill>
                <a:srgbClr val="7030A0"/>
              </a:solidFill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6123B172-F8C2-4BD0-B360-81E1B5A7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33513"/>
            <a:ext cx="11560175" cy="50879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/>
              <a:t>Keywords</a:t>
            </a:r>
            <a:r>
              <a:rPr lang="en-US" altLang="en-US" dirty="0"/>
              <a:t> - a word that is reserved by a </a:t>
            </a:r>
            <a:r>
              <a:rPr lang="en-US" altLang="en-US" b="1" dirty="0"/>
              <a:t>program</a:t>
            </a:r>
            <a:r>
              <a:rPr lang="en-US" altLang="en-US" dirty="0"/>
              <a:t> because the word has a special meaning.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b="1" dirty="0">
              <a:latin typeface="Arial Narrow" panose="020B0606020202030204" pitchFamily="34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List of C++ keywords: </a:t>
            </a:r>
            <a:r>
              <a:rPr lang="en-US" altLang="en-US" sz="2400" dirty="0" err="1">
                <a:latin typeface="Arial Narrow" panose="020B0606020202030204" pitchFamily="34" charset="0"/>
              </a:rPr>
              <a:t>alignas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alignof</a:t>
            </a:r>
            <a:r>
              <a:rPr lang="en-US" altLang="en-US" sz="2400" dirty="0">
                <a:latin typeface="Arial Narrow" panose="020B0606020202030204" pitchFamily="34" charset="0"/>
              </a:rPr>
              <a:t>, and, </a:t>
            </a:r>
            <a:r>
              <a:rPr lang="en-US" altLang="en-US" sz="2400" dirty="0" err="1">
                <a:latin typeface="Arial Narrow" panose="020B0606020202030204" pitchFamily="34" charset="0"/>
              </a:rPr>
              <a:t>and_eq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asm</a:t>
            </a:r>
            <a:r>
              <a:rPr lang="en-US" altLang="en-US" sz="2400" dirty="0">
                <a:latin typeface="Arial Narrow" panose="020B0606020202030204" pitchFamily="34" charset="0"/>
              </a:rPr>
              <a:t>, auto, </a:t>
            </a:r>
            <a:r>
              <a:rPr lang="en-US" altLang="en-US" sz="2400" dirty="0" err="1">
                <a:latin typeface="Arial Narrow" panose="020B0606020202030204" pitchFamily="34" charset="0"/>
              </a:rPr>
              <a:t>bitand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bitor</a:t>
            </a:r>
            <a:r>
              <a:rPr lang="en-US" altLang="en-US" sz="2400" dirty="0">
                <a:latin typeface="Arial Narrow" panose="020B0606020202030204" pitchFamily="34" charset="0"/>
              </a:rPr>
              <a:t>, bool, </a:t>
            </a:r>
            <a:r>
              <a:rPr lang="en-US" altLang="en-US" sz="2400" b="1" dirty="0">
                <a:latin typeface="Arial Narrow" panose="020B0606020202030204" pitchFamily="34" charset="0"/>
              </a:rPr>
              <a:t>break, case</a:t>
            </a:r>
            <a:r>
              <a:rPr lang="en-US" altLang="en-US" sz="2400" dirty="0">
                <a:latin typeface="Arial Narrow" panose="020B0606020202030204" pitchFamily="34" charset="0"/>
              </a:rPr>
              <a:t>, catch, </a:t>
            </a:r>
            <a:r>
              <a:rPr lang="en-US" altLang="en-US" sz="2400" b="1" dirty="0">
                <a:latin typeface="Arial Narrow" panose="020B0606020202030204" pitchFamily="34" charset="0"/>
              </a:rPr>
              <a:t>char</a:t>
            </a:r>
            <a:r>
              <a:rPr lang="en-US" altLang="en-US" sz="2400" dirty="0">
                <a:latin typeface="Arial Narrow" panose="020B0606020202030204" pitchFamily="34" charset="0"/>
              </a:rPr>
              <a:t>, char16_t, char32_t, class, </a:t>
            </a:r>
            <a:r>
              <a:rPr lang="en-US" altLang="en-US" sz="2400" dirty="0" err="1">
                <a:latin typeface="Arial Narrow" panose="020B0606020202030204" pitchFamily="34" charset="0"/>
              </a:rPr>
              <a:t>compl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const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constexpr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const_cast</a:t>
            </a:r>
            <a:r>
              <a:rPr lang="en-US" altLang="en-US" sz="2400" dirty="0">
                <a:latin typeface="Arial Narrow" panose="020B0606020202030204" pitchFamily="34" charset="0"/>
              </a:rPr>
              <a:t>, continue, </a:t>
            </a:r>
            <a:r>
              <a:rPr lang="en-US" altLang="en-US" sz="2400" dirty="0" err="1">
                <a:latin typeface="Arial Narrow" panose="020B0606020202030204" pitchFamily="34" charset="0"/>
              </a:rPr>
              <a:t>decltype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default</a:t>
            </a:r>
            <a:r>
              <a:rPr lang="en-US" altLang="en-US" sz="2400" dirty="0">
                <a:latin typeface="Arial Narrow" panose="020B0606020202030204" pitchFamily="34" charset="0"/>
              </a:rPr>
              <a:t>, delete, </a:t>
            </a:r>
            <a:r>
              <a:rPr lang="en-US" altLang="en-US" sz="2400" b="1" dirty="0">
                <a:latin typeface="Arial Narrow" panose="020B0606020202030204" pitchFamily="34" charset="0"/>
              </a:rPr>
              <a:t>do, double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dynamic_cast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else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enum</a:t>
            </a:r>
            <a:r>
              <a:rPr lang="en-US" altLang="en-US" sz="2400" dirty="0">
                <a:latin typeface="Arial Narrow" panose="020B0606020202030204" pitchFamily="34" charset="0"/>
              </a:rPr>
              <a:t>, explicit, export, extern, false, </a:t>
            </a:r>
            <a:r>
              <a:rPr lang="en-US" altLang="en-US" sz="2400" b="1" dirty="0">
                <a:latin typeface="Arial Narrow" panose="020B0606020202030204" pitchFamily="34" charset="0"/>
              </a:rPr>
              <a:t>float, for</a:t>
            </a:r>
            <a:r>
              <a:rPr lang="en-US" altLang="en-US" sz="2400" dirty="0">
                <a:latin typeface="Arial Narrow" panose="020B0606020202030204" pitchFamily="34" charset="0"/>
              </a:rPr>
              <a:t>, friend, </a:t>
            </a:r>
            <a:r>
              <a:rPr lang="en-US" altLang="en-US" sz="2400" dirty="0" err="1">
                <a:latin typeface="Arial Narrow" panose="020B0606020202030204" pitchFamily="34" charset="0"/>
              </a:rPr>
              <a:t>goto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if,</a:t>
            </a:r>
            <a:r>
              <a:rPr lang="en-US" altLang="en-US" sz="2400" dirty="0">
                <a:latin typeface="Arial Narrow" panose="020B0606020202030204" pitchFamily="34" charset="0"/>
              </a:rPr>
              <a:t> inline, </a:t>
            </a:r>
            <a:r>
              <a:rPr lang="en-US" altLang="en-US" sz="2400" b="1" dirty="0">
                <a:latin typeface="Arial Narrow" panose="020B0606020202030204" pitchFamily="34" charset="0"/>
              </a:rPr>
              <a:t>int</a:t>
            </a:r>
            <a:r>
              <a:rPr lang="en-US" altLang="en-US" sz="2400" dirty="0">
                <a:latin typeface="Arial Narrow" panose="020B0606020202030204" pitchFamily="34" charset="0"/>
              </a:rPr>
              <a:t>, long, mutable, </a:t>
            </a:r>
            <a:r>
              <a:rPr lang="en-US" altLang="en-US" sz="2400" b="1" dirty="0">
                <a:latin typeface="Arial Narrow" panose="020B0606020202030204" pitchFamily="34" charset="0"/>
              </a:rPr>
              <a:t>namespace</a:t>
            </a:r>
            <a:r>
              <a:rPr lang="en-US" altLang="en-US" sz="2400" dirty="0">
                <a:latin typeface="Arial Narrow" panose="020B0606020202030204" pitchFamily="34" charset="0"/>
              </a:rPr>
              <a:t>, new, </a:t>
            </a:r>
            <a:r>
              <a:rPr lang="en-US" altLang="en-US" sz="2400" dirty="0" err="1">
                <a:latin typeface="Arial Narrow" panose="020B0606020202030204" pitchFamily="34" charset="0"/>
              </a:rPr>
              <a:t>noexcept</a:t>
            </a:r>
            <a:r>
              <a:rPr lang="en-US" altLang="en-US" sz="2400" dirty="0">
                <a:latin typeface="Arial Narrow" panose="020B0606020202030204" pitchFamily="34" charset="0"/>
              </a:rPr>
              <a:t>, not, </a:t>
            </a:r>
            <a:r>
              <a:rPr lang="en-US" altLang="en-US" sz="2400" dirty="0" err="1">
                <a:latin typeface="Arial Narrow" panose="020B0606020202030204" pitchFamily="34" charset="0"/>
              </a:rPr>
              <a:t>not_eq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nullptr</a:t>
            </a:r>
            <a:r>
              <a:rPr lang="en-US" altLang="en-US" sz="2400" dirty="0">
                <a:latin typeface="Arial Narrow" panose="020B0606020202030204" pitchFamily="34" charset="0"/>
              </a:rPr>
              <a:t>, operator, or, </a:t>
            </a:r>
            <a:r>
              <a:rPr lang="en-US" altLang="en-US" sz="2400" dirty="0" err="1">
                <a:latin typeface="Arial Narrow" panose="020B0606020202030204" pitchFamily="34" charset="0"/>
              </a:rPr>
              <a:t>or_eq</a:t>
            </a:r>
            <a:r>
              <a:rPr lang="en-US" altLang="en-US" sz="2400" dirty="0">
                <a:latin typeface="Arial Narrow" panose="020B0606020202030204" pitchFamily="34" charset="0"/>
              </a:rPr>
              <a:t>, private, protected, public, register, </a:t>
            </a:r>
            <a:r>
              <a:rPr lang="en-US" altLang="en-US" sz="2400" dirty="0" err="1">
                <a:latin typeface="Arial Narrow" panose="020B0606020202030204" pitchFamily="34" charset="0"/>
              </a:rPr>
              <a:t>reinterpret_cast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return</a:t>
            </a:r>
            <a:r>
              <a:rPr lang="en-US" altLang="en-US" sz="2400" dirty="0">
                <a:latin typeface="Arial Narrow" panose="020B0606020202030204" pitchFamily="34" charset="0"/>
              </a:rPr>
              <a:t>, short, signed, </a:t>
            </a:r>
            <a:r>
              <a:rPr lang="en-US" altLang="en-US" sz="2400" dirty="0" err="1">
                <a:latin typeface="Arial Narrow" panose="020B0606020202030204" pitchFamily="34" charset="0"/>
              </a:rPr>
              <a:t>sizeof</a:t>
            </a:r>
            <a:r>
              <a:rPr lang="en-US" altLang="en-US" sz="2400" dirty="0">
                <a:latin typeface="Arial Narrow" panose="020B0606020202030204" pitchFamily="34" charset="0"/>
              </a:rPr>
              <a:t>, static, </a:t>
            </a:r>
            <a:r>
              <a:rPr lang="en-US" altLang="en-US" sz="2400" dirty="0" err="1">
                <a:latin typeface="Arial Narrow" panose="020B0606020202030204" pitchFamily="34" charset="0"/>
              </a:rPr>
              <a:t>static_assert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static_cast</a:t>
            </a:r>
            <a:r>
              <a:rPr lang="en-US" altLang="en-US" sz="2400" dirty="0">
                <a:latin typeface="Arial Narrow" panose="020B0606020202030204" pitchFamily="34" charset="0"/>
              </a:rPr>
              <a:t>, struct, </a:t>
            </a:r>
            <a:r>
              <a:rPr lang="en-US" altLang="en-US" sz="2400" b="1" dirty="0">
                <a:latin typeface="Arial Narrow" panose="020B0606020202030204" pitchFamily="34" charset="0"/>
              </a:rPr>
              <a:t>switch</a:t>
            </a:r>
            <a:r>
              <a:rPr lang="en-US" altLang="en-US" sz="2400" dirty="0">
                <a:latin typeface="Arial Narrow" panose="020B0606020202030204" pitchFamily="34" charset="0"/>
              </a:rPr>
              <a:t>, template, this, </a:t>
            </a:r>
            <a:r>
              <a:rPr lang="en-US" altLang="en-US" sz="2400" dirty="0" err="1">
                <a:latin typeface="Arial Narrow" panose="020B0606020202030204" pitchFamily="34" charset="0"/>
              </a:rPr>
              <a:t>thread_local</a:t>
            </a:r>
            <a:r>
              <a:rPr lang="en-US" altLang="en-US" sz="2400" dirty="0">
                <a:latin typeface="Arial Narrow" panose="020B0606020202030204" pitchFamily="34" charset="0"/>
              </a:rPr>
              <a:t>, throw, true, try, typedef, </a:t>
            </a:r>
            <a:r>
              <a:rPr lang="en-US" altLang="en-US" sz="2400" dirty="0" err="1">
                <a:latin typeface="Arial Narrow" panose="020B0606020202030204" pitchFamily="34" charset="0"/>
              </a:rPr>
              <a:t>typeid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typename</a:t>
            </a:r>
            <a:r>
              <a:rPr lang="en-US" altLang="en-US" sz="2400" dirty="0">
                <a:latin typeface="Arial Narrow" panose="020B0606020202030204" pitchFamily="34" charset="0"/>
              </a:rPr>
              <a:t>, union, unsigned, using, virtual, </a:t>
            </a:r>
            <a:r>
              <a:rPr lang="en-US" altLang="en-US" sz="2400" b="1" dirty="0">
                <a:latin typeface="Arial Narrow" panose="020B0606020202030204" pitchFamily="34" charset="0"/>
              </a:rPr>
              <a:t>void</a:t>
            </a:r>
            <a:r>
              <a:rPr lang="en-US" altLang="en-US" sz="2400" dirty="0">
                <a:latin typeface="Arial Narrow" panose="020B0606020202030204" pitchFamily="34" charset="0"/>
              </a:rPr>
              <a:t>, volatile, </a:t>
            </a:r>
            <a:r>
              <a:rPr lang="en-US" altLang="en-US" sz="2400" dirty="0" err="1">
                <a:latin typeface="Arial Narrow" panose="020B0606020202030204" pitchFamily="34" charset="0"/>
              </a:rPr>
              <a:t>wchar_t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while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xor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dirty="0" err="1">
                <a:latin typeface="Arial Narrow" panose="020B0606020202030204" pitchFamily="34" charset="0"/>
              </a:rPr>
              <a:t>xor_eq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01F5CA4-C61E-4776-8927-02F7BD51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 this…</a:t>
            </a:r>
          </a:p>
        </p:txBody>
      </p:sp>
      <p:pic>
        <p:nvPicPr>
          <p:cNvPr id="44039" name="Picture 6">
            <a:extLst>
              <a:ext uri="{FF2B5EF4-FFF2-40B4-BE49-F238E27FC236}">
                <a16:creationId xmlns:a16="http://schemas.microsoft.com/office/drawing/2014/main" id="{48AAE67C-36A6-4C0F-B76D-84884A2C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90" y="1634549"/>
            <a:ext cx="10518775" cy="42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5BB6BC8-8EE0-4472-BB50-E429A87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35" y="380422"/>
            <a:ext cx="8596668" cy="811069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Try this…</a:t>
            </a:r>
          </a:p>
        </p:txBody>
      </p:sp>
      <p:pic>
        <p:nvPicPr>
          <p:cNvPr id="45063" name="Picture 6">
            <a:extLst>
              <a:ext uri="{FF2B5EF4-FFF2-40B4-BE49-F238E27FC236}">
                <a16:creationId xmlns:a16="http://schemas.microsoft.com/office/drawing/2014/main" id="{F094FEC5-8616-40EB-9ABE-7817BCEF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2" y="1514475"/>
            <a:ext cx="10518775" cy="456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45EF4A-9AB1-4C53-9024-A5E42D54F8DE}"/>
              </a:ext>
            </a:extLst>
          </p:cNvPr>
          <p:cNvSpPr/>
          <p:nvPr/>
        </p:nvSpPr>
        <p:spPr>
          <a:xfrm>
            <a:off x="1738649" y="2601532"/>
            <a:ext cx="824248" cy="77273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C3CD5-5A2F-41CB-8501-1C4BF09F7BAA}"/>
              </a:ext>
            </a:extLst>
          </p:cNvPr>
          <p:cNvCxnSpPr/>
          <p:nvPr/>
        </p:nvCxnSpPr>
        <p:spPr>
          <a:xfrm flipH="1">
            <a:off x="2678113" y="2287588"/>
            <a:ext cx="4151312" cy="700087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958E9D-D464-4B6C-A715-14A3CA4A7901}"/>
              </a:ext>
            </a:extLst>
          </p:cNvPr>
          <p:cNvSpPr txBox="1"/>
          <p:nvPr/>
        </p:nvSpPr>
        <p:spPr>
          <a:xfrm>
            <a:off x="6828665" y="1887969"/>
            <a:ext cx="3804247" cy="5847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/>
              <a:t>Change this to </a:t>
            </a:r>
            <a:r>
              <a:rPr lang="en-US" sz="3200" b="1" i="1" dirty="0"/>
              <a:t>float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1EC9E1D-3657-45F4-A382-19387D6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7030A0"/>
                </a:solidFill>
              </a:rPr>
              <a:t>Features</a:t>
            </a:r>
            <a:r>
              <a:rPr lang="en-US" alt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7C33675-20F9-4703-9D6D-A0C7E917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Comments</a:t>
            </a:r>
            <a:endParaRPr lang="en-US" altLang="en-US" sz="2400" dirty="0"/>
          </a:p>
          <a:p>
            <a:pPr lvl="1">
              <a:spcAft>
                <a:spcPct val="30000"/>
              </a:spcAft>
            </a:pPr>
            <a:r>
              <a:rPr lang="en-US" altLang="en-US" sz="2400" dirty="0"/>
              <a:t>// and /*....*/ comments in C++ could be used for representing remarks.</a:t>
            </a:r>
          </a:p>
          <a:p>
            <a:pPr lvl="1">
              <a:spcAft>
                <a:spcPct val="30000"/>
              </a:spcAft>
            </a:pPr>
            <a:r>
              <a:rPr lang="en-US" altLang="en-US" sz="2400" dirty="0"/>
              <a:t>End-of-line Comments //</a:t>
            </a:r>
          </a:p>
          <a:p>
            <a:pPr lvl="1">
              <a:spcAft>
                <a:spcPct val="30000"/>
              </a:spcAft>
            </a:pPr>
            <a:r>
              <a:rPr lang="en-US" altLang="en-US" sz="2400" dirty="0"/>
              <a:t>Everything on the program line to the right of the // characters is ignored and removed by the preprocessors.</a:t>
            </a:r>
          </a:p>
          <a:p>
            <a:pPr lvl="1">
              <a:spcAft>
                <a:spcPct val="30000"/>
              </a:spcAft>
            </a:pPr>
            <a:r>
              <a:rPr lang="en-US" altLang="en-US" sz="2400" dirty="0"/>
              <a:t>One benefit of these comments is the ability to place them within a block style comment.</a:t>
            </a:r>
          </a:p>
          <a:p>
            <a:pPr lvl="1">
              <a:spcAft>
                <a:spcPct val="30000"/>
              </a:spcAft>
            </a:pPr>
            <a:r>
              <a:rPr lang="en-US" altLang="en-US" sz="2400" dirty="0"/>
              <a:t>Since block style comments cannot be nested, these comments offer the ability to nest comments within comments.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494A21F-C25A-4713-AFBD-E42F26B8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97" y="303886"/>
            <a:ext cx="8596668" cy="1320800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Comments</a:t>
            </a:r>
          </a:p>
        </p:txBody>
      </p:sp>
      <p:pic>
        <p:nvPicPr>
          <p:cNvPr id="47107" name="Content Placeholder 6">
            <a:extLst>
              <a:ext uri="{FF2B5EF4-FFF2-40B4-BE49-F238E27FC236}">
                <a16:creationId xmlns:a16="http://schemas.microsoft.com/office/drawing/2014/main" id="{5A21B8D9-0C8F-4EE1-ADB8-7FC57030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4" y="2059709"/>
            <a:ext cx="8596312" cy="403928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2E6351-17D7-4CE8-9E80-43FEC2D3EEA2}"/>
              </a:ext>
            </a:extLst>
          </p:cNvPr>
          <p:cNvSpPr/>
          <p:nvPr/>
        </p:nvSpPr>
        <p:spPr>
          <a:xfrm>
            <a:off x="1047481" y="2369712"/>
            <a:ext cx="9435921" cy="297502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D5635DC-7B5B-4F0F-9EA2-A9A6B80E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Common Programming Problems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08CE0352-A2AE-4CB5-85BD-0F7CF8A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376998"/>
            <a:ext cx="11560175" cy="4679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Same identifiers are used with different letter formats.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C++ is case sensitive. It distinguishes between uppercase and lowercase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Identifiers are predefined keywords in C++.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Programmers should be careful in defining identifiers. They should, as far as possible, be meaningful.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56528E5-DA70-4DEC-BE3C-C7CE147A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Intended Learning Outcomes (ILOs)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B8A30F3-16CA-4507-9672-035D5A3B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At the end of the lesson the students should be able to: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Analyze the declaration of variables and data types.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Use different operators appropriately.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Evaluate expressions in solving computer problems.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74DD2F7-9032-4A98-A9DC-827ED14C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Common Programming Problems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3087-B7F1-4608-B932-EE51381B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42421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60000"/>
              </a:spcAft>
              <a:defRPr/>
            </a:pPr>
            <a:r>
              <a:rPr lang="en-US" sz="4000" b="1" dirty="0"/>
              <a:t>Working with blocks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C++ is a block structured language.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Blocks are defined as: { }.</a:t>
            </a:r>
          </a:p>
          <a:p>
            <a:pPr lvl="1">
              <a:spcAft>
                <a:spcPct val="60000"/>
              </a:spcAft>
              <a:defRPr/>
            </a:pPr>
            <a:r>
              <a:rPr lang="en-US" sz="3600" dirty="0"/>
              <a:t>Blocks are generally used when there are more than one instructions to be executed at a point of condition checking.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5665F5F-3CCE-4268-B25C-19F706CF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C++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45F8-C970-49F3-990B-F9A1BED1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>
            <a:normAutofit lnSpcReduction="10000"/>
          </a:bodyPr>
          <a:lstStyle/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The main function ‘main( )’ signals the beginning of the program.  Obviously, there cannot be more than one main() function, otherwise the computer </a:t>
            </a:r>
            <a:r>
              <a:rPr lang="en-US" sz="2800" dirty="0" err="1">
                <a:latin typeface="Arial Narrow" pitchFamily="34" charset="0"/>
              </a:rPr>
              <a:t>woudn’t</a:t>
            </a:r>
            <a:r>
              <a:rPr lang="en-US" sz="2800" dirty="0">
                <a:latin typeface="Arial Narrow" pitchFamily="34" charset="0"/>
              </a:rPr>
              <a:t> know where to start.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{ }-The opening brace marks the beginning of the body of the function ‘main()’. The opposite brace is serves as the end of the body.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Semicolon or ; - Statement is a line of code in C and C++ terminated with a semicolon.</a:t>
            </a:r>
          </a:p>
          <a:p>
            <a:pPr marL="285750" indent="-285750">
              <a:defRPr/>
            </a:pPr>
            <a:r>
              <a:rPr lang="en-US" sz="2800" dirty="0" err="1">
                <a:latin typeface="Arial Narrow" pitchFamily="34" charset="0"/>
              </a:rPr>
              <a:t>cout</a:t>
            </a:r>
            <a:r>
              <a:rPr lang="en-US" sz="2800" dirty="0">
                <a:latin typeface="Arial Narrow" pitchFamily="34" charset="0"/>
              </a:rPr>
              <a:t> &lt;&lt;- output or display, it serves as an outputting command.  This function is found in the standard library functions of C++ system.</a:t>
            </a:r>
          </a:p>
          <a:p>
            <a:pPr marL="285750" indent="-285750">
              <a:defRPr/>
            </a:pPr>
            <a:r>
              <a:rPr lang="en-US" sz="2800" dirty="0">
                <a:latin typeface="Arial Narrow" pitchFamily="34" charset="0"/>
              </a:rPr>
              <a:t>&lt;&lt; </a:t>
            </a:r>
            <a:r>
              <a:rPr lang="en-US" sz="2800" dirty="0" err="1">
                <a:latin typeface="Arial Narrow" pitchFamily="34" charset="0"/>
              </a:rPr>
              <a:t>endl</a:t>
            </a:r>
            <a:r>
              <a:rPr lang="en-US" sz="2800" dirty="0">
                <a:latin typeface="Arial Narrow" pitchFamily="34" charset="0"/>
              </a:rPr>
              <a:t> – position the cursor to the next line instead of using \n.</a:t>
            </a:r>
          </a:p>
          <a:p>
            <a:pPr>
              <a:defRPr/>
            </a:pPr>
            <a:endParaRPr lang="en-US" sz="2800" dirty="0">
              <a:latin typeface="Arial Narrow" pitchFamily="34" charset="0"/>
            </a:endParaRP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B30E779-D0BD-404D-83AF-82120042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Features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230E931-8F3C-4ABC-82BD-38733CB8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pPr>
              <a:spcAft>
                <a:spcPct val="60000"/>
              </a:spcAft>
            </a:pPr>
            <a:r>
              <a:rPr lang="en-US" altLang="en-US" sz="2800" b="1" dirty="0"/>
              <a:t>White Space</a:t>
            </a:r>
            <a:endParaRPr lang="en-US" altLang="en-US" sz="2800" dirty="0"/>
          </a:p>
          <a:p>
            <a:pPr lvl="1">
              <a:spcAft>
                <a:spcPct val="60000"/>
              </a:spcAft>
            </a:pPr>
            <a:r>
              <a:rPr lang="en-US" altLang="en-US" sz="2400" dirty="0"/>
              <a:t>You will frequently see references to something called white space.</a:t>
            </a:r>
          </a:p>
          <a:p>
            <a:pPr lvl="1">
              <a:spcAft>
                <a:spcPct val="60000"/>
              </a:spcAft>
            </a:pPr>
            <a:r>
              <a:rPr lang="en-US" altLang="en-US" sz="2400" dirty="0"/>
              <a:t>It is typically used to separate different words in a program.</a:t>
            </a:r>
          </a:p>
          <a:p>
            <a:pPr lvl="1">
              <a:spcAft>
                <a:spcPct val="60000"/>
              </a:spcAft>
            </a:pPr>
            <a:r>
              <a:rPr lang="en-US" altLang="en-US" sz="2400" dirty="0"/>
              <a:t>White space consists of one or more space, tab ( \t) and newline(\n).</a:t>
            </a:r>
          </a:p>
          <a:p>
            <a:pPr lvl="1">
              <a:spcAft>
                <a:spcPct val="60000"/>
              </a:spcAft>
            </a:pPr>
            <a:r>
              <a:rPr lang="en-US" altLang="en-US" sz="2400" dirty="0"/>
              <a:t>The judicious use of white space can make your programs much more readable.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D0AA3FA-E362-4DE7-959F-31CED76B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Literal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1B4B-0C26-4E94-94BF-2B78BC24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/>
              <a:t>Literal Constants</a:t>
            </a:r>
          </a:p>
          <a:p>
            <a:pPr lvl="1">
              <a:defRPr/>
            </a:pPr>
            <a:r>
              <a:rPr lang="en-US" sz="2400" dirty="0"/>
              <a:t>Several characters have names that use a back slash notation which is useful when you want to embed one of these characters within a literal character string.</a:t>
            </a:r>
          </a:p>
          <a:p>
            <a:pPr lvl="1">
              <a:defRPr/>
            </a:pPr>
            <a:r>
              <a:rPr lang="en-US" sz="2400" dirty="0"/>
              <a:t>Some examples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Constants	Name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\n		New Line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\t		Tab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\’		Single quotation mark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\”		Double quotation mark</a:t>
            </a:r>
          </a:p>
          <a:p>
            <a:pPr lvl="1">
              <a:buFont typeface="Symbol" pitchFamily="18" charset="2"/>
              <a:buNone/>
              <a:defRPr/>
            </a:pPr>
            <a:r>
              <a:rPr lang="en-US" sz="2400" dirty="0"/>
              <a:t>	\0		Zero</a:t>
            </a:r>
          </a:p>
          <a:p>
            <a:pPr>
              <a:defRPr/>
            </a:pPr>
            <a:endParaRPr lang="en-US" sz="24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BA316BE-2519-4B9D-9085-31764336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12763"/>
            <a:ext cx="11917363" cy="473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Declarations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1357313-3FB7-4974-9874-DC501E5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524000"/>
            <a:ext cx="11560175" cy="4679950"/>
          </a:xfrm>
        </p:spPr>
        <p:txBody>
          <a:bodyPr/>
          <a:lstStyle/>
          <a:p>
            <a:r>
              <a:rPr lang="en-US" altLang="en-US" sz="2400" dirty="0"/>
              <a:t>It is a characteristic of many computer languages that variables must be declared before they can be used.</a:t>
            </a:r>
          </a:p>
          <a:p>
            <a:r>
              <a:rPr lang="en-US" altLang="en-US" sz="2400" dirty="0"/>
              <a:t>A variable declaration gives a name to the variable, and tells the computer what </a:t>
            </a:r>
            <a:r>
              <a:rPr lang="en-US" altLang="en-US" sz="2400" b="1" dirty="0"/>
              <a:t>type of data </a:t>
            </a:r>
            <a:r>
              <a:rPr lang="en-US" altLang="en-US" sz="2400" dirty="0"/>
              <a:t>this variable can hold.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endParaRPr lang="en-US" altLang="en-US" sz="32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A672D40-7A53-4D99-974B-412ADD97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314036"/>
            <a:ext cx="8596668" cy="748146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Variable Declaration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47B27C3-AB54-4509-BDDF-6D3784CE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1430338"/>
            <a:ext cx="11560175" cy="477361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b="1" dirty="0"/>
              <a:t>declaration</a:t>
            </a:r>
            <a:r>
              <a:rPr lang="en-US" altLang="en-US" sz="2800" dirty="0"/>
              <a:t> of a </a:t>
            </a:r>
            <a:r>
              <a:rPr lang="en-US" altLang="en-US" sz="2800" b="1" dirty="0"/>
              <a:t>variable</a:t>
            </a:r>
            <a:r>
              <a:rPr lang="en-US" altLang="en-US" sz="2800" dirty="0"/>
              <a:t> is where a program says that it needs a </a:t>
            </a:r>
            <a:r>
              <a:rPr lang="en-US" altLang="en-US" sz="2800" b="1" dirty="0"/>
              <a:t>variable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For our small programs, place </a:t>
            </a:r>
            <a:r>
              <a:rPr lang="en-US" altLang="en-US" sz="2800" b="1" dirty="0"/>
              <a:t>declaration</a:t>
            </a:r>
            <a:r>
              <a:rPr lang="en-US" altLang="en-US" sz="2800" dirty="0"/>
              <a:t> statements between the two braces of the main method. 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declaration</a:t>
            </a:r>
            <a:r>
              <a:rPr lang="en-US" altLang="en-US" sz="2800" dirty="0"/>
              <a:t> gives a name and a data type for the </a:t>
            </a:r>
            <a:r>
              <a:rPr lang="en-US" altLang="en-US" sz="2800" b="1" dirty="0"/>
              <a:t>variable</a:t>
            </a:r>
            <a:r>
              <a:rPr lang="en-US" altLang="en-US" sz="2800" dirty="0"/>
              <a:t>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DataType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VariableName</a:t>
            </a:r>
            <a:r>
              <a:rPr lang="en-US" altLang="en-US" sz="2400" dirty="0"/>
              <a:t>;</a:t>
            </a:r>
          </a:p>
          <a:p>
            <a:r>
              <a:rPr lang="en-US" altLang="en-US" sz="2800" dirty="0"/>
              <a:t>It may also ask that a particular value be placed in the </a:t>
            </a:r>
            <a:r>
              <a:rPr lang="en-US" altLang="en-US" sz="2800" b="1" dirty="0"/>
              <a:t>variable</a:t>
            </a:r>
            <a:r>
              <a:rPr lang="en-US" altLang="en-US" sz="2800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DataType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VariableName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InitialValue</a:t>
            </a:r>
            <a:r>
              <a:rPr lang="en-US" altLang="en-US" sz="2400"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7B35868-75D5-47E3-8B22-156F02CB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501650"/>
            <a:ext cx="11917363" cy="4746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6BA5-5ECE-4D05-BC08-0A14B513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503363"/>
            <a:ext cx="4759325" cy="468471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</a:t>
            </a:r>
            <a:r>
              <a:rPr lang="en-US" sz="2400" b="1" dirty="0"/>
              <a:t>data type </a:t>
            </a:r>
            <a:r>
              <a:rPr lang="en-US" sz="2400" dirty="0"/>
              <a:t>or simply </a:t>
            </a:r>
            <a:r>
              <a:rPr lang="en-US" sz="2400" b="1" dirty="0"/>
              <a:t>type</a:t>
            </a:r>
            <a:r>
              <a:rPr lang="en-US" sz="2400" dirty="0"/>
              <a:t> is an </a:t>
            </a:r>
            <a:r>
              <a:rPr lang="en-US" sz="2400" b="1" dirty="0"/>
              <a:t>attribute of data </a:t>
            </a:r>
            <a:r>
              <a:rPr lang="en-US" sz="2400" dirty="0"/>
              <a:t>which tells the compiler or interpreter how the programmer intends to use the data.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36871" name="Content Placeholder 2">
            <a:extLst>
              <a:ext uri="{FF2B5EF4-FFF2-40B4-BE49-F238E27FC236}">
                <a16:creationId xmlns:a16="http://schemas.microsoft.com/office/drawing/2014/main" id="{EBCA13E3-B0AA-43BD-96E4-CB8AEEE9795A}"/>
              </a:ext>
            </a:extLst>
          </p:cNvPr>
          <p:cNvSpPr txBox="1">
            <a:spLocks/>
          </p:cNvSpPr>
          <p:nvPr/>
        </p:nvSpPr>
        <p:spPr bwMode="auto">
          <a:xfrm>
            <a:off x="4493204" y="1463171"/>
            <a:ext cx="73914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Number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Integer – Whole Number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Floating Point</a:t>
            </a:r>
          </a:p>
          <a:p>
            <a:pPr lvl="3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Calibri" panose="020F0502020204030204" pitchFamily="34" charset="0"/>
              </a:rPr>
              <a:t>Float – numbers with up to 6 decimal places </a:t>
            </a:r>
          </a:p>
          <a:p>
            <a:pPr lvl="3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latin typeface="Calibri" panose="020F0502020204030204" pitchFamily="34" charset="0"/>
              </a:rPr>
              <a:t>Double  – numbers beyond to 6 decimal places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Character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Character – Single letter or any character enclosed with a single quote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String – combination of alphanumeric values enclosed with a double quote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Boolean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True or False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1773AAA-5C2B-4B3D-AEA3-D30F1DFD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93700"/>
            <a:ext cx="11917362" cy="4746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Using The Data Type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D3CEB13-5756-4187-8F21-ED9F14C3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4764" y="1434437"/>
            <a:ext cx="5429250" cy="7096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 i="1" dirty="0" err="1"/>
              <a:t>DataType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VariableName</a:t>
            </a:r>
            <a:r>
              <a:rPr lang="en-US" altLang="en-US" b="1" i="1" dirty="0"/>
              <a:t>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b="1" i="1" dirty="0"/>
          </a:p>
        </p:txBody>
      </p:sp>
      <p:pic>
        <p:nvPicPr>
          <p:cNvPr id="37895" name="Picture 6">
            <a:extLst>
              <a:ext uri="{FF2B5EF4-FFF2-40B4-BE49-F238E27FC236}">
                <a16:creationId xmlns:a16="http://schemas.microsoft.com/office/drawing/2014/main" id="{234040A7-37DC-4964-91B9-A9AF2A66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99562"/>
            <a:ext cx="671512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22064</TotalTime>
  <Words>1074</Words>
  <Application>Microsoft Office PowerPoint</Application>
  <PresentationFormat>Widescreen</PresentationFormat>
  <Paragraphs>99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Symbol</vt:lpstr>
      <vt:lpstr>Trebuchet MS</vt:lpstr>
      <vt:lpstr>Wingdings</vt:lpstr>
      <vt:lpstr>Wingdings 3</vt:lpstr>
      <vt:lpstr>Facet</vt:lpstr>
      <vt:lpstr>PowerPoint Presentation</vt:lpstr>
      <vt:lpstr>Intended Learning Outcomes (ILOs)</vt:lpstr>
      <vt:lpstr>C++ Basics</vt:lpstr>
      <vt:lpstr>Features</vt:lpstr>
      <vt:lpstr>Literal Constants</vt:lpstr>
      <vt:lpstr>Declarations</vt:lpstr>
      <vt:lpstr>Variable Declaration</vt:lpstr>
      <vt:lpstr>Data Types</vt:lpstr>
      <vt:lpstr>Using The Data Type</vt:lpstr>
      <vt:lpstr>Using The Data Type</vt:lpstr>
      <vt:lpstr>Variable Declaration</vt:lpstr>
      <vt:lpstr>Variable</vt:lpstr>
      <vt:lpstr>Identifier/ Variable Declaration Rules</vt:lpstr>
      <vt:lpstr>Keywords</vt:lpstr>
      <vt:lpstr>Try this…</vt:lpstr>
      <vt:lpstr>Try this…</vt:lpstr>
      <vt:lpstr>Features </vt:lpstr>
      <vt:lpstr>Comments</vt:lpstr>
      <vt:lpstr>Common Programming Problems</vt:lpstr>
      <vt:lpstr>Common Programming Problems</vt:lpstr>
    </vt:vector>
  </TitlesOfParts>
  <Company>Asia Society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Asia Society</dc:creator>
  <cp:lastModifiedBy>JASMIN CALIWAG</cp:lastModifiedBy>
  <cp:revision>189</cp:revision>
  <dcterms:created xsi:type="dcterms:W3CDTF">2014-04-13T14:30:35Z</dcterms:created>
  <dcterms:modified xsi:type="dcterms:W3CDTF">2020-07-09T15:43:10Z</dcterms:modified>
</cp:coreProperties>
</file>