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1" r:id="rId4"/>
    <p:sldId id="271" r:id="rId5"/>
    <p:sldId id="27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62" r:id="rId14"/>
    <p:sldId id="270" r:id="rId15"/>
    <p:sldId id="273" r:id="rId16"/>
    <p:sldId id="274" r:id="rId17"/>
    <p:sldId id="305" r:id="rId18"/>
    <p:sldId id="308" r:id="rId19"/>
    <p:sldId id="306" r:id="rId20"/>
    <p:sldId id="307" r:id="rId21"/>
    <p:sldId id="309" r:id="rId22"/>
    <p:sldId id="310" r:id="rId23"/>
    <p:sldId id="291" r:id="rId24"/>
    <p:sldId id="311" r:id="rId25"/>
    <p:sldId id="292" r:id="rId26"/>
    <p:sldId id="304" r:id="rId27"/>
    <p:sldId id="295" r:id="rId28"/>
    <p:sldId id="293" r:id="rId29"/>
    <p:sldId id="314" r:id="rId30"/>
    <p:sldId id="296" r:id="rId31"/>
    <p:sldId id="297" r:id="rId32"/>
    <p:sldId id="286" r:id="rId33"/>
    <p:sldId id="284" r:id="rId34"/>
    <p:sldId id="315" r:id="rId35"/>
    <p:sldId id="316" r:id="rId36"/>
    <p:sldId id="317" r:id="rId37"/>
    <p:sldId id="318" r:id="rId38"/>
    <p:sldId id="312" r:id="rId39"/>
    <p:sldId id="287" r:id="rId40"/>
    <p:sldId id="300" r:id="rId41"/>
    <p:sldId id="301" r:id="rId42"/>
    <p:sldId id="313" r:id="rId43"/>
    <p:sldId id="320" r:id="rId44"/>
    <p:sldId id="298" r:id="rId45"/>
    <p:sldId id="319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88BB-7EC2-4604-891F-54B62D1E5892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EFE3-CF57-4052-BF28-E718BE3CBA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9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CDEEDE7-4F44-47C5-B1BD-AE1EE196C8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80709BD-3FEB-4BC1-B508-0285AB24EB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0B33CCE-7DBF-46CC-AF66-D0A2075B0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C56F19-9E3D-410D-9198-A588D8018BE5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416C590-9749-4246-BFFF-198FD3B4A8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FDDA693F-B0AF-4EA1-BFF9-9B38565DB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2BA6F78-05F8-478F-8558-795D4CFA0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347303-D0EB-48C8-8CF1-342F5CE47E4D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F73-4DC9-4FAA-996B-7231B7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AF774-9BF7-488E-89E4-2ED28133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39F0-D011-48C0-A8BC-47367965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5767-948D-48C5-A273-106F1DF4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963D-DA83-45F7-976D-2953D91A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349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5E9F-1849-4838-A8E3-0E0F32FF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83316-F919-4D6C-8309-FAC9827B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9778-5E06-43D2-8FDA-92C1A81D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A6E2-B1E9-4E65-9D9F-25CD4498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7FF1-D5FB-40EC-8F0E-5DADAB70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A9CC2-FE78-4E64-92AF-F50D05B1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359D4-A904-480E-B1EB-512A5A90F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57E3-C6D8-42B6-B77D-891CF213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B912-1EB2-45CA-AAC9-775AC436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9AE9-68FE-4D9B-93F5-5E14A59B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68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0562-BA4F-466C-B7B2-9DD674A7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885-4169-4A3B-B97D-5FFB9BDB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D7B6-6B2C-4BF6-BD52-B43C02AB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6DD7-6B0B-4926-8C29-40DA5CE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F5D7-3075-4DEE-BE1F-3FDEAAE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53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7C2C-3229-4A6D-AE9A-2001106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5951-3268-49A1-BCFB-5AEF788E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76BA-CF41-4CED-8CC3-6B42EF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5BED-A12B-4FBE-B7F3-07A10D52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7AE7-B66C-4DA9-A7D5-D65EDBE5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32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7373-FACB-4CD3-B3B7-5DA908F3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B27A-38BF-475C-944A-95E0C962D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F5B-45B8-4374-8BFF-0F424AD8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4568-EE27-4347-8C38-095C1CE1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632B-E9E7-4BD1-B7A4-7913BDAF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5975-1632-4C08-A6B0-0D100787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92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9EFC-2895-4ACB-B74B-8B61C23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229E-C9A0-45EE-B90C-FF3A7C76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D323-B0AF-4B11-A9EE-540402ED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712CE-310B-4768-ADF0-9BB337D72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6F031-3FC7-4BB4-BA1D-461BC29A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F5A53-01A1-497B-A4AA-DDCA877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818FF-632E-401D-B5E4-3ED83D81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02AB8-1B68-408E-9DE9-1E27E4F0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452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9929-2188-48E1-B300-5F2740E1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FCA83-5F51-4A0B-9D7A-58DD3719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8BCB-4B5E-4853-B91C-0C89D424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609A4-1787-4CEC-8C1A-328D72B9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1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EB930-E8DB-4246-8637-492CE13D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DAA5-989A-4044-9D34-8E569A4D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A8286-0479-4E62-9C19-1AFB476C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95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A458-87AB-4449-A526-F4B88E35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77F2-5BB0-421B-91C8-BFD0D6C4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4DD7E-C6CF-4D1C-9CFE-072E4F3E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0156-A355-4901-AB05-E6D89AC0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7006-E685-4733-83F3-C0626814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4A4D-4294-4C6E-9B0C-6C86943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8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37C-B08E-4D47-8C55-44CD2120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5964-2D06-4A61-BC42-9C8EA7D07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EACD-F551-4CFE-9A6D-C2BC9446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329D3-651F-407C-A07B-DD7D993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12FB-0DD7-4C52-83B2-38D853E2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2F5B4-B4C5-401E-9F8E-77A65AD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70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C122C-03FB-4EC2-BE10-F3F9483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B4DA-E0B4-4E75-88FB-193DA107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2166-D011-4FF2-AE61-0E7400E5D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AB89-E5C3-4E70-A791-C5D162A81F7D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F230-4140-4C19-9194-1D2101AB0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8775-F72D-4B61-8B48-15AB1BEF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9D08-387C-4AD5-BC57-FEFDBAB12F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3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C080-9FFD-47DB-B6AE-5964C647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ECD2-482D-4161-A825-1C0EEA4DE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990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3D52C65-8860-472C-83E8-8F297985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Low Level Languages</a:t>
            </a: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11DE0E-3C1C-44D2-97E0-08EDACEB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The low-level language (LLL) is designed using zeros (0) and ones (1), hence they are critical to understand. </a:t>
            </a:r>
          </a:p>
          <a:p>
            <a:r>
              <a:rPr lang="en-US" altLang="en-US"/>
              <a:t>Instructions given to the computer in 0’s and 1’s is known as binary language or machine language. </a:t>
            </a:r>
          </a:p>
          <a:p>
            <a:r>
              <a:rPr lang="en-US" altLang="en-US"/>
              <a:t>Then programmers found writing code in binary language seems to be , then they used an English like words to write a program in order to understand and become easy and simple to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0979-021E-4F36-915F-341A6ECA842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0CBD447C-9865-45B3-BA65-9AAE603F4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C2BF6A-1B08-4445-B7FE-605AFA45302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9E43DD4-69C8-4532-9B81-C8675C54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High level Language</a:t>
            </a: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F590F6C-03A9-4C77-96D0-63CAFC92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These are designed using simple English like words. </a:t>
            </a:r>
          </a:p>
          <a:p>
            <a:r>
              <a:rPr lang="en-US" altLang="en-US"/>
              <a:t>Because of this, they are very easy to understand. </a:t>
            </a:r>
          </a:p>
          <a:p>
            <a:r>
              <a:rPr lang="en-US" altLang="en-US"/>
              <a:t>These are machine independent languages so they need to translator into machine level language.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4BD3-D2C7-4389-9E65-F12A2BB750D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DA5C3D17-4F8F-4E7D-B9BE-B8C79DB4F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B36BD-D900-4E2E-85B6-2A04803C8F4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DAE3C8C-5BC7-42A8-B017-3E5C8BC9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In order to convert HLL to LLL we have 3 types of translator, which are: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F10CC6-6A99-422D-B05C-8AC42788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 b="1"/>
              <a:t>Compiler:</a:t>
            </a:r>
            <a:r>
              <a:rPr lang="en-US" altLang="en-US"/>
              <a:t> It converts the entire source code into object code (machine code) at once. Compilers are used to convert HLL into Machine code format.</a:t>
            </a:r>
          </a:p>
          <a:p>
            <a:r>
              <a:rPr lang="en-US" altLang="en-US" b="1"/>
              <a:t>Interpreter:</a:t>
            </a:r>
            <a:r>
              <a:rPr lang="en-US" altLang="en-US"/>
              <a:t> It converts source code into object code in line-by-line format. It also used to convert HLL into understandable machine code.</a:t>
            </a:r>
          </a:p>
          <a:p>
            <a:r>
              <a:rPr lang="en-US" altLang="en-US" b="1"/>
              <a:t>Assembler:</a:t>
            </a:r>
            <a:r>
              <a:rPr lang="en-US" altLang="en-US"/>
              <a:t> It is used to convert assembly level language (low level) into machine level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7AA2-F7F0-49AA-8AFF-15589316924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C40CCDFB-C948-4FB8-9840-84D454613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CA0A3-A3F5-4D10-BA54-69D329DC3CA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72CBB81-B9E0-431E-8B70-5ABB9E95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History of Programming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381F-D1F5-4D11-A1DE-EE8FA7E0326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07A10D5C-DAFD-4C5B-83E0-48A488660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80A4D-E6F0-4071-A98F-EEA498E34D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33476C-9230-4882-98A5-E10E00DBC0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6538" y="1524000"/>
          <a:ext cx="11582401" cy="48323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Programming Language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DEVELOPER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LOCATION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1963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CPL-Combined Programming Language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Members of University Mathematical of London &amp; Cambridge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Cambridge University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BCPL  -Basic Combined Programming Language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Martin Richards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Cambridge University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1958-68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ALGOL - Algorithmic Language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 (</a:t>
                      </a:r>
                      <a:r>
                        <a:rPr lang="en-US" sz="2000" u="none" strike="noStrike" dirty="0" err="1">
                          <a:effectLst/>
                        </a:rPr>
                        <a:t>Algol</a:t>
                      </a:r>
                      <a:r>
                        <a:rPr lang="en-US" sz="2000" u="none" strike="noStrike" dirty="0">
                          <a:effectLst/>
                        </a:rPr>
                        <a:t> 58)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John Backus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Europe &amp; 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ALGOL - Algorithmic Language (</a:t>
                      </a:r>
                      <a:r>
                        <a:rPr lang="en-US" sz="2000" u="none" strike="noStrike" dirty="0" err="1">
                          <a:effectLst/>
                        </a:rPr>
                        <a:t>Algol</a:t>
                      </a:r>
                      <a:r>
                        <a:rPr lang="en-US" sz="2000" u="none" strike="noStrike" dirty="0">
                          <a:effectLst/>
                        </a:rPr>
                        <a:t> 60)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Peter </a:t>
                      </a:r>
                      <a:r>
                        <a:rPr lang="en-US" sz="2000" u="none" strike="noStrike" dirty="0" err="1">
                          <a:effectLst/>
                        </a:rPr>
                        <a:t>Naur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Europe &amp; 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ALGOL - Algorithmic Language (</a:t>
                      </a:r>
                      <a:r>
                        <a:rPr lang="en-US" sz="2000" u="none" strike="noStrike" dirty="0" err="1">
                          <a:effectLst/>
                        </a:rPr>
                        <a:t>Algol</a:t>
                      </a:r>
                      <a:r>
                        <a:rPr lang="en-US" sz="2000" u="none" strike="noStrike" dirty="0">
                          <a:effectLst/>
                        </a:rPr>
                        <a:t> 68)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Van Wijngaarden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Europe &amp; 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Ken Thompson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Bell Laboratory, 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Dennis Ritchie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Bell Laboratory, 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C++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Bjarne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Stroustrup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AT &amp; T, 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92BF764-4F07-4C1D-8058-B334B707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C++ (C with Classes)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89785FE-8D92-4434-9409-D966EA82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8434387" cy="467995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Bjarne Stroustrup (B-yar-ne Strov-stroop)</a:t>
            </a:r>
          </a:p>
          <a:p>
            <a:r>
              <a:rPr lang="en-US" altLang="en-US" sz="2800"/>
              <a:t>Born 30 December 1950</a:t>
            </a:r>
          </a:p>
          <a:p>
            <a:r>
              <a:rPr lang="en-US" altLang="en-US" sz="2800"/>
              <a:t>A Danish computer scientist, most notable for the creation and development of the C++ programming language.</a:t>
            </a:r>
          </a:p>
          <a:p>
            <a:r>
              <a:rPr lang="en-US" altLang="en-US" sz="2800"/>
              <a:t>He is a visiting professor at Columbia University, and works at Morgan Stanley as a Managing Director in New York</a:t>
            </a:r>
          </a:p>
          <a:p>
            <a:r>
              <a:rPr lang="en-US" altLang="en-US" sz="2800"/>
              <a:t>He received a master's in mathematics from Aarhus University in 1975 and a PhD in computer science from Cambridge University in 1979.</a:t>
            </a:r>
          </a:p>
          <a:p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0FF6-10F9-471C-8658-562473C7405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B2006A47-4367-4A03-92E1-F6D90DA2F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48D1A-B13A-4AD7-B565-2D4341A7D9D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FFE01850-99B9-46F8-A9DC-05E60CC8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1741488"/>
            <a:ext cx="3697288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84293EA-291F-4327-AE94-8D09AA74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2D86-CD5B-4539-AD2B-AE22523B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spcAft>
                <a:spcPct val="30000"/>
              </a:spcAft>
              <a:defRPr/>
            </a:pPr>
            <a:r>
              <a:rPr lang="en-US" dirty="0"/>
              <a:t>C++ is based on C and it retains much of that language, including a rich operator set.</a:t>
            </a:r>
          </a:p>
          <a:p>
            <a:pPr>
              <a:spcAft>
                <a:spcPct val="30000"/>
              </a:spcAft>
              <a:defRPr/>
            </a:pPr>
            <a:r>
              <a:rPr lang="en-US" dirty="0"/>
              <a:t>C++ is a highly portable language, and translators for it exist on many different machines and systems.</a:t>
            </a:r>
          </a:p>
          <a:p>
            <a:pPr>
              <a:spcAft>
                <a:spcPct val="30000"/>
              </a:spcAft>
              <a:defRPr/>
            </a:pPr>
            <a:r>
              <a:rPr lang="en-US" dirty="0"/>
              <a:t>C++ compilers are highly compatible with the existing C programs because maintaining such compatibility was a design objective.</a:t>
            </a:r>
          </a:p>
          <a:p>
            <a:pPr>
              <a:spcAft>
                <a:spcPct val="30000"/>
              </a:spcAft>
              <a:defRPr/>
            </a:pPr>
            <a:r>
              <a:rPr lang="en-US" dirty="0"/>
              <a:t>Programming in C++ does not require a graphics environment, and C++ programs do not incur runtime expense from type checking or garbage collection.</a:t>
            </a:r>
          </a:p>
          <a:p>
            <a:pPr>
              <a:spcAft>
                <a:spcPct val="30000"/>
              </a:spcAft>
              <a:defRPr/>
            </a:pPr>
            <a:endParaRPr lang="en-US" dirty="0"/>
          </a:p>
          <a:p>
            <a:pPr marL="12700" indent="0">
              <a:spcAft>
                <a:spcPct val="30000"/>
              </a:spcAft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317F-EAFE-42F9-BDFE-86E134608D6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6D4F96B5-F147-4D0C-B66B-3C877320B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078E09-E363-4DB9-B281-A4BB19C08DE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0E628BD-A570-41B7-9398-2BC9B160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60E9EF3-AA0C-4DE5-B146-8889B070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C++ has improved on C in significant ways, especially in supporting strong typing.</a:t>
            </a:r>
          </a:p>
          <a:p>
            <a:r>
              <a:rPr lang="en-US" altLang="en-US"/>
              <a:t>The class syntax was added to the language which was an extension of the struct construct in C.</a:t>
            </a:r>
          </a:p>
          <a:p>
            <a:r>
              <a:rPr lang="en-US" altLang="en-US"/>
              <a:t>C++ is superior than C in supporting object-oriented programming. C++ may even replace C in becoming a general purpose programming language.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4E2D-0481-4CEA-BBAB-6FBBFFEF048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083B2AEE-1175-4BC3-AA97-E62760F66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7E0A48-2206-4B43-881C-1A86EA77C96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2D683AA-D92B-43EF-9ED2-70D0A70D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Dev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CE0A-11B5-4C10-AFEC-C1E6201F0D9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D9F6FB1E-7A37-4047-A51B-5CE650289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57136B-0FBB-40FA-A341-0552D7F5BE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09" name="Picture 7">
            <a:extLst>
              <a:ext uri="{FF2B5EF4-FFF2-40B4-BE49-F238E27FC236}">
                <a16:creationId xmlns:a16="http://schemas.microsoft.com/office/drawing/2014/main" id="{C0BC6B10-08BD-4B9B-816E-C9C8D2E4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61925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>
            <a:extLst>
              <a:ext uri="{FF2B5EF4-FFF2-40B4-BE49-F238E27FC236}">
                <a16:creationId xmlns:a16="http://schemas.microsoft.com/office/drawing/2014/main" id="{698BF9E7-85EC-4302-9C5C-4F228C46C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097338"/>
            <a:ext cx="26765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>
            <a:extLst>
              <a:ext uri="{FF2B5EF4-FFF2-40B4-BE49-F238E27FC236}">
                <a16:creationId xmlns:a16="http://schemas.microsoft.com/office/drawing/2014/main" id="{A27CA9EB-B1E5-4D48-875A-1A97A8001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93825"/>
            <a:ext cx="855503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6006B7E-D699-4E7F-B77A-F889EC5F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Source Code / Source File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20AE13F-C97F-481B-A5C9-82CCD01C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11300"/>
            <a:ext cx="11560175" cy="4692650"/>
          </a:xfrm>
        </p:spPr>
        <p:txBody>
          <a:bodyPr/>
          <a:lstStyle/>
          <a:p>
            <a:r>
              <a:rPr lang="en-US" altLang="en-US" sz="5400" b="1"/>
              <a:t>WRITE</a:t>
            </a:r>
          </a:p>
          <a:p>
            <a:r>
              <a:rPr lang="en-US" altLang="en-US" sz="5400" b="1"/>
              <a:t>SAVE</a:t>
            </a:r>
          </a:p>
          <a:p>
            <a:r>
              <a:rPr lang="en-US" altLang="en-US" sz="5400" b="1"/>
              <a:t>COMPILE</a:t>
            </a:r>
          </a:p>
          <a:p>
            <a:r>
              <a:rPr lang="en-US" altLang="en-US" sz="5400" b="1"/>
              <a:t>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F5A33-6895-44F7-89F1-DA832550CBF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AD965F30-3231-4389-82D4-F882D15F6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3B926-E19E-43BD-9265-589308CE0C9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7AA6852-062F-4C2B-BE2B-884DBAAA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New Source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ABCC-AB9B-4A5A-9F22-9701C60C4B4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26F43418-0974-4199-A43F-0D662D280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057A03-1427-43BF-9E06-6C817B48F4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1A9EAA27-423D-4C41-8D89-78783F4A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65263"/>
            <a:ext cx="11806238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8">
            <a:extLst>
              <a:ext uri="{FF2B5EF4-FFF2-40B4-BE49-F238E27FC236}">
                <a16:creationId xmlns:a16="http://schemas.microsoft.com/office/drawing/2014/main" id="{9A544671-E836-47EF-9D37-B74408A1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03" b="86893"/>
          <a:stretch>
            <a:fillRect/>
          </a:stretch>
        </p:blipFill>
        <p:spPr bwMode="auto">
          <a:xfrm>
            <a:off x="139700" y="2914650"/>
            <a:ext cx="1174273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>
            <a:extLst>
              <a:ext uri="{FF2B5EF4-FFF2-40B4-BE49-F238E27FC236}">
                <a16:creationId xmlns:a16="http://schemas.microsoft.com/office/drawing/2014/main" id="{4836BEEB-7B4A-4EF8-A3FB-745540253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4516438"/>
            <a:ext cx="13033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Box 10">
            <a:extLst>
              <a:ext uri="{FF2B5EF4-FFF2-40B4-BE49-F238E27FC236}">
                <a16:creationId xmlns:a16="http://schemas.microsoft.com/office/drawing/2014/main" id="{B8426FEE-FB19-498E-BA2D-43096B0E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997450"/>
            <a:ext cx="3597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000">
                <a:latin typeface="Arial" panose="020B0604020202020204" pitchFamily="34" charset="0"/>
              </a:rPr>
              <a:t>CTRL + 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0">
            <a:extLst>
              <a:ext uri="{FF2B5EF4-FFF2-40B4-BE49-F238E27FC236}">
                <a16:creationId xmlns:a16="http://schemas.microsoft.com/office/drawing/2014/main" id="{9F4083A8-7F7B-4D80-85B0-EC458B4F9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688" y="6429375"/>
            <a:ext cx="1958975" cy="217488"/>
          </a:xfrm>
          <a:custGeom>
            <a:avLst/>
            <a:gdLst>
              <a:gd name="T0" fmla="*/ 0 w 1295400"/>
              <a:gd name="T1" fmla="*/ 2621153 h 152400"/>
              <a:gd name="T2" fmla="*/ 35432668 w 1295400"/>
              <a:gd name="T3" fmla="*/ 2621153 h 152400"/>
              <a:gd name="T4" fmla="*/ 35432668 w 1295400"/>
              <a:gd name="T5" fmla="*/ 0 h 152400"/>
              <a:gd name="T6" fmla="*/ 0 w 1295400"/>
              <a:gd name="T7" fmla="*/ 0 h 152400"/>
              <a:gd name="T8" fmla="*/ 0 w 1295400"/>
              <a:gd name="T9" fmla="*/ 2621153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152400"/>
              <a:gd name="T17" fmla="*/ 1295400 w 1295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152400">
                <a:moveTo>
                  <a:pt x="0" y="152400"/>
                </a:moveTo>
                <a:lnTo>
                  <a:pt x="1295400" y="152400"/>
                </a:lnTo>
                <a:lnTo>
                  <a:pt x="1295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PH"/>
          </a:p>
        </p:txBody>
      </p:sp>
      <p:sp>
        <p:nvSpPr>
          <p:cNvPr id="2057" name="object 11">
            <a:extLst>
              <a:ext uri="{FF2B5EF4-FFF2-40B4-BE49-F238E27FC236}">
                <a16:creationId xmlns:a16="http://schemas.microsoft.com/office/drawing/2014/main" id="{DAEE3E40-F209-48C8-96FD-6B44E9C1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317" y="5420001"/>
            <a:ext cx="1958975" cy="1130300"/>
          </a:xfrm>
          <a:prstGeom prst="rect">
            <a:avLst/>
          </a:prstGeom>
          <a:blipFill dpi="0" rotWithShape="1">
            <a:blip r:embed="rId3"/>
            <a:srcRect/>
            <a:stretch>
              <a:fillRect r="-648"/>
            </a:stretch>
          </a:blipFill>
          <a:ln>
            <a:noFill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102" name="object 3">
            <a:extLst>
              <a:ext uri="{FF2B5EF4-FFF2-40B4-BE49-F238E27FC236}">
                <a16:creationId xmlns:a16="http://schemas.microsoft.com/office/drawing/2014/main" id="{F2DEBDAC-40DD-4C55-9164-C0090743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84163"/>
            <a:ext cx="106537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TECHNOLOGICAL INSTITUTE OF THE PHILIPPINES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103" name="Picture 1">
            <a:extLst>
              <a:ext uri="{FF2B5EF4-FFF2-40B4-BE49-F238E27FC236}">
                <a16:creationId xmlns:a16="http://schemas.microsoft.com/office/drawing/2014/main" id="{6A2CD240-ACEA-4F68-983E-44BDAF94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44475"/>
            <a:ext cx="117157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932F5-A2D6-478E-8834-F6F0D585024D}"/>
              </a:ext>
            </a:extLst>
          </p:cNvPr>
          <p:cNvSpPr/>
          <p:nvPr/>
        </p:nvSpPr>
        <p:spPr>
          <a:xfrm>
            <a:off x="101600" y="2065338"/>
            <a:ext cx="11930063" cy="273843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6000" b="1" dirty="0">
                <a:solidFill>
                  <a:srgbClr val="FFFF00"/>
                </a:solidFill>
              </a:rPr>
              <a:t>ITE 001A</a:t>
            </a:r>
          </a:p>
          <a:p>
            <a:pPr algn="ctr" eaLnBrk="1" hangingPunct="1">
              <a:defRPr/>
            </a:pPr>
            <a:r>
              <a:rPr lang="en-US" sz="6000" b="1" dirty="0">
                <a:solidFill>
                  <a:srgbClr val="FFFF00"/>
                </a:solidFill>
              </a:rPr>
              <a:t>Programming Concepts Overview </a:t>
            </a:r>
          </a:p>
        </p:txBody>
      </p:sp>
      <p:sp>
        <p:nvSpPr>
          <p:cNvPr id="4105" name="object 9">
            <a:extLst>
              <a:ext uri="{FF2B5EF4-FFF2-40B4-BE49-F238E27FC236}">
                <a16:creationId xmlns:a16="http://schemas.microsoft.com/office/drawing/2014/main" id="{AA6DEC2F-DB2D-476C-B99B-5D137C4D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228600"/>
            <a:ext cx="11930063" cy="6400800"/>
          </a:xfrm>
          <a:custGeom>
            <a:avLst/>
            <a:gdLst>
              <a:gd name="T0" fmla="*/ 13007 w 8686800"/>
              <a:gd name="T1" fmla="*/ 284583 h 6400800"/>
              <a:gd name="T2" fmla="*/ 114030 w 8686800"/>
              <a:gd name="T3" fmla="*/ 235513 h 6400800"/>
              <a:gd name="T4" fmla="*/ 308342 w 8686800"/>
              <a:gd name="T5" fmla="*/ 189345 h 6400800"/>
              <a:gd name="T6" fmla="*/ 587889 w 8686800"/>
              <a:gd name="T7" fmla="*/ 146715 h 6400800"/>
              <a:gd name="T8" fmla="*/ 944551 w 8686800"/>
              <a:gd name="T9" fmla="*/ 108264 h 6400800"/>
              <a:gd name="T10" fmla="*/ 1370257 w 8686800"/>
              <a:gd name="T11" fmla="*/ 74629 h 6400800"/>
              <a:gd name="T12" fmla="*/ 1856971 w 8686800"/>
              <a:gd name="T13" fmla="*/ 46450 h 6400800"/>
              <a:gd name="T14" fmla="*/ 2396571 w 8686800"/>
              <a:gd name="T15" fmla="*/ 24364 h 6400800"/>
              <a:gd name="T16" fmla="*/ 2980994 w 8686800"/>
              <a:gd name="T17" fmla="*/ 9010 h 6400800"/>
              <a:gd name="T18" fmla="*/ 3602170 w 8686800"/>
              <a:gd name="T19" fmla="*/ 1027 h 6400800"/>
              <a:gd name="T20" fmla="*/ 106014464 w 8686800"/>
              <a:gd name="T21" fmla="*/ 0 h 6400800"/>
              <a:gd name="T22" fmla="*/ 106650911 w 8686800"/>
              <a:gd name="T23" fmla="*/ 4057 h 6400800"/>
              <a:gd name="T24" fmla="*/ 107254524 w 8686800"/>
              <a:gd name="T25" fmla="*/ 15805 h 6400800"/>
              <a:gd name="T26" fmla="*/ 107817458 w 8686800"/>
              <a:gd name="T27" fmla="*/ 34605 h 6400800"/>
              <a:gd name="T28" fmla="*/ 108331566 w 8686800"/>
              <a:gd name="T29" fmla="*/ 59818 h 6400800"/>
              <a:gd name="T30" fmla="*/ 108788696 w 8686800"/>
              <a:gd name="T31" fmla="*/ 90805 h 6400800"/>
              <a:gd name="T32" fmla="*/ 109180825 w 8686800"/>
              <a:gd name="T33" fmla="*/ 126927 h 6400800"/>
              <a:gd name="T34" fmla="*/ 109499983 w 8686800"/>
              <a:gd name="T35" fmla="*/ 167548 h 6400800"/>
              <a:gd name="T36" fmla="*/ 109737905 w 8686800"/>
              <a:gd name="T37" fmla="*/ 212027 h 6400800"/>
              <a:gd name="T38" fmla="*/ 109886499 w 8686800"/>
              <a:gd name="T39" fmla="*/ 259726 h 6400800"/>
              <a:gd name="T40" fmla="*/ 109937982 w 8686800"/>
              <a:gd name="T41" fmla="*/ 310007 h 6400800"/>
              <a:gd name="T42" fmla="*/ 109924886 w 8686800"/>
              <a:gd name="T43" fmla="*/ 6116172 h 6400800"/>
              <a:gd name="T44" fmla="*/ 109823851 w 8686800"/>
              <a:gd name="T45" fmla="*/ 6165252 h 6400800"/>
              <a:gd name="T46" fmla="*/ 109629566 w 8686800"/>
              <a:gd name="T47" fmla="*/ 6211432 h 6400800"/>
              <a:gd name="T48" fmla="*/ 109350001 w 8686800"/>
              <a:gd name="T49" fmla="*/ 6254068 h 6400800"/>
              <a:gd name="T50" fmla="*/ 108993421 w 8686800"/>
              <a:gd name="T51" fmla="*/ 6292524 h 6400800"/>
              <a:gd name="T52" fmla="*/ 108567736 w 8686800"/>
              <a:gd name="T53" fmla="*/ 6326164 h 6400800"/>
              <a:gd name="T54" fmla="*/ 108081090 w 8686800"/>
              <a:gd name="T55" fmla="*/ 6354344 h 6400800"/>
              <a:gd name="T56" fmla="*/ 107541574 w 8686800"/>
              <a:gd name="T57" fmla="*/ 6376432 h 6400800"/>
              <a:gd name="T58" fmla="*/ 106957275 w 8686800"/>
              <a:gd name="T59" fmla="*/ 6391788 h 6400800"/>
              <a:gd name="T60" fmla="*/ 106336338 w 8686800"/>
              <a:gd name="T61" fmla="*/ 6399772 h 6400800"/>
              <a:gd name="T62" fmla="*/ 3924010 w 8686800"/>
              <a:gd name="T63" fmla="*/ 6400800 h 6400800"/>
              <a:gd name="T64" fmla="*/ 3287495 w 8686800"/>
              <a:gd name="T65" fmla="*/ 6396740 h 6400800"/>
              <a:gd name="T66" fmla="*/ 2683693 w 8686800"/>
              <a:gd name="T67" fmla="*/ 6384992 h 6400800"/>
              <a:gd name="T68" fmla="*/ 2120662 w 8686800"/>
              <a:gd name="T69" fmla="*/ 6366192 h 6400800"/>
              <a:gd name="T70" fmla="*/ 1606497 w 8686800"/>
              <a:gd name="T71" fmla="*/ 6340976 h 6400800"/>
              <a:gd name="T72" fmla="*/ 1149284 w 8686800"/>
              <a:gd name="T73" fmla="*/ 6309988 h 6400800"/>
              <a:gd name="T74" fmla="*/ 757080 w 8686800"/>
              <a:gd name="T75" fmla="*/ 6273860 h 6400800"/>
              <a:gd name="T76" fmla="*/ 437962 w 8686800"/>
              <a:gd name="T77" fmla="*/ 6233232 h 6400800"/>
              <a:gd name="T78" fmla="*/ 200035 w 8686800"/>
              <a:gd name="T79" fmla="*/ 6188744 h 6400800"/>
              <a:gd name="T80" fmla="*/ 51346 w 8686800"/>
              <a:gd name="T81" fmla="*/ 6141036 h 6400800"/>
              <a:gd name="T82" fmla="*/ 0 w 8686800"/>
              <a:gd name="T83" fmla="*/ 6090740 h 64008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686800"/>
              <a:gd name="T127" fmla="*/ 0 h 6400800"/>
              <a:gd name="T128" fmla="*/ 8686800 w 8686800"/>
              <a:gd name="T129" fmla="*/ 6400800 h 64008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PH"/>
          </a:p>
        </p:txBody>
      </p:sp>
      <p:sp>
        <p:nvSpPr>
          <p:cNvPr id="4106" name="Slide Number Placeholder 7">
            <a:extLst>
              <a:ext uri="{FF2B5EF4-FFF2-40B4-BE49-F238E27FC236}">
                <a16:creationId xmlns:a16="http://schemas.microsoft.com/office/drawing/2014/main" id="{A01D0F6D-F268-4689-A4C6-C9405955E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EBF2-3153-4B14-AB9E-102A5B2CD2E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E0F2AAA-75C7-47E3-AF01-80A36F92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Workspace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0F7A13D-7986-41A9-814F-BDB200C0A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143000"/>
            <a:ext cx="11560175" cy="5060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2521-E0EA-4A62-A676-F9C27542475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98E04733-5620-4AB4-8E18-87F52C54F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5FC7E-884E-4629-9847-85AB5F61739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816C1A05-435E-40E3-A537-4F173BA2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433513"/>
            <a:ext cx="99314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6F153FF-DF71-47A3-9B0B-5D89783C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Write your first program.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7EEAC00-4A95-44EC-8D93-0196B244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143000"/>
            <a:ext cx="11560175" cy="5060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1ED9-A869-4E0C-A671-47EED30D534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78F02029-7791-4E3D-BBD4-4771CC8D6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DDC16-E2A5-4C36-9B74-826A1691D71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D454B918-4FCE-4D5D-8A1C-74D480C58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392238"/>
            <a:ext cx="913765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D591BC0-E6AB-4C86-BEA4-DDB6AACE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Save, Compile and Run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540DBD1-7A87-4A2A-AE8B-92450D79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143000"/>
            <a:ext cx="11560175" cy="5060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DEB6-D429-44A1-A3C1-51086D15DC3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76A52468-8562-426F-9E4F-9D72D3E26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3B080-E787-4734-ABF8-0D030C70237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E0F561BE-DFD0-4440-B7AF-1D7252931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71650"/>
            <a:ext cx="77057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80B0AD-25D4-47A4-BC97-D66EC112B32F}"/>
              </a:ext>
            </a:extLst>
          </p:cNvPr>
          <p:cNvSpPr/>
          <p:nvPr/>
        </p:nvSpPr>
        <p:spPr>
          <a:xfrm>
            <a:off x="3606800" y="2809874"/>
            <a:ext cx="1866900" cy="172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4" name="TextBox 8">
            <a:extLst>
              <a:ext uri="{FF2B5EF4-FFF2-40B4-BE49-F238E27FC236}">
                <a16:creationId xmlns:a16="http://schemas.microsoft.com/office/drawing/2014/main" id="{1530E59A-1446-4D23-B257-54CF10A2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2798763"/>
            <a:ext cx="36814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000">
                <a:latin typeface="Arial" panose="020B0604020202020204" pitchFamily="34" charset="0"/>
              </a:rPr>
              <a:t>Press F11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77CC663-93E1-4D0D-9C51-2982954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Try These…. C++ Codes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CD2DC2F-D5D9-4FF5-BCED-674D42A6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4902200" cy="46799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Program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using namespace std;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cout &lt;&lt; "Hello World!";}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E5310-46F4-444F-B942-DF2A4CA3501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7F065D86-27EB-485A-A283-601EB31F9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FEF92-C648-44DC-A9F7-39FCDA494EE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4" name="Content Placeholder 2">
            <a:extLst>
              <a:ext uri="{FF2B5EF4-FFF2-40B4-BE49-F238E27FC236}">
                <a16:creationId xmlns:a16="http://schemas.microsoft.com/office/drawing/2014/main" id="{B120B719-0B14-4934-AEB9-0499FB35B85A}"/>
              </a:ext>
            </a:extLst>
          </p:cNvPr>
          <p:cNvSpPr txBox="1">
            <a:spLocks/>
          </p:cNvSpPr>
          <p:nvPr/>
        </p:nvSpPr>
        <p:spPr bwMode="auto">
          <a:xfrm>
            <a:off x="5589588" y="1516063"/>
            <a:ext cx="6375400" cy="467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/>
              <a:t>Modified Program 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#include 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main(){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cout &lt;&lt; "Hello World! 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system("pause");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6E1637C-19AA-4FE6-A966-5E680B5E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Errors / Bugs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092CF70-D903-41B4-B8B7-6C469C5F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143000"/>
            <a:ext cx="11560175" cy="5060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F4BF-694B-4D14-B042-7CE8FF400E0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191C0114-40DE-40BD-A84A-B1B0A33A8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6E518-3D59-4D4E-A824-4D43A3487A1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3F5370EB-3C0B-4043-A737-1E1D29B9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792413"/>
            <a:ext cx="1124585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87F25DC-3F27-469E-834F-7E84A1A9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Try These…. C++ Codes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AA4B750-8B5F-413A-96F0-5C2183C2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4786312" cy="46799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Program 2 : </a:t>
            </a:r>
            <a:r>
              <a:rPr lang="en-US" altLang="en-US" b="1"/>
              <a:t>More Hello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using namespace std;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cout &lt;&lt; "Hello World!";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cout &lt;&lt; "Hello World!";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cout &lt;&lt; "Hello World!";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cout &lt;&lt; "Hello World!";}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2E1B-EC0D-4329-BE0C-4BA3F4A0317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DAC46B3D-429D-4F7D-9F83-B26A02BCE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63164-5CEB-4289-9452-F72CAD903DF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9702" name="Content Placeholder 2">
            <a:extLst>
              <a:ext uri="{FF2B5EF4-FFF2-40B4-BE49-F238E27FC236}">
                <a16:creationId xmlns:a16="http://schemas.microsoft.com/office/drawing/2014/main" id="{1FFA513B-E10B-4B1B-9F0B-15AB65764EC3}"/>
              </a:ext>
            </a:extLst>
          </p:cNvPr>
          <p:cNvSpPr txBox="1">
            <a:spLocks/>
          </p:cNvSpPr>
          <p:nvPr/>
        </p:nvSpPr>
        <p:spPr bwMode="auto">
          <a:xfrm>
            <a:off x="5537200" y="1524000"/>
            <a:ext cx="6164263" cy="467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/>
              <a:t>Modified Program 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#include 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main(){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cout &lt;&lt; "Hello World!“ &lt;&lt; 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cout &lt;&lt; "Hello World!" &lt;&lt; 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cout &lt;&lt; "Hello World!" &lt;&lt; 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cout &lt;&lt; "Hello World!" &lt;&lt; endl;}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54F3B98-A2CB-4C5E-ACF2-16C11958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Write a program that will display your basic info.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61D4869-D619-4DC1-91FF-B3CF5029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35100"/>
            <a:ext cx="5351462" cy="4811713"/>
          </a:xfrm>
        </p:spPr>
        <p:txBody>
          <a:bodyPr/>
          <a:lstStyle/>
          <a:p>
            <a:r>
              <a:rPr lang="en-US" altLang="en-US"/>
              <a:t>Complete Name</a:t>
            </a:r>
          </a:p>
          <a:p>
            <a:r>
              <a:rPr lang="en-US" altLang="en-US"/>
              <a:t>Complete Home Address</a:t>
            </a:r>
          </a:p>
          <a:p>
            <a:r>
              <a:rPr lang="en-US" altLang="en-US"/>
              <a:t>Email Address</a:t>
            </a:r>
          </a:p>
          <a:p>
            <a:r>
              <a:rPr lang="en-US" altLang="en-US"/>
              <a:t>Program</a:t>
            </a:r>
          </a:p>
          <a:p>
            <a:r>
              <a:rPr lang="en-US" altLang="en-US"/>
              <a:t>Name of the School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EDAF-CDC1-4912-AB07-321A7A7F574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3F98FE14-2AFB-4FD7-9414-1DC22F8D2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07292-0A5E-4334-A70C-D1D4DD71149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96873C3-C39D-4750-8E5C-148DA94D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Displaying Special Symbols… Do This…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4C5C8E5-1894-4F48-9CB9-B6B30EE5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358900"/>
            <a:ext cx="11560175" cy="5060950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using namespace std;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cout &lt;&lt; "Display backslash: \\ " &lt;&lt; 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cin.get();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cout &lt;&lt; "Display double quote: \" " &lt;&lt; 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cin.get();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cout &lt;&lt; "Display single quote: \' " &lt;&lt; 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cin.get();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cout &lt;&lt; "Computer\nFundamentals\nand\nProgramming" &lt;&lt; 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cin.get();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cout &lt;&lt; "ITE001A\t\tIntroduction to Programming" &lt;&lt; 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cin.get();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	cout &lt;&lt; "Printing Other Symbols: ! @ $ ^ &amp; * () ? ; &lt; &gt; %";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6746-BE01-4D34-9E21-F7AE103656C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F250FA4D-60A8-44BA-977B-9FDB26BEB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D9E03E-3BC9-4126-8686-AC8B30C385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BA5B547-B411-4D6F-8174-1276547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Do This for 20 mins (Max)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2D4B-5BD8-4569-8FA1-7810EED56B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E5BB9-4E4B-4341-9F24-95F65DE0A6F8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DA6CA235-57CA-47FE-B630-FF8032A5D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701E9-CBD8-436C-9A68-B96AF984CE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2773" name="Picture 6">
            <a:extLst>
              <a:ext uri="{FF2B5EF4-FFF2-40B4-BE49-F238E27FC236}">
                <a16:creationId xmlns:a16="http://schemas.microsoft.com/office/drawing/2014/main" id="{4D243C30-7CC4-4BD2-986D-4A6773194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t="24681" r="26733" b="22534"/>
          <a:stretch>
            <a:fillRect/>
          </a:stretch>
        </p:blipFill>
        <p:spPr bwMode="auto">
          <a:xfrm>
            <a:off x="901700" y="1235075"/>
            <a:ext cx="1019175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2410D01-69EE-4810-84FA-F3BA7B7C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FBCE-177A-47DF-90ED-44A1C7B1373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E9E752FF-365D-433C-A778-D1A14F785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25275-4843-43C3-9B46-48E25E9BB39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5A23F8BB-1DCC-4EEA-B9F5-7FC496008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4775"/>
            <a:ext cx="5627687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7">
            <a:extLst>
              <a:ext uri="{FF2B5EF4-FFF2-40B4-BE49-F238E27FC236}">
                <a16:creationId xmlns:a16="http://schemas.microsoft.com/office/drawing/2014/main" id="{4C4F858C-22C8-4DE5-9475-10A4785D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2"/>
          <a:stretch>
            <a:fillRect/>
          </a:stretch>
        </p:blipFill>
        <p:spPr bwMode="auto">
          <a:xfrm>
            <a:off x="6259513" y="82550"/>
            <a:ext cx="559117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E73E1B5F-0CAD-4857-8BA5-A1DCF3FB0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" r="1111"/>
          <a:stretch>
            <a:fillRect/>
          </a:stretch>
        </p:blipFill>
        <p:spPr bwMode="auto">
          <a:xfrm>
            <a:off x="139700" y="3775075"/>
            <a:ext cx="6391275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>
            <a:extLst>
              <a:ext uri="{FF2B5EF4-FFF2-40B4-BE49-F238E27FC236}">
                <a16:creationId xmlns:a16="http://schemas.microsoft.com/office/drawing/2014/main" id="{8EEEAE13-6CA8-41DE-A04E-2A16F80E3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t="26685" r="11182" b="11777"/>
          <a:stretch>
            <a:fillRect/>
          </a:stretch>
        </p:blipFill>
        <p:spPr bwMode="auto">
          <a:xfrm>
            <a:off x="6751638" y="3948113"/>
            <a:ext cx="5154612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FD9F9E-11C0-4307-A0EB-9260B682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2B83196-9A54-4D53-9F25-30194EBC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Value the historical development of computer programming</a:t>
            </a:r>
          </a:p>
          <a:p>
            <a:r>
              <a:rPr lang="en-US" altLang="en-US"/>
              <a:t>Examine the programming process of C++.</a:t>
            </a:r>
          </a:p>
          <a:p>
            <a:r>
              <a:rPr lang="en-US" altLang="en-US"/>
              <a:t> Discover the components of C++ programming.</a:t>
            </a:r>
          </a:p>
          <a:p>
            <a:r>
              <a:rPr lang="en-US" altLang="en-US"/>
              <a:t> Analyze the declaration of keywords, data types and constraints.</a:t>
            </a:r>
          </a:p>
          <a:p>
            <a:r>
              <a:rPr lang="en-US" altLang="en-US"/>
              <a:t> Differentiate the rules in naming variables, constants, data types and constraints.</a:t>
            </a:r>
          </a:p>
          <a:p>
            <a:r>
              <a:rPr lang="en-US" altLang="en-US"/>
              <a:t>Use different operators appropriately.</a:t>
            </a:r>
          </a:p>
          <a:p>
            <a:r>
              <a:rPr lang="en-US" altLang="en-US"/>
              <a:t>Evaluate expressions in solving computer problems.</a:t>
            </a:r>
          </a:p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6C82-6D9C-4721-B0CE-9FEEBECC2C1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1E418F3-A244-45FC-9D4C-5CB0F518F859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6149" name="Slide Number Placeholder 5">
            <a:extLst>
              <a:ext uri="{FF2B5EF4-FFF2-40B4-BE49-F238E27FC236}">
                <a16:creationId xmlns:a16="http://schemas.microsoft.com/office/drawing/2014/main" id="{731E8B54-8614-46EB-8D5D-7541C4286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B7FA6-5C8B-4E14-88D5-3AD248276C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786480F-6721-40FB-B028-CCCAD8FA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C++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C6AC-462E-4E54-9B05-117199D3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The main function ‘main( )’ signals the beginning of the program.  Obviously, there cannot be more than one main() function, otherwise the computer </a:t>
            </a:r>
            <a:r>
              <a:rPr lang="en-US" sz="2800" dirty="0" err="1">
                <a:latin typeface="Arial Narrow" pitchFamily="34" charset="0"/>
              </a:rPr>
              <a:t>woudn’t</a:t>
            </a:r>
            <a:r>
              <a:rPr lang="en-US" sz="2800" dirty="0">
                <a:latin typeface="Arial Narrow" pitchFamily="34" charset="0"/>
              </a:rPr>
              <a:t> know where to start.</a:t>
            </a:r>
          </a:p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{ }-The opening brace marks the beginning of the body of the function ‘main()’. The opposite brace is serves as the end of the body.</a:t>
            </a:r>
          </a:p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Semicolon or ; - Statement is a line of code in C and C++ terminated with a semicolon.</a:t>
            </a:r>
          </a:p>
          <a:p>
            <a:pPr marL="285750" indent="-285750">
              <a:defRPr/>
            </a:pPr>
            <a:r>
              <a:rPr lang="en-US" sz="2800" dirty="0" err="1">
                <a:latin typeface="Arial Narrow" pitchFamily="34" charset="0"/>
              </a:rPr>
              <a:t>cout</a:t>
            </a:r>
            <a:r>
              <a:rPr lang="en-US" sz="2800" dirty="0">
                <a:latin typeface="Arial Narrow" pitchFamily="34" charset="0"/>
              </a:rPr>
              <a:t> &lt;&lt;- output or display, it serves as an outputting command.  This function is found in the standard library functions of C++ system.</a:t>
            </a:r>
          </a:p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&lt;&lt; </a:t>
            </a:r>
            <a:r>
              <a:rPr lang="en-US" sz="2800" dirty="0" err="1">
                <a:latin typeface="Arial Narrow" pitchFamily="34" charset="0"/>
              </a:rPr>
              <a:t>endl</a:t>
            </a:r>
            <a:r>
              <a:rPr lang="en-US" sz="2800" dirty="0">
                <a:latin typeface="Arial Narrow" pitchFamily="34" charset="0"/>
              </a:rPr>
              <a:t> – position the cursor to the next line instead of using \n.</a:t>
            </a:r>
          </a:p>
          <a:p>
            <a:pPr>
              <a:defRPr/>
            </a:pPr>
            <a:endParaRPr lang="en-US" sz="2800" dirty="0">
              <a:latin typeface="Arial Narrow" pitchFamily="34" charset="0"/>
            </a:endParaRPr>
          </a:p>
          <a:p>
            <a:pPr>
              <a:defRPr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757D-0227-4215-95F3-E18CBAA7C2D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46107EE5-A3A8-46A7-A449-08E9FACBE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8C743-5C8A-4B30-A418-EC1C10D11F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C462967-1778-4654-A1C1-946DCD5E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Features</a:t>
            </a:r>
            <a:endParaRPr lang="en-US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820A8EF-16D2-40A8-B024-A8DE1A14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spcAft>
                <a:spcPct val="60000"/>
              </a:spcAft>
            </a:pPr>
            <a:r>
              <a:rPr lang="en-US" altLang="en-US" sz="2800" b="1"/>
              <a:t>White Space</a:t>
            </a:r>
            <a:endParaRPr lang="en-US" altLang="en-US" sz="2800"/>
          </a:p>
          <a:p>
            <a:pPr lvl="1">
              <a:spcAft>
                <a:spcPct val="60000"/>
              </a:spcAft>
            </a:pPr>
            <a:r>
              <a:rPr lang="en-US" altLang="en-US"/>
              <a:t>You will frequently see references to something called white space.</a:t>
            </a:r>
          </a:p>
          <a:p>
            <a:pPr lvl="1">
              <a:spcAft>
                <a:spcPct val="60000"/>
              </a:spcAft>
            </a:pPr>
            <a:r>
              <a:rPr lang="en-US" altLang="en-US"/>
              <a:t>It is typically used to separate different words in a program.</a:t>
            </a:r>
          </a:p>
          <a:p>
            <a:pPr lvl="1">
              <a:spcAft>
                <a:spcPct val="60000"/>
              </a:spcAft>
            </a:pPr>
            <a:r>
              <a:rPr lang="en-US" altLang="en-US"/>
              <a:t>White space consists of one or more space, tab ( \t) and newline(\n).</a:t>
            </a:r>
          </a:p>
          <a:p>
            <a:pPr lvl="1">
              <a:spcAft>
                <a:spcPct val="60000"/>
              </a:spcAft>
            </a:pPr>
            <a:r>
              <a:rPr lang="en-US" altLang="en-US"/>
              <a:t>The judicious use of white space can make your programs much more readable.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E217-7FD6-4C22-A02A-4DA1279F3FF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D4DEFBEF-6BDA-47F2-8B5D-C33203985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B9023-4101-4A89-8743-259B1F34849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43E2982-B4F2-4228-B558-8B2ABB04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Literal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50C6-0771-4636-93EE-24588601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Literal Constants</a:t>
            </a:r>
          </a:p>
          <a:p>
            <a:pPr lvl="1">
              <a:defRPr/>
            </a:pPr>
            <a:r>
              <a:rPr lang="en-US" sz="2400" dirty="0"/>
              <a:t>Several characters have names that use a back slash notation which is useful when you want to embed one of these characters within a literal character string.</a:t>
            </a:r>
          </a:p>
          <a:p>
            <a:pPr lvl="1">
              <a:defRPr/>
            </a:pPr>
            <a:r>
              <a:rPr lang="en-US" sz="2400" dirty="0"/>
              <a:t>Some examples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Constants	Name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\n		New Line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\t		Tab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\’		Single quotation mark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\”		Double quotation mark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\0		Zero</a:t>
            </a:r>
          </a:p>
          <a:p>
            <a:pPr>
              <a:defRPr/>
            </a:pPr>
            <a:endParaRPr lang="en-US" sz="24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896A-8239-4FD1-88AC-18BE8A74355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51D5E671-39F1-49A1-A5F5-F2B18772D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D7106C-C2D4-40BA-9845-483EA8785E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1020689-EC28-44C5-A269-1AC08CCB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Declarations</a:t>
            </a:r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AF37626-2683-45AA-A5C5-FFB0545D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It is a characteristic of many computer languages that variables must be declared before they can be used.</a:t>
            </a:r>
          </a:p>
          <a:p>
            <a:r>
              <a:rPr lang="en-US" altLang="en-US"/>
              <a:t>A variable declaration gives a name to the variable, and tells the computer what </a:t>
            </a:r>
            <a:r>
              <a:rPr lang="en-US" altLang="en-US" b="1"/>
              <a:t>type of data </a:t>
            </a:r>
            <a:r>
              <a:rPr lang="en-US" altLang="en-US"/>
              <a:t>this variable can hold.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endParaRPr lang="en-US" altLang="en-US" sz="2400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6FCF-D468-4548-85DC-2B8185233D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305B516B-E122-41E1-B8AF-94EA7F508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13623-5CAD-4274-A5DA-2DCDB460410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0F4F46A-E511-4081-85A7-B6B8C89F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3295377-32FD-4631-8DDC-AB59F951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30338"/>
            <a:ext cx="11560175" cy="4773612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declaration</a:t>
            </a:r>
            <a:r>
              <a:rPr lang="en-US" altLang="en-US"/>
              <a:t> of a </a:t>
            </a:r>
            <a:r>
              <a:rPr lang="en-US" altLang="en-US" b="1"/>
              <a:t>variable</a:t>
            </a:r>
            <a:r>
              <a:rPr lang="en-US" altLang="en-US"/>
              <a:t> is where a program says that it needs a </a:t>
            </a:r>
            <a:r>
              <a:rPr lang="en-US" altLang="en-US" b="1"/>
              <a:t>variable</a:t>
            </a:r>
            <a:r>
              <a:rPr lang="en-US" altLang="en-US"/>
              <a:t>. </a:t>
            </a:r>
          </a:p>
          <a:p>
            <a:r>
              <a:rPr lang="en-US" altLang="en-US"/>
              <a:t>For our small programs, place </a:t>
            </a:r>
            <a:r>
              <a:rPr lang="en-US" altLang="en-US" b="1"/>
              <a:t>declaration</a:t>
            </a:r>
            <a:r>
              <a:rPr lang="en-US" altLang="en-US"/>
              <a:t> statements between the two braces of the main method. </a:t>
            </a:r>
          </a:p>
          <a:p>
            <a:r>
              <a:rPr lang="en-US" altLang="en-US"/>
              <a:t>The </a:t>
            </a:r>
            <a:r>
              <a:rPr lang="en-US" altLang="en-US" b="1"/>
              <a:t>declaration</a:t>
            </a:r>
            <a:r>
              <a:rPr lang="en-US" altLang="en-US"/>
              <a:t> gives a name and a data type for the </a:t>
            </a:r>
            <a:r>
              <a:rPr lang="en-US" altLang="en-US" b="1"/>
              <a:t>variable</a:t>
            </a:r>
            <a:r>
              <a:rPr lang="en-US" altLang="en-US"/>
              <a:t>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/>
              <a:t>		DataType VariableName;</a:t>
            </a:r>
          </a:p>
          <a:p>
            <a:r>
              <a:rPr lang="en-US" altLang="en-US"/>
              <a:t>It may also ask that a particular value be placed in the </a:t>
            </a:r>
            <a:r>
              <a:rPr lang="en-US" altLang="en-US" b="1"/>
              <a:t>variable</a:t>
            </a:r>
            <a:r>
              <a:rPr lang="en-US" altLang="en-US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/>
              <a:t>		DataType VariableName = InitialValue;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B04-1237-45C7-BE88-EEFC94DDA00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8917" name="Slide Number Placeholder 5">
            <a:extLst>
              <a:ext uri="{FF2B5EF4-FFF2-40B4-BE49-F238E27FC236}">
                <a16:creationId xmlns:a16="http://schemas.microsoft.com/office/drawing/2014/main" id="{164EB82D-4DBC-461E-A923-D097CC440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F76E7-EE84-4758-859A-3B9CB371A3F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9DD92AE-F702-4968-BA54-A2CBD76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01650"/>
            <a:ext cx="11917363" cy="4746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E9B1-B6DE-465D-8C85-752066D3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503363"/>
            <a:ext cx="4759325" cy="4684712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data type </a:t>
            </a:r>
            <a:r>
              <a:rPr lang="en-US" dirty="0"/>
              <a:t>or simply </a:t>
            </a:r>
            <a:r>
              <a:rPr lang="en-US" b="1" dirty="0"/>
              <a:t>type</a:t>
            </a:r>
            <a:r>
              <a:rPr lang="en-US" dirty="0"/>
              <a:t> is an </a:t>
            </a:r>
            <a:r>
              <a:rPr lang="en-US" b="1" dirty="0"/>
              <a:t>attribute of data </a:t>
            </a:r>
            <a:r>
              <a:rPr lang="en-US" dirty="0"/>
              <a:t>which tells the compiler or interpreter how the programmer intends to use the data.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DE85-A3F2-42F0-8F2C-87592FAB680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1E300059-8DC0-4A4D-8BEF-962428ED9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748BC-76CD-4B44-8213-AD9A797EE16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2" name="Content Placeholder 2">
            <a:extLst>
              <a:ext uri="{FF2B5EF4-FFF2-40B4-BE49-F238E27FC236}">
                <a16:creationId xmlns:a16="http://schemas.microsoft.com/office/drawing/2014/main" id="{676E44A9-9846-4F1C-A806-42D111C7D97E}"/>
              </a:ext>
            </a:extLst>
          </p:cNvPr>
          <p:cNvSpPr txBox="1">
            <a:spLocks/>
          </p:cNvSpPr>
          <p:nvPr/>
        </p:nvSpPr>
        <p:spPr bwMode="auto">
          <a:xfrm>
            <a:off x="4521200" y="1360488"/>
            <a:ext cx="73914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en-US"/>
              <a:t>Number</a:t>
            </a:r>
          </a:p>
          <a:p>
            <a:pPr lvl="2"/>
            <a:r>
              <a:rPr lang="en-US" altLang="en-US"/>
              <a:t>Integer – Whole Number</a:t>
            </a:r>
          </a:p>
          <a:p>
            <a:pPr lvl="2"/>
            <a:r>
              <a:rPr lang="en-US" altLang="en-US"/>
              <a:t>Floating Point</a:t>
            </a:r>
          </a:p>
          <a:p>
            <a:pPr lvl="3"/>
            <a:r>
              <a:rPr lang="en-US" altLang="en-US"/>
              <a:t>Float – numbers with up to 6 decimal places </a:t>
            </a:r>
          </a:p>
          <a:p>
            <a:pPr lvl="3"/>
            <a:r>
              <a:rPr lang="en-US" altLang="en-US"/>
              <a:t>Double  – numbers beyond to 6 decimal places </a:t>
            </a:r>
          </a:p>
          <a:p>
            <a:pPr lvl="1"/>
            <a:r>
              <a:rPr lang="en-US" altLang="en-US"/>
              <a:t>Character</a:t>
            </a:r>
          </a:p>
          <a:p>
            <a:pPr lvl="2"/>
            <a:r>
              <a:rPr lang="en-US" altLang="en-US"/>
              <a:t>Character – Single letter or any character enclosed with a single quote</a:t>
            </a:r>
          </a:p>
          <a:p>
            <a:pPr lvl="2"/>
            <a:r>
              <a:rPr lang="en-US" altLang="en-US"/>
              <a:t>String – combination of alphanumeric values enclosed with a double quote</a:t>
            </a:r>
          </a:p>
          <a:p>
            <a:pPr lvl="1"/>
            <a:r>
              <a:rPr lang="en-US" altLang="en-US"/>
              <a:t>Boolean</a:t>
            </a:r>
          </a:p>
          <a:p>
            <a:pPr lvl="2"/>
            <a:r>
              <a:rPr lang="en-US" altLang="en-US"/>
              <a:t>True or False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7D3EFC3-6AC1-4293-802B-739220F1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93700"/>
            <a:ext cx="11917362" cy="4746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Using the data type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63F16D8-8B5B-4BD0-8335-30173D3B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0" y="1498600"/>
            <a:ext cx="5429250" cy="7096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 i="1"/>
              <a:t>DataType VariableName;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1D8F-EF02-4B6A-A27C-B0D49A44D59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B982183C-F536-4FB2-B0BF-D9A8395F5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EAE1C-6F1E-41B6-95F5-76D2380CEAE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0966" name="Picture 6">
            <a:extLst>
              <a:ext uri="{FF2B5EF4-FFF2-40B4-BE49-F238E27FC236}">
                <a16:creationId xmlns:a16="http://schemas.microsoft.com/office/drawing/2014/main" id="{5BADC373-DB13-4EA5-9603-5388FF75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317750"/>
            <a:ext cx="671512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4D21497-E876-4F29-85CC-467C5141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93700"/>
            <a:ext cx="11917362" cy="4746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Using the data type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38EBCF3F-DC6F-4D3F-9330-08D76D3B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573213"/>
            <a:ext cx="11530013" cy="7080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 i="1"/>
              <a:t>DataType VariableName = Value;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3CB6-27DD-4AE3-9528-2E19B026CE9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9F64AAC5-A99B-402A-8887-49018DCA8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282C5B-1C7F-40D7-8076-A03FFF95FD7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90" name="Picture 7">
            <a:extLst>
              <a:ext uri="{FF2B5EF4-FFF2-40B4-BE49-F238E27FC236}">
                <a16:creationId xmlns:a16="http://schemas.microsoft.com/office/drawing/2014/main" id="{D46E0018-0CBD-481D-9BD4-5D1C70A1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281238"/>
            <a:ext cx="11530013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B49CD99-EFAF-42EB-90F4-B8208EC8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7065E-E5FE-4121-BF11-D01E43CAE33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810D8AB6-4B5D-4454-96CE-22CE4C3C3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745EF-0926-4797-BC0D-B0C5A586C43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3013" name="Picture 8">
            <a:extLst>
              <a:ext uri="{FF2B5EF4-FFF2-40B4-BE49-F238E27FC236}">
                <a16:creationId xmlns:a16="http://schemas.microsoft.com/office/drawing/2014/main" id="{6AF68575-9735-4B49-B3EB-DC1D0C37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925513"/>
            <a:ext cx="76295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>
            <a:extLst>
              <a:ext uri="{FF2B5EF4-FFF2-40B4-BE49-F238E27FC236}">
                <a16:creationId xmlns:a16="http://schemas.microsoft.com/office/drawing/2014/main" id="{750F8F25-731D-4F90-AAFC-0FA36455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976688"/>
            <a:ext cx="889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B0E52C3-C6D5-454E-830B-9B7B7710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83DD-DF20-4DDE-9984-EB94F09A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storage location (identified by a memory address) paired with an associated symbolic name (an identifier), which contains some known or unknown quantity of information referred to as a value</a:t>
            </a:r>
          </a:p>
          <a:p>
            <a:pPr>
              <a:defRPr/>
            </a:pPr>
            <a:r>
              <a:rPr lang="en-US" dirty="0"/>
              <a:t>Examples: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X, XY, name, NUMBER, SAMPLE1, sample2, </a:t>
            </a:r>
            <a:r>
              <a:rPr lang="en-US" dirty="0" err="1"/>
              <a:t>First_name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, Sample1, sample1, sAMPLE1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09CB-3CAE-4FC3-9831-0654E4E59D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4037" name="Slide Number Placeholder 5">
            <a:extLst>
              <a:ext uri="{FF2B5EF4-FFF2-40B4-BE49-F238E27FC236}">
                <a16:creationId xmlns:a16="http://schemas.microsoft.com/office/drawing/2014/main" id="{D9A261DD-A793-4F24-A7D1-C368AA466F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487B56-B336-4060-80F7-DED539FA10B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0AF7E0F-49F4-411C-BF57-5DD24B0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Computer Programming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4D641A1-7FE6-4357-9594-1EB385DA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6415087" cy="4679950"/>
          </a:xfrm>
        </p:spPr>
        <p:txBody>
          <a:bodyPr/>
          <a:lstStyle/>
          <a:p>
            <a:r>
              <a:rPr lang="en-US" altLang="en-US" b="1"/>
              <a:t>Computer programming</a:t>
            </a:r>
            <a:r>
              <a:rPr lang="en-US" altLang="en-US"/>
              <a:t> is the process of writing instructions that get executed by </a:t>
            </a:r>
            <a:r>
              <a:rPr lang="en-US" altLang="en-US" b="1"/>
              <a:t>computers</a:t>
            </a:r>
            <a:r>
              <a:rPr lang="en-US" altLang="en-US"/>
              <a:t>. </a:t>
            </a:r>
          </a:p>
          <a:p>
            <a:r>
              <a:rPr lang="en-US" altLang="en-US"/>
              <a:t>The instructions, also known as </a:t>
            </a:r>
            <a:r>
              <a:rPr lang="en-US" altLang="en-US" b="1"/>
              <a:t>code</a:t>
            </a:r>
            <a:r>
              <a:rPr lang="en-US" altLang="en-US"/>
              <a:t>, are written in a </a:t>
            </a:r>
            <a:r>
              <a:rPr lang="en-US" altLang="en-US" b="1"/>
              <a:t>programming</a:t>
            </a:r>
            <a:r>
              <a:rPr lang="en-US" altLang="en-US"/>
              <a:t> language which the </a:t>
            </a:r>
            <a:r>
              <a:rPr lang="en-US" altLang="en-US" b="1"/>
              <a:t>computer</a:t>
            </a:r>
            <a:r>
              <a:rPr lang="en-US" altLang="en-US"/>
              <a:t> can understand and use to perform a task or solve a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67EC-A768-4689-A1A8-4341BD9EEA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7B3FCC28-7F4C-4A94-B07B-8D6CDD141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9AC25-9365-4B2F-9994-4A16B1D4ABB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F9AEA7E0-E7C3-4A25-90D5-32323B75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1828800"/>
            <a:ext cx="5106988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3A9AB5D-BEC4-48C6-A2E7-B00C8889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Identifier/ Variable Declaration Rules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E1DCE04-2532-4748-A70F-D376AFF0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85900"/>
            <a:ext cx="11560175" cy="4914900"/>
          </a:xfrm>
        </p:spPr>
        <p:txBody>
          <a:bodyPr/>
          <a:lstStyle/>
          <a:p>
            <a:r>
              <a:rPr lang="en-US" altLang="en-US"/>
              <a:t>A sequence of one or more letters, digits, or underscore characters (_). </a:t>
            </a:r>
          </a:p>
          <a:p>
            <a:r>
              <a:rPr lang="en-US" altLang="en-US"/>
              <a:t>Spaces, punctuation marks, and symbols cannot be part of an identifier. </a:t>
            </a:r>
          </a:p>
          <a:p>
            <a:r>
              <a:rPr lang="en-US" altLang="en-US"/>
              <a:t>Shall always begin with a letter. </a:t>
            </a:r>
          </a:p>
          <a:p>
            <a:r>
              <a:rPr lang="en-US" altLang="en-US"/>
              <a:t>No case can they begin with a digit.</a:t>
            </a:r>
          </a:p>
          <a:p>
            <a:r>
              <a:rPr lang="en-US" altLang="en-US"/>
              <a:t>Max 8 chars or depend on compiler and OS</a:t>
            </a:r>
          </a:p>
          <a:p>
            <a:r>
              <a:rPr lang="en-US" altLang="en-US"/>
              <a:t>Always exist in the left hand side of assignment operator</a:t>
            </a:r>
          </a:p>
          <a:p>
            <a:r>
              <a:rPr lang="en-US" altLang="en-US"/>
              <a:t>No keyword for a variable name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9E62-1920-485B-9188-5D39D14E254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86DEB937-93CC-4E3E-B30D-E3BC9C47B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BF004-1D4C-4AB8-9389-283180232C4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B32E3FE-625D-4BF7-AA8C-05F16BB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384175"/>
            <a:ext cx="10239375" cy="633413"/>
          </a:xfrm>
        </p:spPr>
        <p:txBody>
          <a:bodyPr>
            <a:normAutofit fontScale="90000"/>
          </a:bodyPr>
          <a:lstStyle/>
          <a:p>
            <a:r>
              <a:rPr lang="en-US" altLang="en-US" sz="3600" b="1"/>
              <a:t>Keywords</a:t>
            </a:r>
            <a:r>
              <a:rPr lang="en-US" altLang="en-US" sz="3200"/>
              <a:t> - a word that is reserved by a </a:t>
            </a:r>
            <a:r>
              <a:rPr lang="en-US" altLang="en-US" sz="3200" b="1"/>
              <a:t>program</a:t>
            </a:r>
            <a:r>
              <a:rPr lang="en-US" altLang="en-US" sz="3200"/>
              <a:t> because the word has a special meaning. 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F9388FBA-A81A-49D7-93BF-DC75E2CE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33513"/>
            <a:ext cx="11560175" cy="50879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latin typeface="Arial Narrow" panose="020B0606020202030204" pitchFamily="34" charset="0"/>
              </a:rPr>
              <a:t>List of C++ keywords: </a:t>
            </a:r>
            <a:r>
              <a:rPr lang="en-US" altLang="en-US">
                <a:latin typeface="Arial Narrow" panose="020B0606020202030204" pitchFamily="34" charset="0"/>
              </a:rPr>
              <a:t>alignas, alignof, and, and_eq, asm, auto, bitand, bitor, bool, </a:t>
            </a:r>
            <a:r>
              <a:rPr lang="en-US" altLang="en-US" b="1">
                <a:latin typeface="Arial Narrow" panose="020B0606020202030204" pitchFamily="34" charset="0"/>
              </a:rPr>
              <a:t>break, case</a:t>
            </a:r>
            <a:r>
              <a:rPr lang="en-US" altLang="en-US">
                <a:latin typeface="Arial Narrow" panose="020B0606020202030204" pitchFamily="34" charset="0"/>
              </a:rPr>
              <a:t>, catch, </a:t>
            </a:r>
            <a:r>
              <a:rPr lang="en-US" altLang="en-US" b="1">
                <a:latin typeface="Arial Narrow" panose="020B0606020202030204" pitchFamily="34" charset="0"/>
              </a:rPr>
              <a:t>char</a:t>
            </a:r>
            <a:r>
              <a:rPr lang="en-US" altLang="en-US">
                <a:latin typeface="Arial Narrow" panose="020B0606020202030204" pitchFamily="34" charset="0"/>
              </a:rPr>
              <a:t>, char16_t, char32_t, class, compl, </a:t>
            </a:r>
            <a:r>
              <a:rPr lang="en-US" altLang="en-US" b="1">
                <a:latin typeface="Arial Narrow" panose="020B0606020202030204" pitchFamily="34" charset="0"/>
              </a:rPr>
              <a:t>const</a:t>
            </a:r>
            <a:r>
              <a:rPr lang="en-US" altLang="en-US">
                <a:latin typeface="Arial Narrow" panose="020B0606020202030204" pitchFamily="34" charset="0"/>
              </a:rPr>
              <a:t>, constexpr, const_cast, continue, decltype, </a:t>
            </a:r>
            <a:r>
              <a:rPr lang="en-US" altLang="en-US" b="1">
                <a:latin typeface="Arial Narrow" panose="020B0606020202030204" pitchFamily="34" charset="0"/>
              </a:rPr>
              <a:t>default</a:t>
            </a:r>
            <a:r>
              <a:rPr lang="en-US" altLang="en-US">
                <a:latin typeface="Arial Narrow" panose="020B0606020202030204" pitchFamily="34" charset="0"/>
              </a:rPr>
              <a:t>, delete, </a:t>
            </a:r>
            <a:r>
              <a:rPr lang="en-US" altLang="en-US" b="1">
                <a:latin typeface="Arial Narrow" panose="020B0606020202030204" pitchFamily="34" charset="0"/>
              </a:rPr>
              <a:t>do, double</a:t>
            </a:r>
            <a:r>
              <a:rPr lang="en-US" altLang="en-US">
                <a:latin typeface="Arial Narrow" panose="020B0606020202030204" pitchFamily="34" charset="0"/>
              </a:rPr>
              <a:t>, dynamic_cast, </a:t>
            </a:r>
            <a:r>
              <a:rPr lang="en-US" altLang="en-US" b="1">
                <a:latin typeface="Arial Narrow" panose="020B0606020202030204" pitchFamily="34" charset="0"/>
              </a:rPr>
              <a:t>else</a:t>
            </a:r>
            <a:r>
              <a:rPr lang="en-US" altLang="en-US">
                <a:latin typeface="Arial Narrow" panose="020B0606020202030204" pitchFamily="34" charset="0"/>
              </a:rPr>
              <a:t>, enum, explicit, export, extern, false, </a:t>
            </a:r>
            <a:r>
              <a:rPr lang="en-US" altLang="en-US" b="1">
                <a:latin typeface="Arial Narrow" panose="020B0606020202030204" pitchFamily="34" charset="0"/>
              </a:rPr>
              <a:t>float, for</a:t>
            </a:r>
            <a:r>
              <a:rPr lang="en-US" altLang="en-US">
                <a:latin typeface="Arial Narrow" panose="020B0606020202030204" pitchFamily="34" charset="0"/>
              </a:rPr>
              <a:t>, friend, goto, </a:t>
            </a:r>
            <a:r>
              <a:rPr lang="en-US" altLang="en-US" b="1">
                <a:latin typeface="Arial Narrow" panose="020B0606020202030204" pitchFamily="34" charset="0"/>
              </a:rPr>
              <a:t>if,</a:t>
            </a:r>
            <a:r>
              <a:rPr lang="en-US" altLang="en-US">
                <a:latin typeface="Arial Narrow" panose="020B0606020202030204" pitchFamily="34" charset="0"/>
              </a:rPr>
              <a:t> inline, </a:t>
            </a:r>
            <a:r>
              <a:rPr lang="en-US" altLang="en-US" b="1">
                <a:latin typeface="Arial Narrow" panose="020B0606020202030204" pitchFamily="34" charset="0"/>
              </a:rPr>
              <a:t>int</a:t>
            </a:r>
            <a:r>
              <a:rPr lang="en-US" altLang="en-US">
                <a:latin typeface="Arial Narrow" panose="020B0606020202030204" pitchFamily="34" charset="0"/>
              </a:rPr>
              <a:t>, long, mutable, </a:t>
            </a:r>
            <a:r>
              <a:rPr lang="en-US" altLang="en-US" b="1">
                <a:latin typeface="Arial Narrow" panose="020B0606020202030204" pitchFamily="34" charset="0"/>
              </a:rPr>
              <a:t>namespace</a:t>
            </a:r>
            <a:r>
              <a:rPr lang="en-US" altLang="en-US">
                <a:latin typeface="Arial Narrow" panose="020B0606020202030204" pitchFamily="34" charset="0"/>
              </a:rPr>
              <a:t>, new, noexcept, not, not_eq, nullptr, operator, or, or_eq, private, protected, public, register, reinterpret_cast, </a:t>
            </a:r>
            <a:r>
              <a:rPr lang="en-US" altLang="en-US" b="1">
                <a:latin typeface="Arial Narrow" panose="020B0606020202030204" pitchFamily="34" charset="0"/>
              </a:rPr>
              <a:t>return</a:t>
            </a:r>
            <a:r>
              <a:rPr lang="en-US" altLang="en-US">
                <a:latin typeface="Arial Narrow" panose="020B0606020202030204" pitchFamily="34" charset="0"/>
              </a:rPr>
              <a:t>, short, signed, sizeof, static, static_assert, static_cast, struct, </a:t>
            </a:r>
            <a:r>
              <a:rPr lang="en-US" altLang="en-US" b="1">
                <a:latin typeface="Arial Narrow" panose="020B0606020202030204" pitchFamily="34" charset="0"/>
              </a:rPr>
              <a:t>switch</a:t>
            </a:r>
            <a:r>
              <a:rPr lang="en-US" altLang="en-US">
                <a:latin typeface="Arial Narrow" panose="020B0606020202030204" pitchFamily="34" charset="0"/>
              </a:rPr>
              <a:t>, template, this, thread_local, throw, true, try, typedef, typeid, typename, union, unsigned, using, virtual, </a:t>
            </a:r>
            <a:r>
              <a:rPr lang="en-US" altLang="en-US" b="1">
                <a:latin typeface="Arial Narrow" panose="020B0606020202030204" pitchFamily="34" charset="0"/>
              </a:rPr>
              <a:t>void</a:t>
            </a:r>
            <a:r>
              <a:rPr lang="en-US" altLang="en-US">
                <a:latin typeface="Arial Narrow" panose="020B0606020202030204" pitchFamily="34" charset="0"/>
              </a:rPr>
              <a:t>, volatile, wchar_t, </a:t>
            </a:r>
            <a:r>
              <a:rPr lang="en-US" altLang="en-US" b="1">
                <a:latin typeface="Arial Narrow" panose="020B0606020202030204" pitchFamily="34" charset="0"/>
              </a:rPr>
              <a:t>while</a:t>
            </a:r>
            <a:r>
              <a:rPr lang="en-US" altLang="en-US">
                <a:latin typeface="Arial Narrow" panose="020B0606020202030204" pitchFamily="34" charset="0"/>
              </a:rPr>
              <a:t>, xor, xor_eq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9375-3485-4C37-984E-918DCD46D10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6085" name="Slide Number Placeholder 5">
            <a:extLst>
              <a:ext uri="{FF2B5EF4-FFF2-40B4-BE49-F238E27FC236}">
                <a16:creationId xmlns:a16="http://schemas.microsoft.com/office/drawing/2014/main" id="{C5CD353E-C082-48E3-B025-F7BD1D19C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7A20E-F666-4B2E-B961-1AFB416A638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5FB6F7C-1AF2-4FDC-A5CB-072FF493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Try this…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11D261E-3948-486B-AC61-17E6E3C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143000"/>
            <a:ext cx="11560175" cy="5060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40C-E74F-425B-9D3D-6FDE4D747F7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E36A1F42-09D1-45C3-90EC-E662FF115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69398-B53F-49C0-9D51-0737AA23C3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ACC3FFBB-DD03-4044-8CB7-9337F8A5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514475"/>
            <a:ext cx="1051877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092AA07B-4A4F-4B82-A7FB-F2DBA6D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Try this…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D0108F3-91F4-4136-B722-31D20B57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143000"/>
            <a:ext cx="11560175" cy="5060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A50F-7677-4568-8489-62565D1996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8133" name="Slide Number Placeholder 5">
            <a:extLst>
              <a:ext uri="{FF2B5EF4-FFF2-40B4-BE49-F238E27FC236}">
                <a16:creationId xmlns:a16="http://schemas.microsoft.com/office/drawing/2014/main" id="{F7D2DE72-3FD0-4C62-AD52-FE2DEF83C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015305-D8D2-49EA-820F-1B68BF0E250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91349310-6574-4998-8B37-2D0078C0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514475"/>
            <a:ext cx="1051877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1947A2-670B-4574-B8FA-0A07F750624F}"/>
              </a:ext>
            </a:extLst>
          </p:cNvPr>
          <p:cNvSpPr/>
          <p:nvPr/>
        </p:nvSpPr>
        <p:spPr>
          <a:xfrm>
            <a:off x="1738649" y="2601532"/>
            <a:ext cx="824248" cy="77273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5FF58-450A-407C-9D7B-CD6B9EF2E99F}"/>
              </a:ext>
            </a:extLst>
          </p:cNvPr>
          <p:cNvCxnSpPr/>
          <p:nvPr/>
        </p:nvCxnSpPr>
        <p:spPr>
          <a:xfrm flipH="1">
            <a:off x="2678113" y="2287588"/>
            <a:ext cx="4151312" cy="700087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56F33A-B0EB-4B61-8C44-DEEF0C3106D2}"/>
              </a:ext>
            </a:extLst>
          </p:cNvPr>
          <p:cNvSpPr txBox="1"/>
          <p:nvPr/>
        </p:nvSpPr>
        <p:spPr>
          <a:xfrm>
            <a:off x="6828665" y="1887969"/>
            <a:ext cx="3804247" cy="5847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/>
              <a:t>Change this to </a:t>
            </a:r>
            <a:r>
              <a:rPr lang="en-US" sz="3200" b="1" i="1" dirty="0"/>
              <a:t>float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BC81BF0-95F7-4226-8F79-005F8A29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Features</a:t>
            </a:r>
            <a:r>
              <a:rPr lang="en-US" altLang="en-US"/>
              <a:t> 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5A5879C-EB47-4137-9E40-D3E6A95C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 sz="2400" b="1"/>
              <a:t>Comments</a:t>
            </a:r>
            <a:endParaRPr lang="en-US" altLang="en-US" sz="2400"/>
          </a:p>
          <a:p>
            <a:pPr lvl="1">
              <a:spcAft>
                <a:spcPct val="30000"/>
              </a:spcAft>
            </a:pPr>
            <a:r>
              <a:rPr lang="en-US" altLang="en-US" sz="2400"/>
              <a:t>// and /*....*/ comments in C++ could be used for representing remarks.</a:t>
            </a:r>
          </a:p>
          <a:p>
            <a:pPr lvl="1">
              <a:spcAft>
                <a:spcPct val="30000"/>
              </a:spcAft>
            </a:pPr>
            <a:r>
              <a:rPr lang="en-US" altLang="en-US" sz="2400"/>
              <a:t>End-of-line Comments //</a:t>
            </a:r>
          </a:p>
          <a:p>
            <a:pPr lvl="1">
              <a:spcAft>
                <a:spcPct val="30000"/>
              </a:spcAft>
            </a:pPr>
            <a:r>
              <a:rPr lang="en-US" altLang="en-US" sz="2400"/>
              <a:t>Everything on the program line to the right of the // characters is ignored and removed by the preprocessors.</a:t>
            </a:r>
          </a:p>
          <a:p>
            <a:pPr lvl="1">
              <a:spcAft>
                <a:spcPct val="30000"/>
              </a:spcAft>
            </a:pPr>
            <a:r>
              <a:rPr lang="en-US" altLang="en-US" sz="2400"/>
              <a:t>One benefit of these comments is the ability to place them within a block style comment.</a:t>
            </a:r>
          </a:p>
          <a:p>
            <a:pPr lvl="1">
              <a:spcAft>
                <a:spcPct val="30000"/>
              </a:spcAft>
            </a:pPr>
            <a:r>
              <a:rPr lang="en-US" altLang="en-US" sz="2400"/>
              <a:t>Since block style comments cannot be nested, these comments offer the ability to nest comments within comments.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47F1-CC5F-417F-ADF1-1E1133407E7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658ABE90-649B-448B-A932-CA63FFB5A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4D74F-1A40-4C6C-90C5-2B6029EC9F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8EC1678-FB0E-4B19-A4B2-BCA5861C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360363"/>
            <a:ext cx="11917363" cy="473075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pic>
        <p:nvPicPr>
          <p:cNvPr id="50179" name="Content Placeholder 6">
            <a:extLst>
              <a:ext uri="{FF2B5EF4-FFF2-40B4-BE49-F238E27FC236}">
                <a16:creationId xmlns:a16="http://schemas.microsoft.com/office/drawing/2014/main" id="{C543537D-3C02-4E35-86FB-78B5566278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8" y="1243013"/>
            <a:ext cx="11266487" cy="48879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33A2-E6E9-4ED2-8DC5-841868C824E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8E53CCA-4092-41AE-A3AE-13C9D4DA92B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50181" name="Slide Number Placeholder 5">
            <a:extLst>
              <a:ext uri="{FF2B5EF4-FFF2-40B4-BE49-F238E27FC236}">
                <a16:creationId xmlns:a16="http://schemas.microsoft.com/office/drawing/2014/main" id="{6B637A7C-B3F2-43DB-9AEB-EA6134913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DC801-B006-4533-93D2-0DC7FE55875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E4DD9-940E-487A-BDDC-87A166921164}"/>
              </a:ext>
            </a:extLst>
          </p:cNvPr>
          <p:cNvSpPr/>
          <p:nvPr/>
        </p:nvSpPr>
        <p:spPr>
          <a:xfrm>
            <a:off x="1047481" y="2369712"/>
            <a:ext cx="9435921" cy="297502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DE40DA9-4AA7-4F51-A02B-762B45B9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Common programming problems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F24DD40-0A00-4EAA-AF0D-8852C4B9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600"/>
              <a:t>Same identifiers are used with different letter formats.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/>
              <a:t>C++ is case sensitive. It distinguishes between uppercase and lowercase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/>
              <a:t>Identifiers are predefined keywords in C++.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/>
              <a:t>Programmers should be careful in defining identifiers. They should, as far as possible, be meaningful.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0A08-DCF1-4A52-AAB1-51FDC7572F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116B511D-BADE-46BD-9971-9745B24DF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79DAE-52FE-45B0-9066-831A9487B53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DCE4003-B370-418C-A10E-D23FEBE8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Common programming problems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1AC6-2D19-4D7E-9DDD-D51D518A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spcAft>
                <a:spcPct val="60000"/>
              </a:spcAft>
              <a:defRPr/>
            </a:pPr>
            <a:r>
              <a:rPr lang="en-US" sz="4000" b="1" dirty="0"/>
              <a:t>Working with blocks</a:t>
            </a:r>
          </a:p>
          <a:p>
            <a:pPr lvl="1">
              <a:spcAft>
                <a:spcPct val="60000"/>
              </a:spcAft>
              <a:defRPr/>
            </a:pPr>
            <a:r>
              <a:rPr lang="en-US" sz="3600" dirty="0"/>
              <a:t>C++ is a block structured language.</a:t>
            </a:r>
          </a:p>
          <a:p>
            <a:pPr lvl="1">
              <a:spcAft>
                <a:spcPct val="60000"/>
              </a:spcAft>
              <a:defRPr/>
            </a:pPr>
            <a:r>
              <a:rPr lang="en-US" sz="3600" dirty="0"/>
              <a:t>Blocks are defined as: { }.</a:t>
            </a:r>
          </a:p>
          <a:p>
            <a:pPr lvl="1">
              <a:spcAft>
                <a:spcPct val="60000"/>
              </a:spcAft>
              <a:defRPr/>
            </a:pPr>
            <a:r>
              <a:rPr lang="en-US" sz="3600" dirty="0"/>
              <a:t>Blocks are generally used when there are more than one instructions to be executed at a point of condition checking.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6730-0C9F-46A0-9481-247F97A8D84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15C62DE-7F6A-4D5A-9DE2-EC01814A8307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F1C4EA92-94C6-4E3C-8C0A-A61B6BE6D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4C6A6-5D53-4A32-A77B-F75D003101B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FEDDB0B-573C-44CE-91A8-F144355A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PH" altLang="en-US"/>
              <a:t>Ada Lovelace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0BAFBDD-31D6-4C0E-96D6-21A50561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6438900" cy="4679950"/>
          </a:xfrm>
        </p:spPr>
        <p:txBody>
          <a:bodyPr/>
          <a:lstStyle/>
          <a:p>
            <a:r>
              <a:rPr lang="en-PH" altLang="en-US" b="1"/>
              <a:t>Ada Lovelace</a:t>
            </a:r>
            <a:r>
              <a:rPr lang="en-PH" altLang="en-US"/>
              <a:t> has been called the world's first computer programmer. </a:t>
            </a:r>
          </a:p>
          <a:p>
            <a:r>
              <a:rPr lang="en-PH" altLang="en-US"/>
              <a:t>What she did was write the world's first machine algorithm for an early computing machine that existed only on paper. 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77C1-AA1C-4106-B790-ABAE97EF86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0F81E911-56B8-4CC0-8A10-BEC0B5919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37ADA-8579-4CAD-B8C7-C31996ECE0A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222" name="Picture 7">
            <a:extLst>
              <a:ext uri="{FF2B5EF4-FFF2-40B4-BE49-F238E27FC236}">
                <a16:creationId xmlns:a16="http://schemas.microsoft.com/office/drawing/2014/main" id="{1E378BD8-6450-4E3D-8E5D-FEA35304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1524000"/>
            <a:ext cx="448945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BD27BED-E241-4AE3-9FEC-B0BE47A0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Programming Language (1)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5864B1B-B287-4357-A023-C3ADADF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programming language</a:t>
            </a:r>
            <a:r>
              <a:rPr lang="en-US" altLang="en-US"/>
              <a:t> is a vocabulary and set of grammatical rules for instructing a </a:t>
            </a:r>
            <a:r>
              <a:rPr lang="en-US" altLang="en-US" b="1"/>
              <a:t>computer</a:t>
            </a:r>
            <a:r>
              <a:rPr lang="en-US" altLang="en-US"/>
              <a:t> or computing device to perform specific tasks. </a:t>
            </a:r>
          </a:p>
          <a:p>
            <a:r>
              <a:rPr lang="en-US" altLang="en-US"/>
              <a:t>The term </a:t>
            </a:r>
            <a:r>
              <a:rPr lang="en-US" altLang="en-US" b="1"/>
              <a:t>programming language</a:t>
            </a:r>
            <a:r>
              <a:rPr lang="en-US" altLang="en-US"/>
              <a:t> usually refers to high-level </a:t>
            </a:r>
            <a:r>
              <a:rPr lang="en-US" altLang="en-US" b="1"/>
              <a:t>languages</a:t>
            </a:r>
            <a:r>
              <a:rPr lang="en-US" altLang="en-US"/>
              <a:t>, such as BASIC, C, C++, COBOL, Java, FORTRAN, Ada, and Pascal.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C302-F921-4DF0-8874-D32FBCAC029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B408E2A7-1C74-4C24-8666-8137445C4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C1C15A-425B-44A8-90A8-F708C17D661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05C8948-AA3A-4D8D-8FF6-F645518D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Programming Language (2)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1ADB41A-5505-4E99-9F3E-A775D41A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It is a computer language engineered to create a standard form of commands. </a:t>
            </a:r>
          </a:p>
          <a:p>
            <a:r>
              <a:rPr lang="en-US" altLang="en-US"/>
              <a:t>These commands can be interpreted into a code understood by a machine. </a:t>
            </a:r>
          </a:p>
          <a:p>
            <a:r>
              <a:rPr lang="en-US" altLang="en-US"/>
              <a:t>Programs are created through programming languages to control the behavior and output of a machine through accurate algorithms, similar to the human communication process.</a:t>
            </a:r>
          </a:p>
          <a:p>
            <a:r>
              <a:rPr lang="en-US" altLang="en-US"/>
              <a:t>A programming language is also known as a programming system, computer language or computer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DC0E-237A-4247-8513-23001F061D4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86BC5041-4DA7-416A-BEE5-726B250FB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E16B1-A526-422A-A0AA-496138280E9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37DF117-1AC6-486F-B0B7-C665EECF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Levels of Programming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76FC-873A-48B7-91A1-C026240CC0D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6C37818A-21C4-4682-81FD-0F9DAAC72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6183D-26A9-4E83-8D74-666B8EB4F5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3" name="Picture 7">
            <a:extLst>
              <a:ext uri="{FF2B5EF4-FFF2-40B4-BE49-F238E27FC236}">
                <a16:creationId xmlns:a16="http://schemas.microsoft.com/office/drawing/2014/main" id="{AEA0A38C-7015-41A2-90C8-908CB060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616075"/>
            <a:ext cx="1154112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6D8F6DC-5E65-418D-943B-626CF966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Middle Level Language</a:t>
            </a: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6ACBE23-5163-4B44-A3B6-48075458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/>
              <a:t>Is designed using some special words known as mnemonic and when we compared it to low level language, machine level is easy to understand. </a:t>
            </a:r>
          </a:p>
          <a:p>
            <a:r>
              <a:rPr lang="en-US" altLang="en-US"/>
              <a:t>This is the only language that is directly understood by the computer.  It does not need any translator program. </a:t>
            </a:r>
          </a:p>
          <a:p>
            <a:r>
              <a:rPr lang="en-US" altLang="en-US"/>
              <a:t>This kind of languages is called assembly language.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7431-2D2B-45A6-9813-530F4FFB285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D9E32C-A72B-4D0E-BBDD-03A56887E0DC}" type="datetime1">
              <a:rPr lang="en-US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E50EA666-8294-4163-964F-3AB076617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BAD2BD-8E1B-4B0D-983E-0ED189B91D4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2344</Words>
  <Application>Microsoft Office PowerPoint</Application>
  <PresentationFormat>Widescreen</PresentationFormat>
  <Paragraphs>337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Learning Objectives</vt:lpstr>
      <vt:lpstr>Computer Programming</vt:lpstr>
      <vt:lpstr>Ada Lovelace</vt:lpstr>
      <vt:lpstr>Programming Language (1)</vt:lpstr>
      <vt:lpstr>Programming Language (2)</vt:lpstr>
      <vt:lpstr>Levels of Programming Language</vt:lpstr>
      <vt:lpstr>Middle Level Language</vt:lpstr>
      <vt:lpstr>Low Level Languages</vt:lpstr>
      <vt:lpstr>High level Language</vt:lpstr>
      <vt:lpstr>In order to convert HLL to LLL we have 3 types of translator, which are:</vt:lpstr>
      <vt:lpstr>History of Programming Language</vt:lpstr>
      <vt:lpstr>C++ (C with Classes)</vt:lpstr>
      <vt:lpstr>C++</vt:lpstr>
      <vt:lpstr>PowerPoint Presentation</vt:lpstr>
      <vt:lpstr>Dev C++</vt:lpstr>
      <vt:lpstr>Source Code / Source File</vt:lpstr>
      <vt:lpstr>New Source File</vt:lpstr>
      <vt:lpstr>Workspace</vt:lpstr>
      <vt:lpstr>Write your first program.</vt:lpstr>
      <vt:lpstr>Save, Compile and Run</vt:lpstr>
      <vt:lpstr>Try These…. C++ Codes</vt:lpstr>
      <vt:lpstr>Errors / Bugs</vt:lpstr>
      <vt:lpstr>Try These…. C++ Codes</vt:lpstr>
      <vt:lpstr>Write a program that will display your basic info.</vt:lpstr>
      <vt:lpstr>Displaying Special Symbols… Do This… </vt:lpstr>
      <vt:lpstr>Do This for 20 mins (Max)</vt:lpstr>
      <vt:lpstr>PowerPoint Presentation</vt:lpstr>
      <vt:lpstr>C++ Basics</vt:lpstr>
      <vt:lpstr>Features</vt:lpstr>
      <vt:lpstr>Literal Constants</vt:lpstr>
      <vt:lpstr>Declarations</vt:lpstr>
      <vt:lpstr>Variable Declaration</vt:lpstr>
      <vt:lpstr>Data Type</vt:lpstr>
      <vt:lpstr>Using the data type</vt:lpstr>
      <vt:lpstr>Using the data type</vt:lpstr>
      <vt:lpstr>Variable Declaration</vt:lpstr>
      <vt:lpstr>Variable</vt:lpstr>
      <vt:lpstr>Identifier/ Variable Declaration Rules</vt:lpstr>
      <vt:lpstr>Keywords - a word that is reserved by a program because the word has a special meaning. </vt:lpstr>
      <vt:lpstr>Try this…</vt:lpstr>
      <vt:lpstr>Try this…</vt:lpstr>
      <vt:lpstr>Features </vt:lpstr>
      <vt:lpstr>PowerPoint Presentation</vt:lpstr>
      <vt:lpstr>Common programming problems</vt:lpstr>
      <vt:lpstr>Common programming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risty acerado</dc:creator>
  <cp:lastModifiedBy>risty acerado</cp:lastModifiedBy>
  <cp:revision>1</cp:revision>
  <dcterms:created xsi:type="dcterms:W3CDTF">2020-08-27T05:31:50Z</dcterms:created>
  <dcterms:modified xsi:type="dcterms:W3CDTF">2020-08-27T05:32:46Z</dcterms:modified>
</cp:coreProperties>
</file>