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3" r:id="rId24"/>
    <p:sldId id="404" r:id="rId25"/>
    <p:sldId id="406" r:id="rId26"/>
    <p:sldId id="405" r:id="rId27"/>
    <p:sldId id="407" r:id="rId28"/>
    <p:sldId id="428" r:id="rId29"/>
    <p:sldId id="429" r:id="rId30"/>
    <p:sldId id="430" r:id="rId31"/>
    <p:sldId id="431" r:id="rId32"/>
    <p:sldId id="434" r:id="rId33"/>
    <p:sldId id="427" r:id="rId34"/>
    <p:sldId id="408" r:id="rId35"/>
    <p:sldId id="410" r:id="rId36"/>
    <p:sldId id="409" r:id="rId37"/>
    <p:sldId id="437" r:id="rId38"/>
    <p:sldId id="435" r:id="rId39"/>
    <p:sldId id="439" r:id="rId40"/>
    <p:sldId id="438" r:id="rId41"/>
    <p:sldId id="411" r:id="rId42"/>
    <p:sldId id="412" r:id="rId43"/>
    <p:sldId id="414" r:id="rId44"/>
    <p:sldId id="413" r:id="rId45"/>
    <p:sldId id="440" r:id="rId46"/>
    <p:sldId id="436" r:id="rId47"/>
    <p:sldId id="441" r:id="rId48"/>
    <p:sldId id="415" r:id="rId49"/>
    <p:sldId id="416" r:id="rId50"/>
    <p:sldId id="417" r:id="rId51"/>
    <p:sldId id="418" r:id="rId52"/>
    <p:sldId id="442" r:id="rId53"/>
    <p:sldId id="444" r:id="rId54"/>
    <p:sldId id="445" r:id="rId55"/>
    <p:sldId id="419" r:id="rId56"/>
    <p:sldId id="420" r:id="rId57"/>
    <p:sldId id="421" r:id="rId58"/>
    <p:sldId id="422" r:id="rId59"/>
    <p:sldId id="446" r:id="rId60"/>
    <p:sldId id="447" r:id="rId61"/>
    <p:sldId id="423" r:id="rId62"/>
    <p:sldId id="424" r:id="rId63"/>
    <p:sldId id="425" r:id="rId64"/>
    <p:sldId id="426" r:id="rId65"/>
    <p:sldId id="448" r:id="rId66"/>
    <p:sldId id="44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295-2184-460A-9B56-E980385EA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8365ED86-55B5-4FF1-BBE4-56614F9D0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F572D8E-5CEF-46F3-9D35-98EBCAB92F86}"/>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5" name="Footer Placeholder 4">
            <a:extLst>
              <a:ext uri="{FF2B5EF4-FFF2-40B4-BE49-F238E27FC236}">
                <a16:creationId xmlns:a16="http://schemas.microsoft.com/office/drawing/2014/main" id="{A4272E4D-56F8-4F2D-983C-D1562F41A93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0691257-4692-4053-B951-EC679FA4A5BA}"/>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346481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A807-CFF9-4AFE-8555-1C03A95BD5C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9971B6E-4EDE-42E8-86FC-CCDB6A448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266A78B-9B69-4BA7-8603-C0C9E72AD130}"/>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5" name="Footer Placeholder 4">
            <a:extLst>
              <a:ext uri="{FF2B5EF4-FFF2-40B4-BE49-F238E27FC236}">
                <a16:creationId xmlns:a16="http://schemas.microsoft.com/office/drawing/2014/main" id="{1FA16F8F-84D9-48FE-B781-6D7770DE945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A60207-B792-40CF-A25D-AE1E3EDD9A91}"/>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370541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CE1F7-48E3-4323-904A-B2364EEAF7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B842A2C-FBF6-495E-84A0-21F422D507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808E3EE-E255-4BAF-BFB5-C272559BDB5C}"/>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5" name="Footer Placeholder 4">
            <a:extLst>
              <a:ext uri="{FF2B5EF4-FFF2-40B4-BE49-F238E27FC236}">
                <a16:creationId xmlns:a16="http://schemas.microsoft.com/office/drawing/2014/main" id="{162B88D2-3504-436B-8CB9-39D7B5575AC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69A5D61-EFDB-40E2-A5F9-BAB3FA439A4E}"/>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363058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5C77-63A1-42CA-9B7B-154B7E576ED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4C76269-4C9C-482F-9E76-066F771D3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0BD7265-D8BF-4A09-BD33-75EDD8A05C2A}"/>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5" name="Footer Placeholder 4">
            <a:extLst>
              <a:ext uri="{FF2B5EF4-FFF2-40B4-BE49-F238E27FC236}">
                <a16:creationId xmlns:a16="http://schemas.microsoft.com/office/drawing/2014/main" id="{546BC4D4-7C2C-40AE-A53E-777E5751C72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3ECC83-08CC-4317-A660-233E3911C31F}"/>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166395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7643-6594-4926-82FD-22FCB71A2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310693B7-AD6F-4C55-97FF-4780049B48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D761D0-EC05-4433-A47A-C1AE4EC0D7D1}"/>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5" name="Footer Placeholder 4">
            <a:extLst>
              <a:ext uri="{FF2B5EF4-FFF2-40B4-BE49-F238E27FC236}">
                <a16:creationId xmlns:a16="http://schemas.microsoft.com/office/drawing/2014/main" id="{15904C6E-A24D-4A6A-B3E6-8482F12CFA5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8056A7-D417-4BEF-A84B-9FADFB390D58}"/>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4946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57CB-C40B-47CE-8C2B-9AEE29EFF75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53A5728-5052-44B8-BF37-A3B337378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C547DA45-7627-4026-A027-D88E83B59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1D73C86-1D10-4DF9-8529-17F7CDEB6569}"/>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6" name="Footer Placeholder 5">
            <a:extLst>
              <a:ext uri="{FF2B5EF4-FFF2-40B4-BE49-F238E27FC236}">
                <a16:creationId xmlns:a16="http://schemas.microsoft.com/office/drawing/2014/main" id="{6123701D-C169-47BD-AD45-0100362299B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4C26201-A70D-47B4-B64E-EF19875A0364}"/>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51647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F995-813F-4BF5-BFE0-222BAFE7F6B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0D7CF9B-126D-44A7-BC67-CE5E6EA43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28FCB-28B3-4C4A-98D2-5522FFF97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5DB0E10-0105-476F-9DCD-462C40A4A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F120F-BCF3-465F-9BC3-92963E548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95425FF-7659-483F-970D-98C83A0E046D}"/>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8" name="Footer Placeholder 7">
            <a:extLst>
              <a:ext uri="{FF2B5EF4-FFF2-40B4-BE49-F238E27FC236}">
                <a16:creationId xmlns:a16="http://schemas.microsoft.com/office/drawing/2014/main" id="{4F96AFF6-3016-4FE3-9A21-636F4CE529D8}"/>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B8434C2-DBBE-4BB7-9429-9532A8E3B2C3}"/>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152936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8FB1-94A4-4627-B741-C67F98CE875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EA72B0E-A00E-4735-A282-D81570D80FCA}"/>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4" name="Footer Placeholder 3">
            <a:extLst>
              <a:ext uri="{FF2B5EF4-FFF2-40B4-BE49-F238E27FC236}">
                <a16:creationId xmlns:a16="http://schemas.microsoft.com/office/drawing/2014/main" id="{0D9EDB1C-0F9E-4D56-B4FF-815A5D20A2A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79CC4B6-DE58-452E-ACD0-D41ABE0AFEE5}"/>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313051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4C28D8-BA4A-42E1-A33B-AC7416590A54}"/>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3" name="Footer Placeholder 2">
            <a:extLst>
              <a:ext uri="{FF2B5EF4-FFF2-40B4-BE49-F238E27FC236}">
                <a16:creationId xmlns:a16="http://schemas.microsoft.com/office/drawing/2014/main" id="{78AF2AAA-BEB2-4641-A433-406010798D6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86F7D5E-DE0F-4AA3-BB5B-9D02F5DD134D}"/>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364151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2351-86C2-4013-8EF9-5131B502F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6FACA37-C05D-4400-B466-AB4C8828A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D9816356-7D6D-4A0B-8AF7-80AECE477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908B4-9DF6-4E68-A323-E0E437555CBB}"/>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6" name="Footer Placeholder 5">
            <a:extLst>
              <a:ext uri="{FF2B5EF4-FFF2-40B4-BE49-F238E27FC236}">
                <a16:creationId xmlns:a16="http://schemas.microsoft.com/office/drawing/2014/main" id="{9FEA12AE-8FE4-45D6-AD40-13706AF08BF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71976CF-A1DD-423D-9D3C-8500EB1523BC}"/>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309930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F6F0-A973-449D-AFA1-8ED6C3512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4FA9C7F-BE9F-44D8-BB7C-21D9F0D85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4592480A-3A50-4EB6-8FBE-4FA113F20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CED9A-EAB3-4BCE-83F0-F45B1194CC2A}"/>
              </a:ext>
            </a:extLst>
          </p:cNvPr>
          <p:cNvSpPr>
            <a:spLocks noGrp="1"/>
          </p:cNvSpPr>
          <p:nvPr>
            <p:ph type="dt" sz="half" idx="10"/>
          </p:nvPr>
        </p:nvSpPr>
        <p:spPr/>
        <p:txBody>
          <a:bodyPr/>
          <a:lstStyle/>
          <a:p>
            <a:fld id="{03275339-B3CF-46CB-A8B1-15792609DA1E}" type="datetimeFigureOut">
              <a:rPr lang="en-PH" smtClean="0"/>
              <a:t>27/08/2020</a:t>
            </a:fld>
            <a:endParaRPr lang="en-PH"/>
          </a:p>
        </p:txBody>
      </p:sp>
      <p:sp>
        <p:nvSpPr>
          <p:cNvPr id="6" name="Footer Placeholder 5">
            <a:extLst>
              <a:ext uri="{FF2B5EF4-FFF2-40B4-BE49-F238E27FC236}">
                <a16:creationId xmlns:a16="http://schemas.microsoft.com/office/drawing/2014/main" id="{ECE9E26C-7F40-4C00-9F2C-BD445B80DD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4081955-4D06-4362-BAA9-2E12ED65D2DE}"/>
              </a:ext>
            </a:extLst>
          </p:cNvPr>
          <p:cNvSpPr>
            <a:spLocks noGrp="1"/>
          </p:cNvSpPr>
          <p:nvPr>
            <p:ph type="sldNum" sz="quarter" idx="12"/>
          </p:nvPr>
        </p:nvSpPr>
        <p:spPr/>
        <p:txBody>
          <a:bodyPr/>
          <a:lstStyle/>
          <a:p>
            <a:fld id="{9B43E09A-62D9-477D-A747-C3E48D9B6150}" type="slidenum">
              <a:rPr lang="en-PH" smtClean="0"/>
              <a:t>‹#›</a:t>
            </a:fld>
            <a:endParaRPr lang="en-PH"/>
          </a:p>
        </p:txBody>
      </p:sp>
    </p:spTree>
    <p:extLst>
      <p:ext uri="{BB962C8B-B14F-4D97-AF65-F5344CB8AC3E}">
        <p14:creationId xmlns:p14="http://schemas.microsoft.com/office/powerpoint/2010/main" val="124357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BBFCC-3093-45F8-91A7-7D3884E05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0F4108C-9610-4427-BB70-C66B67354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79DBE32-1111-46B5-8489-9083AA7C6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75339-B3CF-46CB-A8B1-15792609DA1E}" type="datetimeFigureOut">
              <a:rPr lang="en-PH" smtClean="0"/>
              <a:t>27/08/2020</a:t>
            </a:fld>
            <a:endParaRPr lang="en-PH"/>
          </a:p>
        </p:txBody>
      </p:sp>
      <p:sp>
        <p:nvSpPr>
          <p:cNvPr id="5" name="Footer Placeholder 4">
            <a:extLst>
              <a:ext uri="{FF2B5EF4-FFF2-40B4-BE49-F238E27FC236}">
                <a16:creationId xmlns:a16="http://schemas.microsoft.com/office/drawing/2014/main" id="{F607779A-E766-4561-86D7-A613DE2BF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95D29C6-84D5-468E-BC74-709DD6070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3E09A-62D9-477D-A747-C3E48D9B6150}" type="slidenum">
              <a:rPr lang="en-PH" smtClean="0"/>
              <a:t>‹#›</a:t>
            </a:fld>
            <a:endParaRPr lang="en-PH"/>
          </a:p>
        </p:txBody>
      </p:sp>
    </p:spTree>
    <p:extLst>
      <p:ext uri="{BB962C8B-B14F-4D97-AF65-F5344CB8AC3E}">
        <p14:creationId xmlns:p14="http://schemas.microsoft.com/office/powerpoint/2010/main" val="225106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C6CF-D402-49FB-A49E-EAABA52B6718}"/>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88D44D2D-629B-4724-B6B8-1EB7EC6E49C2}"/>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07717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42">
            <a:extLst>
              <a:ext uri="{FF2B5EF4-FFF2-40B4-BE49-F238E27FC236}">
                <a16:creationId xmlns:a16="http://schemas.microsoft.com/office/drawing/2014/main" id="{78CC7005-558A-4D0B-B9E3-43680925B490}"/>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4339" name="object 43">
            <a:extLst>
              <a:ext uri="{FF2B5EF4-FFF2-40B4-BE49-F238E27FC236}">
                <a16:creationId xmlns:a16="http://schemas.microsoft.com/office/drawing/2014/main" id="{EDDEA70C-C7AA-4650-9C4C-4F153E3E7294}"/>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4340" name="object 40">
            <a:extLst>
              <a:ext uri="{FF2B5EF4-FFF2-40B4-BE49-F238E27FC236}">
                <a16:creationId xmlns:a16="http://schemas.microsoft.com/office/drawing/2014/main" id="{D36C603A-9409-46F4-8349-77B6E632E425}"/>
              </a:ext>
            </a:extLst>
          </p:cNvPr>
          <p:cNvSpPr txBox="1">
            <a:spLocks noChangeArrowheads="1"/>
          </p:cNvSpPr>
          <p:nvPr/>
        </p:nvSpPr>
        <p:spPr bwMode="auto">
          <a:xfrm>
            <a:off x="457200" y="263525"/>
            <a:ext cx="9829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Analysis of the Solution </a:t>
            </a:r>
            <a:endParaRPr lang="en-PH" altLang="en-US" sz="6000" b="1"/>
          </a:p>
        </p:txBody>
      </p:sp>
      <p:sp>
        <p:nvSpPr>
          <p:cNvPr id="14341" name="object 38">
            <a:extLst>
              <a:ext uri="{FF2B5EF4-FFF2-40B4-BE49-F238E27FC236}">
                <a16:creationId xmlns:a16="http://schemas.microsoft.com/office/drawing/2014/main" id="{347178A5-8164-4D70-A8D9-3B978CA6171B}"/>
              </a:ext>
            </a:extLst>
          </p:cNvPr>
          <p:cNvSpPr txBox="1">
            <a:spLocks noChangeArrowheads="1"/>
          </p:cNvSpPr>
          <p:nvPr/>
        </p:nvSpPr>
        <p:spPr bwMode="auto">
          <a:xfrm>
            <a:off x="457200" y="1514475"/>
            <a:ext cx="113538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a:t>Estimation of how much time and memory an algorithm takes. </a:t>
            </a:r>
          </a:p>
          <a:p>
            <a:pPr lvl="1">
              <a:spcBef>
                <a:spcPct val="0"/>
              </a:spcBef>
              <a:buFont typeface="Arial" panose="020B0604020202020204" pitchFamily="34" charset="0"/>
              <a:buChar char="•"/>
            </a:pPr>
            <a:r>
              <a:rPr lang="en-PH" altLang="en-US" sz="4400"/>
              <a:t>The purpose is twofold: </a:t>
            </a:r>
          </a:p>
          <a:p>
            <a:pPr lvl="2">
              <a:spcBef>
                <a:spcPct val="0"/>
              </a:spcBef>
            </a:pPr>
            <a:r>
              <a:rPr lang="en-PH" altLang="en-US" sz="3200"/>
              <a:t>to get a ballpark figure of the speed and memory requirements to see if they meet the target</a:t>
            </a:r>
          </a:p>
          <a:p>
            <a:pPr lvl="2">
              <a:spcBef>
                <a:spcPct val="0"/>
              </a:spcBef>
            </a:pPr>
            <a:r>
              <a:rPr lang="en-PH" altLang="en-US" sz="3200"/>
              <a:t>to compare competing designs and thus choose the best before any further investment in the application (implementation, testing, etc.)</a:t>
            </a:r>
          </a:p>
        </p:txBody>
      </p:sp>
      <p:sp>
        <p:nvSpPr>
          <p:cNvPr id="14342" name="object 31">
            <a:extLst>
              <a:ext uri="{FF2B5EF4-FFF2-40B4-BE49-F238E27FC236}">
                <a16:creationId xmlns:a16="http://schemas.microsoft.com/office/drawing/2014/main" id="{0DD87D1E-9255-4C91-96CB-195807DEBA73}"/>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40">
            <a:extLst>
              <a:ext uri="{FF2B5EF4-FFF2-40B4-BE49-F238E27FC236}">
                <a16:creationId xmlns:a16="http://schemas.microsoft.com/office/drawing/2014/main" id="{6649BD24-0EA6-4FC5-A9A1-A8C937EB070E}"/>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Testing and Debugging (1) </a:t>
            </a:r>
            <a:endParaRPr lang="en-PH" altLang="en-US" sz="6000" b="1"/>
          </a:p>
        </p:txBody>
      </p:sp>
      <p:sp>
        <p:nvSpPr>
          <p:cNvPr id="15363" name="object 38">
            <a:extLst>
              <a:ext uri="{FF2B5EF4-FFF2-40B4-BE49-F238E27FC236}">
                <a16:creationId xmlns:a16="http://schemas.microsoft.com/office/drawing/2014/main" id="{DA561942-40BD-4C94-B337-55ACCCC33CBB}"/>
              </a:ext>
            </a:extLst>
          </p:cNvPr>
          <p:cNvSpPr txBox="1">
            <a:spLocks noChangeArrowheads="1"/>
          </p:cNvSpPr>
          <p:nvPr/>
        </p:nvSpPr>
        <p:spPr bwMode="auto">
          <a:xfrm>
            <a:off x="381000" y="1600200"/>
            <a:ext cx="114300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800"/>
              <a:t>Testing a program for syntactical correctness (no compiler errors)</a:t>
            </a:r>
          </a:p>
          <a:p>
            <a:pPr lvl="1">
              <a:spcBef>
                <a:spcPct val="0"/>
              </a:spcBef>
              <a:buFont typeface="Arial" panose="020B0604020202020204" pitchFamily="34" charset="0"/>
              <a:buChar char="•"/>
            </a:pPr>
            <a:r>
              <a:rPr lang="en-PH" altLang="en-US" sz="4800"/>
              <a:t>Testing a program for semantic correctness, that is, checking if the program gives the correct output. </a:t>
            </a:r>
          </a:p>
          <a:p>
            <a:pPr lvl="1">
              <a:spcBef>
                <a:spcPct val="0"/>
              </a:spcBef>
              <a:buFont typeface="Arial" panose="020B0604020202020204" pitchFamily="34" charset="0"/>
              <a:buChar char="•"/>
            </a:pPr>
            <a:endParaRPr lang="en-PH" altLang="en-US" sz="4800"/>
          </a:p>
        </p:txBody>
      </p:sp>
      <p:sp>
        <p:nvSpPr>
          <p:cNvPr id="15364" name="object 31">
            <a:extLst>
              <a:ext uri="{FF2B5EF4-FFF2-40B4-BE49-F238E27FC236}">
                <a16:creationId xmlns:a16="http://schemas.microsoft.com/office/drawing/2014/main" id="{7E34D7B2-6619-45CD-9C05-E7ED4B0B62C4}"/>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42">
            <a:extLst>
              <a:ext uri="{FF2B5EF4-FFF2-40B4-BE49-F238E27FC236}">
                <a16:creationId xmlns:a16="http://schemas.microsoft.com/office/drawing/2014/main" id="{61B69BDD-BEC4-4A87-8321-E3D2FE06BC5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6387" name="object 43">
            <a:extLst>
              <a:ext uri="{FF2B5EF4-FFF2-40B4-BE49-F238E27FC236}">
                <a16:creationId xmlns:a16="http://schemas.microsoft.com/office/drawing/2014/main" id="{CEFFF0E6-58A6-4818-A50D-8F1D5F10E58A}"/>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388" name="object 38">
            <a:extLst>
              <a:ext uri="{FF2B5EF4-FFF2-40B4-BE49-F238E27FC236}">
                <a16:creationId xmlns:a16="http://schemas.microsoft.com/office/drawing/2014/main" id="{13A11866-5478-4394-9CBB-5428AB33C4EB}"/>
              </a:ext>
            </a:extLst>
          </p:cNvPr>
          <p:cNvSpPr txBox="1">
            <a:spLocks noChangeArrowheads="1"/>
          </p:cNvSpPr>
          <p:nvPr/>
        </p:nvSpPr>
        <p:spPr bwMode="auto">
          <a:xfrm>
            <a:off x="1524000" y="1514475"/>
            <a:ext cx="89154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000"/>
              <a:t>This is done by:</a:t>
            </a:r>
          </a:p>
          <a:p>
            <a:pPr lvl="1">
              <a:spcBef>
                <a:spcPct val="0"/>
              </a:spcBef>
              <a:buFont typeface="Arial" panose="020B0604020202020204" pitchFamily="34" charset="0"/>
              <a:buChar char="•"/>
            </a:pPr>
            <a:r>
              <a:rPr lang="en-PH" altLang="en-US" sz="3200"/>
              <a:t>having sample input data and corresponding, known output data;</a:t>
            </a:r>
          </a:p>
          <a:p>
            <a:pPr lvl="1">
              <a:spcBef>
                <a:spcPct val="0"/>
              </a:spcBef>
              <a:buFont typeface="Arial" panose="020B0604020202020204" pitchFamily="34" charset="0"/>
              <a:buChar char="•"/>
            </a:pPr>
            <a:r>
              <a:rPr lang="en-PH" altLang="en-US" sz="3200"/>
              <a:t>running the programs against the sample input;</a:t>
            </a:r>
          </a:p>
          <a:p>
            <a:pPr lvl="1">
              <a:spcBef>
                <a:spcPct val="0"/>
              </a:spcBef>
              <a:buFont typeface="Arial" panose="020B0604020202020204" pitchFamily="34" charset="0"/>
              <a:buChar char="•"/>
            </a:pPr>
            <a:r>
              <a:rPr lang="en-PH" altLang="en-US" sz="3200"/>
              <a:t>comparing the program output to the known output; and</a:t>
            </a:r>
          </a:p>
          <a:p>
            <a:pPr lvl="1">
              <a:spcBef>
                <a:spcPct val="0"/>
              </a:spcBef>
              <a:buFont typeface="Arial" panose="020B0604020202020204" pitchFamily="34" charset="0"/>
              <a:buChar char="•"/>
            </a:pPr>
            <a:r>
              <a:rPr lang="en-PH" altLang="en-US" sz="3200"/>
              <a:t>in case there is no match, modify the code to achieve a perfect match.</a:t>
            </a:r>
            <a:r>
              <a:rPr lang="en-PH" altLang="en-US" sz="4000"/>
              <a:t> </a:t>
            </a:r>
          </a:p>
        </p:txBody>
      </p:sp>
      <p:sp>
        <p:nvSpPr>
          <p:cNvPr id="16389" name="object 31">
            <a:extLst>
              <a:ext uri="{FF2B5EF4-FFF2-40B4-BE49-F238E27FC236}">
                <a16:creationId xmlns:a16="http://schemas.microsoft.com/office/drawing/2014/main" id="{E35BD254-152A-40F4-B0EF-E34AC09D61DC}"/>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16390" name="object 2">
            <a:extLst>
              <a:ext uri="{FF2B5EF4-FFF2-40B4-BE49-F238E27FC236}">
                <a16:creationId xmlns:a16="http://schemas.microsoft.com/office/drawing/2014/main" id="{83FB2E5B-DD6C-4EEA-B4E7-372F3E14BFC2}"/>
              </a:ext>
            </a:extLst>
          </p:cNvPr>
          <p:cNvSpPr txBox="1">
            <a:spLocks noChangeArrowheads="1"/>
          </p:cNvSpPr>
          <p:nvPr/>
        </p:nvSpPr>
        <p:spPr bwMode="auto">
          <a:xfrm>
            <a:off x="1752600" y="1371600"/>
            <a:ext cx="868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5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000"/>
              </a:lnSpc>
              <a:spcBef>
                <a:spcPct val="0"/>
              </a:spcBef>
              <a:buFont typeface="Arial" panose="020B0604020202020204" pitchFamily="34" charset="0"/>
              <a:buNone/>
            </a:pPr>
            <a:endParaRPr lang="en-US" altLang="en-US" sz="1000"/>
          </a:p>
        </p:txBody>
      </p:sp>
      <p:sp>
        <p:nvSpPr>
          <p:cNvPr id="16391" name="object 40">
            <a:extLst>
              <a:ext uri="{FF2B5EF4-FFF2-40B4-BE49-F238E27FC236}">
                <a16:creationId xmlns:a16="http://schemas.microsoft.com/office/drawing/2014/main" id="{D34B302B-B3F6-4C3E-9CE3-28A09F392813}"/>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Testing and Debugging (2) </a:t>
            </a:r>
            <a:endParaRPr lang="en-PH" altLang="en-US" sz="6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42">
            <a:extLst>
              <a:ext uri="{FF2B5EF4-FFF2-40B4-BE49-F238E27FC236}">
                <a16:creationId xmlns:a16="http://schemas.microsoft.com/office/drawing/2014/main" id="{D06F9758-D11B-4856-B000-CD45F0595531}"/>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7411" name="object 43">
            <a:extLst>
              <a:ext uri="{FF2B5EF4-FFF2-40B4-BE49-F238E27FC236}">
                <a16:creationId xmlns:a16="http://schemas.microsoft.com/office/drawing/2014/main" id="{B39AB3E2-AD05-4385-A80C-AA7F702ECAC8}"/>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412" name="object 38">
            <a:extLst>
              <a:ext uri="{FF2B5EF4-FFF2-40B4-BE49-F238E27FC236}">
                <a16:creationId xmlns:a16="http://schemas.microsoft.com/office/drawing/2014/main" id="{B5F932DE-3D21-4051-B59D-88CD28061DDA}"/>
              </a:ext>
            </a:extLst>
          </p:cNvPr>
          <p:cNvSpPr txBox="1">
            <a:spLocks noChangeArrowheads="1"/>
          </p:cNvSpPr>
          <p:nvPr/>
        </p:nvSpPr>
        <p:spPr bwMode="auto">
          <a:xfrm>
            <a:off x="381000" y="1371600"/>
            <a:ext cx="113538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a:t>One important tip for thorough testing: </a:t>
            </a:r>
          </a:p>
          <a:p>
            <a:pPr lvl="2">
              <a:spcBef>
                <a:spcPct val="0"/>
              </a:spcBef>
            </a:pPr>
            <a:r>
              <a:rPr lang="en-PH" altLang="en-US" sz="5400" b="1"/>
              <a:t>“Fully exercise the code, that is, make sure each line of your code is executed.”</a:t>
            </a:r>
          </a:p>
        </p:txBody>
      </p:sp>
      <p:sp>
        <p:nvSpPr>
          <p:cNvPr id="17413" name="object 31">
            <a:extLst>
              <a:ext uri="{FF2B5EF4-FFF2-40B4-BE49-F238E27FC236}">
                <a16:creationId xmlns:a16="http://schemas.microsoft.com/office/drawing/2014/main" id="{277A8D79-4F1B-435E-9304-0ADF0A41E892}"/>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17414" name="object 40">
            <a:extLst>
              <a:ext uri="{FF2B5EF4-FFF2-40B4-BE49-F238E27FC236}">
                <a16:creationId xmlns:a16="http://schemas.microsoft.com/office/drawing/2014/main" id="{6CA3BB86-4A0E-4567-BC89-B23C6F7A5203}"/>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Testing and Debugging (3) </a:t>
            </a:r>
            <a:endParaRPr lang="en-PH" altLang="en-US" sz="60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42">
            <a:extLst>
              <a:ext uri="{FF2B5EF4-FFF2-40B4-BE49-F238E27FC236}">
                <a16:creationId xmlns:a16="http://schemas.microsoft.com/office/drawing/2014/main" id="{91397C97-CB3C-4350-B670-017A15670836}"/>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8435" name="object 43">
            <a:extLst>
              <a:ext uri="{FF2B5EF4-FFF2-40B4-BE49-F238E27FC236}">
                <a16:creationId xmlns:a16="http://schemas.microsoft.com/office/drawing/2014/main" id="{97EA08D2-02BE-4A98-B886-1E7ACFD5831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8436" name="object 40">
            <a:extLst>
              <a:ext uri="{FF2B5EF4-FFF2-40B4-BE49-F238E27FC236}">
                <a16:creationId xmlns:a16="http://schemas.microsoft.com/office/drawing/2014/main" id="{FE026775-BDB9-4600-AE99-0EC34C49F8A6}"/>
              </a:ext>
            </a:extLst>
          </p:cNvPr>
          <p:cNvSpPr txBox="1">
            <a:spLocks noChangeArrowheads="1"/>
          </p:cNvSpPr>
          <p:nvPr/>
        </p:nvSpPr>
        <p:spPr bwMode="auto">
          <a:xfrm>
            <a:off x="457200" y="27781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Integration </a:t>
            </a:r>
            <a:endParaRPr lang="en-PH" altLang="en-US" sz="6000" b="1"/>
          </a:p>
        </p:txBody>
      </p:sp>
      <p:sp>
        <p:nvSpPr>
          <p:cNvPr id="18437" name="object 38">
            <a:extLst>
              <a:ext uri="{FF2B5EF4-FFF2-40B4-BE49-F238E27FC236}">
                <a16:creationId xmlns:a16="http://schemas.microsoft.com/office/drawing/2014/main" id="{E2D2DFDC-CD67-4947-9823-1154CE453317}"/>
              </a:ext>
            </a:extLst>
          </p:cNvPr>
          <p:cNvSpPr txBox="1">
            <a:spLocks noChangeArrowheads="1"/>
          </p:cNvSpPr>
          <p:nvPr/>
        </p:nvSpPr>
        <p:spPr bwMode="auto">
          <a:xfrm>
            <a:off x="457200" y="1711325"/>
            <a:ext cx="111252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6600"/>
              <a:t>Gluing all the pieces (modules) together to create a cohesive whole system. </a:t>
            </a:r>
            <a:endParaRPr lang="en-PH" altLang="en-US" sz="6600" b="1"/>
          </a:p>
        </p:txBody>
      </p:sp>
      <p:sp>
        <p:nvSpPr>
          <p:cNvPr id="18438" name="object 31">
            <a:extLst>
              <a:ext uri="{FF2B5EF4-FFF2-40B4-BE49-F238E27FC236}">
                <a16:creationId xmlns:a16="http://schemas.microsoft.com/office/drawing/2014/main" id="{88A44FC0-5751-49DE-84E2-95777718EB0F}"/>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42">
            <a:extLst>
              <a:ext uri="{FF2B5EF4-FFF2-40B4-BE49-F238E27FC236}">
                <a16:creationId xmlns:a16="http://schemas.microsoft.com/office/drawing/2014/main" id="{AB2FCAFF-54E6-4027-991B-0FA63A1B0E7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9459" name="object 43">
            <a:extLst>
              <a:ext uri="{FF2B5EF4-FFF2-40B4-BE49-F238E27FC236}">
                <a16:creationId xmlns:a16="http://schemas.microsoft.com/office/drawing/2014/main" id="{10B36147-0246-4873-B585-3A70B971FFB2}"/>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9460" name="object 40">
            <a:extLst>
              <a:ext uri="{FF2B5EF4-FFF2-40B4-BE49-F238E27FC236}">
                <a16:creationId xmlns:a16="http://schemas.microsoft.com/office/drawing/2014/main" id="{BB301650-8C4A-4148-AE7B-08325FB6C39C}"/>
              </a:ext>
            </a:extLst>
          </p:cNvPr>
          <p:cNvSpPr txBox="1">
            <a:spLocks noChangeArrowheads="1"/>
          </p:cNvSpPr>
          <p:nvPr/>
        </p:nvSpPr>
        <p:spPr bwMode="auto">
          <a:xfrm>
            <a:off x="304800" y="304800"/>
            <a:ext cx="9982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4000" b="1"/>
              <a:t>Maintenance and Evolution of a System </a:t>
            </a:r>
            <a:endParaRPr lang="en-PH" altLang="en-US" sz="4400" b="1"/>
          </a:p>
        </p:txBody>
      </p:sp>
      <p:sp>
        <p:nvSpPr>
          <p:cNvPr id="19461" name="object 38">
            <a:extLst>
              <a:ext uri="{FF2B5EF4-FFF2-40B4-BE49-F238E27FC236}">
                <a16:creationId xmlns:a16="http://schemas.microsoft.com/office/drawing/2014/main" id="{47BCDAC7-19D9-4D28-B775-60816699C73B}"/>
              </a:ext>
            </a:extLst>
          </p:cNvPr>
          <p:cNvSpPr txBox="1">
            <a:spLocks noChangeArrowheads="1"/>
          </p:cNvSpPr>
          <p:nvPr/>
        </p:nvSpPr>
        <p:spPr bwMode="auto">
          <a:xfrm>
            <a:off x="304800" y="1711325"/>
            <a:ext cx="115824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a:t>Ongoing, on-the-job modifications and updates of the programs. </a:t>
            </a:r>
          </a:p>
        </p:txBody>
      </p:sp>
      <p:sp>
        <p:nvSpPr>
          <p:cNvPr id="19462" name="object 31">
            <a:extLst>
              <a:ext uri="{FF2B5EF4-FFF2-40B4-BE49-F238E27FC236}">
                <a16:creationId xmlns:a16="http://schemas.microsoft.com/office/drawing/2014/main" id="{2A738C44-0A67-4BEA-A2A7-BBAE744E729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42">
            <a:extLst>
              <a:ext uri="{FF2B5EF4-FFF2-40B4-BE49-F238E27FC236}">
                <a16:creationId xmlns:a16="http://schemas.microsoft.com/office/drawing/2014/main" id="{1769D026-F2C2-4AE6-ABB2-AA0EB010375B}"/>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0483" name="object 43">
            <a:extLst>
              <a:ext uri="{FF2B5EF4-FFF2-40B4-BE49-F238E27FC236}">
                <a16:creationId xmlns:a16="http://schemas.microsoft.com/office/drawing/2014/main" id="{49D98F9C-473D-49D3-905D-26C8D27A548C}"/>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484" name="object 40">
            <a:extLst>
              <a:ext uri="{FF2B5EF4-FFF2-40B4-BE49-F238E27FC236}">
                <a16:creationId xmlns:a16="http://schemas.microsoft.com/office/drawing/2014/main" id="{6F03EB96-79A1-4A9B-B454-9B07886366BD}"/>
              </a:ext>
            </a:extLst>
          </p:cNvPr>
          <p:cNvSpPr txBox="1">
            <a:spLocks noChangeArrowheads="1"/>
          </p:cNvSpPr>
          <p:nvPr/>
        </p:nvSpPr>
        <p:spPr bwMode="auto">
          <a:xfrm>
            <a:off x="336550" y="26511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What is an Algorithm? (1)</a:t>
            </a:r>
            <a:endParaRPr lang="en-PH" altLang="en-US" sz="6000" b="1"/>
          </a:p>
        </p:txBody>
      </p:sp>
      <p:sp>
        <p:nvSpPr>
          <p:cNvPr id="20485" name="object 38">
            <a:extLst>
              <a:ext uri="{FF2B5EF4-FFF2-40B4-BE49-F238E27FC236}">
                <a16:creationId xmlns:a16="http://schemas.microsoft.com/office/drawing/2014/main" id="{B64B66A4-71E0-4341-8F66-E0CC8E040A8B}"/>
              </a:ext>
            </a:extLst>
          </p:cNvPr>
          <p:cNvSpPr txBox="1">
            <a:spLocks noChangeArrowheads="1"/>
          </p:cNvSpPr>
          <p:nvPr/>
        </p:nvSpPr>
        <p:spPr bwMode="auto">
          <a:xfrm>
            <a:off x="336550" y="1371600"/>
            <a:ext cx="116268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a:t>An organized sequence or list of clear steps or operations needed to solve a given programming problem</a:t>
            </a:r>
          </a:p>
          <a:p>
            <a:pPr lvl="1">
              <a:spcBef>
                <a:spcPct val="0"/>
              </a:spcBef>
              <a:buFont typeface="Arial" panose="020B0604020202020204" pitchFamily="34" charset="0"/>
              <a:buChar char="•"/>
            </a:pPr>
            <a:r>
              <a:rPr lang="en-PH" altLang="en-US" sz="4400"/>
              <a:t>3 Components:</a:t>
            </a:r>
          </a:p>
          <a:p>
            <a:pPr lvl="3">
              <a:spcBef>
                <a:spcPct val="0"/>
              </a:spcBef>
              <a:buFont typeface="Arial" panose="020B0604020202020204" pitchFamily="34" charset="0"/>
              <a:buChar char="•"/>
            </a:pPr>
            <a:r>
              <a:rPr lang="en-PH" altLang="en-US" sz="4400"/>
              <a:t>Input</a:t>
            </a:r>
          </a:p>
          <a:p>
            <a:pPr lvl="3">
              <a:spcBef>
                <a:spcPct val="0"/>
              </a:spcBef>
              <a:buFont typeface="Arial" panose="020B0604020202020204" pitchFamily="34" charset="0"/>
              <a:buChar char="•"/>
            </a:pPr>
            <a:r>
              <a:rPr lang="en-PH" altLang="en-US" sz="4400"/>
              <a:t>Process (Steps or Instructions)</a:t>
            </a:r>
          </a:p>
          <a:p>
            <a:pPr lvl="3">
              <a:spcBef>
                <a:spcPct val="0"/>
              </a:spcBef>
              <a:buFont typeface="Arial" panose="020B0604020202020204" pitchFamily="34" charset="0"/>
              <a:buChar char="•"/>
            </a:pPr>
            <a:r>
              <a:rPr lang="en-PH" altLang="en-US" sz="4400"/>
              <a:t>Output</a:t>
            </a:r>
          </a:p>
        </p:txBody>
      </p:sp>
      <p:sp>
        <p:nvSpPr>
          <p:cNvPr id="20486" name="object 31">
            <a:extLst>
              <a:ext uri="{FF2B5EF4-FFF2-40B4-BE49-F238E27FC236}">
                <a16:creationId xmlns:a16="http://schemas.microsoft.com/office/drawing/2014/main" id="{259D3709-710F-43F4-B042-1411DCE3C103}"/>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42">
            <a:extLst>
              <a:ext uri="{FF2B5EF4-FFF2-40B4-BE49-F238E27FC236}">
                <a16:creationId xmlns:a16="http://schemas.microsoft.com/office/drawing/2014/main" id="{9C41C5AA-600C-4DAF-B59C-F40CF896D05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1507" name="object 43">
            <a:extLst>
              <a:ext uri="{FF2B5EF4-FFF2-40B4-BE49-F238E27FC236}">
                <a16:creationId xmlns:a16="http://schemas.microsoft.com/office/drawing/2014/main" id="{8F8876A6-A689-486A-80BF-9140E3A7B11D}"/>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1508" name="object 38">
            <a:extLst>
              <a:ext uri="{FF2B5EF4-FFF2-40B4-BE49-F238E27FC236}">
                <a16:creationId xmlns:a16="http://schemas.microsoft.com/office/drawing/2014/main" id="{0DBFA03E-692C-4BD3-B7DC-DADDF42B104D}"/>
              </a:ext>
            </a:extLst>
          </p:cNvPr>
          <p:cNvSpPr txBox="1">
            <a:spLocks noChangeArrowheads="1"/>
          </p:cNvSpPr>
          <p:nvPr/>
        </p:nvSpPr>
        <p:spPr bwMode="auto">
          <a:xfrm>
            <a:off x="336550" y="1371600"/>
            <a:ext cx="114744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800"/>
              <a:t>Any well-defined computational procedure that takes some value(s) as input and produces some value(s) as output</a:t>
            </a:r>
          </a:p>
          <a:p>
            <a:pPr lvl="1">
              <a:spcBef>
                <a:spcPct val="0"/>
              </a:spcBef>
              <a:buFont typeface="Arial" panose="020B0604020202020204" pitchFamily="34" charset="0"/>
              <a:buChar char="•"/>
            </a:pPr>
            <a:r>
              <a:rPr lang="en-PH" altLang="en-US" sz="4800"/>
              <a:t>Sequence of computational steps that transform the input to output</a:t>
            </a:r>
          </a:p>
        </p:txBody>
      </p:sp>
      <p:sp>
        <p:nvSpPr>
          <p:cNvPr id="21509" name="object 31">
            <a:extLst>
              <a:ext uri="{FF2B5EF4-FFF2-40B4-BE49-F238E27FC236}">
                <a16:creationId xmlns:a16="http://schemas.microsoft.com/office/drawing/2014/main" id="{09DC7C96-2267-4E74-A946-7DD09C2AAC75}"/>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21510" name="object 40">
            <a:extLst>
              <a:ext uri="{FF2B5EF4-FFF2-40B4-BE49-F238E27FC236}">
                <a16:creationId xmlns:a16="http://schemas.microsoft.com/office/drawing/2014/main" id="{A2DC0245-2FC5-43F2-A5CD-8C00284EB0B7}"/>
              </a:ext>
            </a:extLst>
          </p:cNvPr>
          <p:cNvSpPr txBox="1">
            <a:spLocks noChangeArrowheads="1"/>
          </p:cNvSpPr>
          <p:nvPr/>
        </p:nvSpPr>
        <p:spPr bwMode="auto">
          <a:xfrm>
            <a:off x="336550" y="26511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What is an Algorithm? (2)</a:t>
            </a:r>
            <a:endParaRPr lang="en-PH" altLang="en-US" sz="6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42">
            <a:extLst>
              <a:ext uri="{FF2B5EF4-FFF2-40B4-BE49-F238E27FC236}">
                <a16:creationId xmlns:a16="http://schemas.microsoft.com/office/drawing/2014/main" id="{ED5566E2-7415-4BB4-91D8-42310AD4D40F}"/>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2531" name="object 43">
            <a:extLst>
              <a:ext uri="{FF2B5EF4-FFF2-40B4-BE49-F238E27FC236}">
                <a16:creationId xmlns:a16="http://schemas.microsoft.com/office/drawing/2014/main" id="{78E02B1B-180B-4A05-88FF-66FCA7FD6D4F}"/>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2532" name="object 40">
            <a:extLst>
              <a:ext uri="{FF2B5EF4-FFF2-40B4-BE49-F238E27FC236}">
                <a16:creationId xmlns:a16="http://schemas.microsoft.com/office/drawing/2014/main" id="{99949D9B-4C3F-4C9E-B2EB-B66F3C0E213D}"/>
              </a:ext>
            </a:extLst>
          </p:cNvPr>
          <p:cNvSpPr txBox="1">
            <a:spLocks noChangeArrowheads="1"/>
          </p:cNvSpPr>
          <p:nvPr/>
        </p:nvSpPr>
        <p:spPr bwMode="auto">
          <a:xfrm>
            <a:off x="381000" y="242888"/>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Efficient Algorithms</a:t>
            </a:r>
            <a:endParaRPr lang="en-PH" altLang="en-US" sz="6000" b="1"/>
          </a:p>
        </p:txBody>
      </p:sp>
      <p:sp>
        <p:nvSpPr>
          <p:cNvPr id="22533" name="object 38">
            <a:extLst>
              <a:ext uri="{FF2B5EF4-FFF2-40B4-BE49-F238E27FC236}">
                <a16:creationId xmlns:a16="http://schemas.microsoft.com/office/drawing/2014/main" id="{93C93F66-CF68-4232-86E4-8F517E0EDE74}"/>
              </a:ext>
            </a:extLst>
          </p:cNvPr>
          <p:cNvSpPr txBox="1">
            <a:spLocks noChangeArrowheads="1"/>
          </p:cNvSpPr>
          <p:nvPr/>
        </p:nvSpPr>
        <p:spPr bwMode="auto">
          <a:xfrm>
            <a:off x="228600" y="1219200"/>
            <a:ext cx="117348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800"/>
              <a:t>We choose between different algorithms based on their efficiency</a:t>
            </a:r>
          </a:p>
          <a:p>
            <a:pPr lvl="1">
              <a:spcBef>
                <a:spcPct val="0"/>
              </a:spcBef>
              <a:buFont typeface="Arial" panose="020B0604020202020204" pitchFamily="34" charset="0"/>
              <a:buChar char="•"/>
            </a:pPr>
            <a:r>
              <a:rPr lang="en-PH" altLang="en-US" sz="4800"/>
              <a:t>Usual measure of efficiency:</a:t>
            </a:r>
          </a:p>
          <a:p>
            <a:pPr lvl="3">
              <a:spcBef>
                <a:spcPct val="0"/>
              </a:spcBef>
              <a:buFont typeface="Arial" panose="020B0604020202020204" pitchFamily="34" charset="0"/>
              <a:buChar char="•"/>
            </a:pPr>
            <a:r>
              <a:rPr lang="en-PH" altLang="en-US" sz="4400"/>
              <a:t>Speed – how long an algorithm takes to produce its result</a:t>
            </a:r>
          </a:p>
          <a:p>
            <a:pPr lvl="3">
              <a:spcBef>
                <a:spcPct val="0"/>
              </a:spcBef>
              <a:buFont typeface="Arial" panose="020B0604020202020204" pitchFamily="34" charset="0"/>
              <a:buChar char="•"/>
            </a:pPr>
            <a:r>
              <a:rPr lang="en-PH" altLang="en-US" sz="4400"/>
              <a:t>Memory – how much resources an algorithm takes to produce its result</a:t>
            </a:r>
            <a:endParaRPr lang="en-PH" altLang="en-US" sz="4800"/>
          </a:p>
        </p:txBody>
      </p:sp>
      <p:sp>
        <p:nvSpPr>
          <p:cNvPr id="22534" name="object 31">
            <a:extLst>
              <a:ext uri="{FF2B5EF4-FFF2-40B4-BE49-F238E27FC236}">
                <a16:creationId xmlns:a16="http://schemas.microsoft.com/office/drawing/2014/main" id="{A59F23B2-1BE9-4FAB-B86F-28A4F9F72F9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42">
            <a:extLst>
              <a:ext uri="{FF2B5EF4-FFF2-40B4-BE49-F238E27FC236}">
                <a16:creationId xmlns:a16="http://schemas.microsoft.com/office/drawing/2014/main" id="{49FB2BC2-D10F-46DC-A5A7-99FFC03F4031}"/>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3555" name="object 43">
            <a:extLst>
              <a:ext uri="{FF2B5EF4-FFF2-40B4-BE49-F238E27FC236}">
                <a16:creationId xmlns:a16="http://schemas.microsoft.com/office/drawing/2014/main" id="{601DBE91-9936-472D-BE49-D989C0478F4B}"/>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3556" name="object 40">
            <a:extLst>
              <a:ext uri="{FF2B5EF4-FFF2-40B4-BE49-F238E27FC236}">
                <a16:creationId xmlns:a16="http://schemas.microsoft.com/office/drawing/2014/main" id="{1486A58C-1341-4A82-B2F3-D330F2B52EB0}"/>
              </a:ext>
            </a:extLst>
          </p:cNvPr>
          <p:cNvSpPr txBox="1">
            <a:spLocks noChangeArrowheads="1"/>
          </p:cNvSpPr>
          <p:nvPr/>
        </p:nvSpPr>
        <p:spPr bwMode="auto">
          <a:xfrm>
            <a:off x="304800" y="23971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Formulation </a:t>
            </a:r>
            <a:r>
              <a:rPr lang="en-PH" altLang="en-US" sz="3600" b="1"/>
              <a:t>(STEPS)</a:t>
            </a:r>
            <a:endParaRPr lang="en-PH" altLang="en-US" sz="4000" b="1"/>
          </a:p>
        </p:txBody>
      </p:sp>
      <p:sp>
        <p:nvSpPr>
          <p:cNvPr id="23557" name="object 38">
            <a:extLst>
              <a:ext uri="{FF2B5EF4-FFF2-40B4-BE49-F238E27FC236}">
                <a16:creationId xmlns:a16="http://schemas.microsoft.com/office/drawing/2014/main" id="{121F9B93-AF16-4FE8-BEAA-0F92B724DD89}"/>
              </a:ext>
            </a:extLst>
          </p:cNvPr>
          <p:cNvSpPr txBox="1">
            <a:spLocks noChangeArrowheads="1"/>
          </p:cNvSpPr>
          <p:nvPr/>
        </p:nvSpPr>
        <p:spPr bwMode="auto">
          <a:xfrm>
            <a:off x="304800" y="1447800"/>
            <a:ext cx="115824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b="1"/>
              <a:t>Understand the problem</a:t>
            </a:r>
          </a:p>
          <a:p>
            <a:pPr lvl="3">
              <a:spcBef>
                <a:spcPct val="0"/>
              </a:spcBef>
              <a:buFont typeface="Arial" panose="020B0604020202020204" pitchFamily="34" charset="0"/>
              <a:buChar char="•"/>
            </a:pPr>
            <a:r>
              <a:rPr lang="en-PH" altLang="en-US" sz="4000"/>
              <a:t>Determine the given inputs, the desired output, and the steps to reach the output</a:t>
            </a:r>
            <a:endParaRPr lang="en-PH" altLang="en-US" sz="4400"/>
          </a:p>
          <a:p>
            <a:pPr lvl="1">
              <a:spcBef>
                <a:spcPct val="0"/>
              </a:spcBef>
              <a:buFont typeface="Arial" panose="020B0604020202020204" pitchFamily="34" charset="0"/>
              <a:buChar char="•"/>
            </a:pPr>
            <a:r>
              <a:rPr lang="en-PH" altLang="en-US" sz="4400" b="1"/>
              <a:t>Design the algorithm</a:t>
            </a:r>
          </a:p>
          <a:p>
            <a:pPr lvl="3">
              <a:spcBef>
                <a:spcPct val="0"/>
              </a:spcBef>
              <a:buFont typeface="Arial" panose="020B0604020202020204" pitchFamily="34" charset="0"/>
              <a:buChar char="•"/>
            </a:pPr>
            <a:r>
              <a:rPr lang="en-PH" altLang="en-US" sz="4000"/>
              <a:t>Write the algorithm that will solve the problem given the inputs</a:t>
            </a:r>
            <a:endParaRPr lang="en-PH" altLang="en-US" sz="4400"/>
          </a:p>
        </p:txBody>
      </p:sp>
      <p:sp>
        <p:nvSpPr>
          <p:cNvPr id="23558" name="object 31">
            <a:extLst>
              <a:ext uri="{FF2B5EF4-FFF2-40B4-BE49-F238E27FC236}">
                <a16:creationId xmlns:a16="http://schemas.microsoft.com/office/drawing/2014/main" id="{2B4B4988-3F3E-4295-9131-DFD78C36D264}"/>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4">
            <a:extLst>
              <a:ext uri="{FF2B5EF4-FFF2-40B4-BE49-F238E27FC236}">
                <a16:creationId xmlns:a16="http://schemas.microsoft.com/office/drawing/2014/main" id="{3E5BD929-2C64-4011-86FF-3EF70338E0C2}"/>
              </a:ext>
            </a:extLst>
          </p:cNvPr>
          <p:cNvSpPr>
            <a:spLocks noChangeArrowheads="1"/>
          </p:cNvSpPr>
          <p:nvPr/>
        </p:nvSpPr>
        <p:spPr bwMode="auto">
          <a:xfrm>
            <a:off x="76200" y="1295400"/>
            <a:ext cx="12039600" cy="2286000"/>
          </a:xfrm>
          <a:custGeom>
            <a:avLst/>
            <a:gdLst>
              <a:gd name="T0" fmla="*/ 0 w 8686800"/>
              <a:gd name="T1" fmla="*/ 14154304 h 1905000"/>
              <a:gd name="T2" fmla="*/ 118270725 w 8686800"/>
              <a:gd name="T3" fmla="*/ 14154304 h 1905000"/>
              <a:gd name="T4" fmla="*/ 118270725 w 8686800"/>
              <a:gd name="T5" fmla="*/ 0 h 1905000"/>
              <a:gd name="T6" fmla="*/ 0 w 8686800"/>
              <a:gd name="T7" fmla="*/ 0 h 1905000"/>
              <a:gd name="T8" fmla="*/ 0 w 8686800"/>
              <a:gd name="T9" fmla="*/ 14154304 h 1905000"/>
              <a:gd name="T10" fmla="*/ 0 60000 65536"/>
              <a:gd name="T11" fmla="*/ 0 60000 65536"/>
              <a:gd name="T12" fmla="*/ 0 60000 65536"/>
              <a:gd name="T13" fmla="*/ 0 60000 65536"/>
              <a:gd name="T14" fmla="*/ 0 60000 65536"/>
              <a:gd name="T15" fmla="*/ 0 w 8686800"/>
              <a:gd name="T16" fmla="*/ 0 h 1905000"/>
              <a:gd name="T17" fmla="*/ 8686800 w 8686800"/>
              <a:gd name="T18" fmla="*/ 1905000 h 1905000"/>
            </a:gdLst>
            <a:ahLst/>
            <a:cxnLst>
              <a:cxn ang="T10">
                <a:pos x="T0" y="T1"/>
              </a:cxn>
              <a:cxn ang="T11">
                <a:pos x="T2" y="T3"/>
              </a:cxn>
              <a:cxn ang="T12">
                <a:pos x="T4" y="T5"/>
              </a:cxn>
              <a:cxn ang="T13">
                <a:pos x="T6" y="T7"/>
              </a:cxn>
              <a:cxn ang="T14">
                <a:pos x="T8" y="T9"/>
              </a:cxn>
            </a:cxnLst>
            <a:rect l="T15" t="T16" r="T17" b="T18"/>
            <a:pathLst>
              <a:path w="8686800" h="1905000">
                <a:moveTo>
                  <a:pt x="0" y="1905000"/>
                </a:moveTo>
                <a:lnTo>
                  <a:pt x="8686800" y="1905000"/>
                </a:lnTo>
                <a:lnTo>
                  <a:pt x="8686800" y="0"/>
                </a:lnTo>
                <a:lnTo>
                  <a:pt x="0" y="0"/>
                </a:lnTo>
                <a:lnTo>
                  <a:pt x="0" y="19050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147" name="object 5">
            <a:extLst>
              <a:ext uri="{FF2B5EF4-FFF2-40B4-BE49-F238E27FC236}">
                <a16:creationId xmlns:a16="http://schemas.microsoft.com/office/drawing/2014/main" id="{24EA1E88-C69D-45CC-81D4-45362ABFC5B3}"/>
              </a:ext>
            </a:extLst>
          </p:cNvPr>
          <p:cNvSpPr>
            <a:spLocks noChangeArrowheads="1"/>
          </p:cNvSpPr>
          <p:nvPr/>
        </p:nvSpPr>
        <p:spPr bwMode="auto">
          <a:xfrm>
            <a:off x="76200" y="1295400"/>
            <a:ext cx="11963400" cy="2286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7200" b="1" dirty="0">
                <a:solidFill>
                  <a:srgbClr val="FFFF00"/>
                </a:solidFill>
              </a:rPr>
              <a:t> Introduction to Algorithms and Sequential Programming</a:t>
            </a:r>
          </a:p>
        </p:txBody>
      </p:sp>
      <p:sp>
        <p:nvSpPr>
          <p:cNvPr id="6148" name="object 3">
            <a:extLst>
              <a:ext uri="{FF2B5EF4-FFF2-40B4-BE49-F238E27FC236}">
                <a16:creationId xmlns:a16="http://schemas.microsoft.com/office/drawing/2014/main" id="{11FC8E40-0435-48EA-9F28-7BB2828420DA}"/>
              </a:ext>
            </a:extLst>
          </p:cNvPr>
          <p:cNvSpPr txBox="1">
            <a:spLocks noChangeArrowheads="1"/>
          </p:cNvSpPr>
          <p:nvPr/>
        </p:nvSpPr>
        <p:spPr bwMode="auto">
          <a:xfrm>
            <a:off x="1538288" y="271463"/>
            <a:ext cx="10653712"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t>TECHNOLOGICAL INSTITUTE OF THE PHILIPPINES</a:t>
            </a:r>
          </a:p>
          <a:p>
            <a:pPr eaLnBrk="1" hangingPunct="1">
              <a:spcBef>
                <a:spcPct val="0"/>
              </a:spcBef>
              <a:buFontTx/>
              <a:buNone/>
            </a:pPr>
            <a:r>
              <a:rPr lang="en-US" altLang="en-US" sz="1800" b="1" dirty="0"/>
              <a:t>College of Information Technology Education</a:t>
            </a:r>
          </a:p>
          <a:p>
            <a:pPr eaLnBrk="1" hangingPunct="1">
              <a:spcBef>
                <a:spcPct val="0"/>
              </a:spcBef>
              <a:buFontTx/>
              <a:buNone/>
            </a:pPr>
            <a:r>
              <a:rPr lang="en-US" altLang="en-US" sz="1800" b="1" dirty="0"/>
              <a:t>Information Systems Department</a:t>
            </a:r>
            <a:endParaRPr lang="en-US" altLang="en-US" sz="1800" dirty="0"/>
          </a:p>
        </p:txBody>
      </p:sp>
      <p:pic>
        <p:nvPicPr>
          <p:cNvPr id="6149" name="Picture 1">
            <a:extLst>
              <a:ext uri="{FF2B5EF4-FFF2-40B4-BE49-F238E27FC236}">
                <a16:creationId xmlns:a16="http://schemas.microsoft.com/office/drawing/2014/main" id="{700B2F52-4BAA-4CC1-90F0-E7E2C8C83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31775"/>
            <a:ext cx="11715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42">
            <a:extLst>
              <a:ext uri="{FF2B5EF4-FFF2-40B4-BE49-F238E27FC236}">
                <a16:creationId xmlns:a16="http://schemas.microsoft.com/office/drawing/2014/main" id="{29C439C9-D557-4DA0-A640-44F5FEEFA158}"/>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4579" name="object 43">
            <a:extLst>
              <a:ext uri="{FF2B5EF4-FFF2-40B4-BE49-F238E27FC236}">
                <a16:creationId xmlns:a16="http://schemas.microsoft.com/office/drawing/2014/main" id="{2DC49012-9DA3-4202-A73D-26B096BB9034}"/>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4580" name="object 38">
            <a:extLst>
              <a:ext uri="{FF2B5EF4-FFF2-40B4-BE49-F238E27FC236}">
                <a16:creationId xmlns:a16="http://schemas.microsoft.com/office/drawing/2014/main" id="{3ADB8D34-6F4F-47D6-95B2-93E9C3976B35}"/>
              </a:ext>
            </a:extLst>
          </p:cNvPr>
          <p:cNvSpPr txBox="1">
            <a:spLocks noChangeArrowheads="1"/>
          </p:cNvSpPr>
          <p:nvPr/>
        </p:nvSpPr>
        <p:spPr bwMode="auto">
          <a:xfrm>
            <a:off x="304800" y="1362075"/>
            <a:ext cx="115824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b="1"/>
              <a:t>Analyse the algorithm</a:t>
            </a:r>
          </a:p>
          <a:p>
            <a:pPr lvl="3">
              <a:spcBef>
                <a:spcPct val="0"/>
              </a:spcBef>
              <a:buFont typeface="Arial" panose="020B0604020202020204" pitchFamily="34" charset="0"/>
              <a:buChar char="•"/>
            </a:pPr>
            <a:r>
              <a:rPr lang="en-PH" altLang="en-US" sz="4000"/>
              <a:t>Determine the resources that the algorithm requires – memory, bandwidth, hardware, computational time</a:t>
            </a:r>
            <a:endParaRPr lang="en-PH" altLang="en-US" sz="4400"/>
          </a:p>
          <a:p>
            <a:pPr lvl="1">
              <a:spcBef>
                <a:spcPct val="0"/>
              </a:spcBef>
              <a:buFont typeface="Arial" panose="020B0604020202020204" pitchFamily="34" charset="0"/>
              <a:buChar char="•"/>
            </a:pPr>
            <a:r>
              <a:rPr lang="en-PH" altLang="en-US" sz="4400" b="1"/>
              <a:t>Refine the algorithm</a:t>
            </a:r>
          </a:p>
          <a:p>
            <a:pPr lvl="1">
              <a:spcBef>
                <a:spcPct val="0"/>
              </a:spcBef>
              <a:buFont typeface="Arial" panose="020B0604020202020204" pitchFamily="34" charset="0"/>
              <a:buChar char="•"/>
            </a:pPr>
            <a:r>
              <a:rPr lang="en-PH" altLang="en-US" sz="4400" b="1"/>
              <a:t>Verification</a:t>
            </a:r>
          </a:p>
          <a:p>
            <a:pPr lvl="3">
              <a:spcBef>
                <a:spcPct val="0"/>
              </a:spcBef>
              <a:buFont typeface="Arial" panose="020B0604020202020204" pitchFamily="34" charset="0"/>
              <a:buChar char="•"/>
            </a:pPr>
            <a:r>
              <a:rPr lang="en-PH" altLang="en-US" sz="4000"/>
              <a:t>Test the algorithm to ensure it performs its intended task</a:t>
            </a:r>
            <a:endParaRPr lang="en-PH" altLang="en-US" sz="4400"/>
          </a:p>
        </p:txBody>
      </p:sp>
      <p:sp>
        <p:nvSpPr>
          <p:cNvPr id="24581" name="object 31">
            <a:extLst>
              <a:ext uri="{FF2B5EF4-FFF2-40B4-BE49-F238E27FC236}">
                <a16:creationId xmlns:a16="http://schemas.microsoft.com/office/drawing/2014/main" id="{B9C9A773-59DB-440B-902E-8A12A1A98DC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24582" name="object 40">
            <a:extLst>
              <a:ext uri="{FF2B5EF4-FFF2-40B4-BE49-F238E27FC236}">
                <a16:creationId xmlns:a16="http://schemas.microsoft.com/office/drawing/2014/main" id="{B090D873-92F6-47CB-9567-B0DBDB3549AC}"/>
              </a:ext>
            </a:extLst>
          </p:cNvPr>
          <p:cNvSpPr txBox="1">
            <a:spLocks noChangeArrowheads="1"/>
          </p:cNvSpPr>
          <p:nvPr/>
        </p:nvSpPr>
        <p:spPr bwMode="auto">
          <a:xfrm>
            <a:off x="304800" y="23971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Formulation </a:t>
            </a:r>
            <a:r>
              <a:rPr lang="en-PH" altLang="en-US" sz="3600" b="1"/>
              <a:t>(STEPS)</a:t>
            </a:r>
            <a:endParaRPr lang="en-PH" altLang="en-US" sz="4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42">
            <a:extLst>
              <a:ext uri="{FF2B5EF4-FFF2-40B4-BE49-F238E27FC236}">
                <a16:creationId xmlns:a16="http://schemas.microsoft.com/office/drawing/2014/main" id="{C10808E0-6717-499B-B968-10761ACDD148}"/>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5603" name="object 43">
            <a:extLst>
              <a:ext uri="{FF2B5EF4-FFF2-40B4-BE49-F238E27FC236}">
                <a16:creationId xmlns:a16="http://schemas.microsoft.com/office/drawing/2014/main" id="{B955B124-057F-4E0C-8DC0-327874E658E1}"/>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5604" name="object 40">
            <a:extLst>
              <a:ext uri="{FF2B5EF4-FFF2-40B4-BE49-F238E27FC236}">
                <a16:creationId xmlns:a16="http://schemas.microsoft.com/office/drawing/2014/main" id="{85244C50-C0AC-45B6-A9C4-ADA57C30832B}"/>
              </a:ext>
            </a:extLst>
          </p:cNvPr>
          <p:cNvSpPr txBox="1">
            <a:spLocks noChangeArrowheads="1"/>
          </p:cNvSpPr>
          <p:nvPr/>
        </p:nvSpPr>
        <p:spPr bwMode="auto">
          <a:xfrm>
            <a:off x="4889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Analysis</a:t>
            </a:r>
            <a:endParaRPr lang="en-PH" altLang="en-US" sz="4000" b="1"/>
          </a:p>
        </p:txBody>
      </p:sp>
      <p:sp>
        <p:nvSpPr>
          <p:cNvPr id="25605" name="object 38">
            <a:extLst>
              <a:ext uri="{FF2B5EF4-FFF2-40B4-BE49-F238E27FC236}">
                <a16:creationId xmlns:a16="http://schemas.microsoft.com/office/drawing/2014/main" id="{2838BCEC-70FD-49B6-A296-242BA1F23728}"/>
              </a:ext>
            </a:extLst>
          </p:cNvPr>
          <p:cNvSpPr txBox="1">
            <a:spLocks noChangeArrowheads="1"/>
          </p:cNvSpPr>
          <p:nvPr/>
        </p:nvSpPr>
        <p:spPr bwMode="auto">
          <a:xfrm>
            <a:off x="488950" y="1514475"/>
            <a:ext cx="114744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a:t>Study the behaviour of the algorithm to determine its </a:t>
            </a:r>
            <a:r>
              <a:rPr lang="en-PH" altLang="en-US" sz="4400" b="1">
                <a:solidFill>
                  <a:srgbClr val="C00000"/>
                </a:solidFill>
              </a:rPr>
              <a:t>pattern and performance</a:t>
            </a:r>
          </a:p>
          <a:p>
            <a:pPr lvl="3">
              <a:spcBef>
                <a:spcPct val="0"/>
              </a:spcBef>
              <a:buFont typeface="Arial" panose="020B0604020202020204" pitchFamily="34" charset="0"/>
              <a:buChar char="•"/>
            </a:pPr>
            <a:r>
              <a:rPr lang="en-PH" altLang="en-US" sz="4000"/>
              <a:t>Measured in terms of execution time (speed) and amount of memory (space) consumed</a:t>
            </a:r>
          </a:p>
          <a:p>
            <a:pPr lvl="3">
              <a:spcBef>
                <a:spcPct val="0"/>
              </a:spcBef>
              <a:buFont typeface="Arial" panose="020B0604020202020204" pitchFamily="34" charset="0"/>
              <a:buChar char="•"/>
            </a:pPr>
            <a:r>
              <a:rPr lang="en-PH" altLang="en-US" sz="4000"/>
              <a:t>Designing efficient algorithms</a:t>
            </a:r>
            <a:endParaRPr lang="en-PH" altLang="en-US" sz="4400"/>
          </a:p>
        </p:txBody>
      </p:sp>
      <p:sp>
        <p:nvSpPr>
          <p:cNvPr id="25606" name="object 31">
            <a:extLst>
              <a:ext uri="{FF2B5EF4-FFF2-40B4-BE49-F238E27FC236}">
                <a16:creationId xmlns:a16="http://schemas.microsoft.com/office/drawing/2014/main" id="{CFFD02DA-B4DF-4696-97E8-9647B4AE13C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42">
            <a:extLst>
              <a:ext uri="{FF2B5EF4-FFF2-40B4-BE49-F238E27FC236}">
                <a16:creationId xmlns:a16="http://schemas.microsoft.com/office/drawing/2014/main" id="{339A6D3C-C589-43CF-B4AA-F2F2AE52700C}"/>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6627" name="object 43">
            <a:extLst>
              <a:ext uri="{FF2B5EF4-FFF2-40B4-BE49-F238E27FC236}">
                <a16:creationId xmlns:a16="http://schemas.microsoft.com/office/drawing/2014/main" id="{511B4E51-1434-480E-912C-D4AE79F8525F}"/>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6628" name="object 40">
            <a:extLst>
              <a:ext uri="{FF2B5EF4-FFF2-40B4-BE49-F238E27FC236}">
                <a16:creationId xmlns:a16="http://schemas.microsoft.com/office/drawing/2014/main" id="{C987501C-A97D-4422-92F5-5283D6639E45}"/>
              </a:ext>
            </a:extLst>
          </p:cNvPr>
          <p:cNvSpPr txBox="1">
            <a:spLocks noChangeArrowheads="1"/>
          </p:cNvSpPr>
          <p:nvPr/>
        </p:nvSpPr>
        <p:spPr bwMode="auto">
          <a:xfrm>
            <a:off x="565150" y="1524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a:t>
            </a:r>
            <a:endParaRPr lang="en-PH" altLang="en-US" sz="4000" b="1"/>
          </a:p>
        </p:txBody>
      </p:sp>
      <p:sp>
        <p:nvSpPr>
          <p:cNvPr id="26629" name="object 38">
            <a:extLst>
              <a:ext uri="{FF2B5EF4-FFF2-40B4-BE49-F238E27FC236}">
                <a16:creationId xmlns:a16="http://schemas.microsoft.com/office/drawing/2014/main" id="{9B5AE08B-8DA7-42EA-BF42-F7BE5DBABC3F}"/>
              </a:ext>
            </a:extLst>
          </p:cNvPr>
          <p:cNvSpPr txBox="1">
            <a:spLocks noChangeArrowheads="1"/>
          </p:cNvSpPr>
          <p:nvPr/>
        </p:nvSpPr>
        <p:spPr bwMode="auto">
          <a:xfrm>
            <a:off x="565150" y="1514475"/>
            <a:ext cx="98742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PROBLEM</a:t>
            </a:r>
          </a:p>
          <a:p>
            <a:pPr lvl="1">
              <a:spcBef>
                <a:spcPct val="0"/>
              </a:spcBef>
              <a:buFont typeface="Arial" panose="020B0604020202020204" pitchFamily="34" charset="0"/>
              <a:buChar char="•"/>
            </a:pPr>
            <a:r>
              <a:rPr lang="en-PH" altLang="en-US" sz="5400" b="1"/>
              <a:t>GIVEN (INPUT)</a:t>
            </a:r>
          </a:p>
          <a:p>
            <a:pPr lvl="1">
              <a:spcBef>
                <a:spcPct val="0"/>
              </a:spcBef>
              <a:buFont typeface="Arial" panose="020B0604020202020204" pitchFamily="34" charset="0"/>
              <a:buChar char="•"/>
            </a:pPr>
            <a:r>
              <a:rPr lang="en-PH" altLang="en-US" sz="5400" b="1"/>
              <a:t>OUTCOME (OUTPUT)</a:t>
            </a:r>
          </a:p>
          <a:p>
            <a:pPr lvl="1">
              <a:spcBef>
                <a:spcPct val="0"/>
              </a:spcBef>
              <a:buFont typeface="Arial" panose="020B0604020202020204" pitchFamily="34" charset="0"/>
              <a:buChar char="•"/>
            </a:pPr>
            <a:r>
              <a:rPr lang="en-PH" altLang="en-US" sz="5400" b="1"/>
              <a:t>PROCEDURE</a:t>
            </a:r>
          </a:p>
          <a:p>
            <a:pPr lvl="1">
              <a:spcBef>
                <a:spcPct val="0"/>
              </a:spcBef>
              <a:buFont typeface="Arial" panose="020B0604020202020204" pitchFamily="34" charset="0"/>
              <a:buChar char="•"/>
            </a:pPr>
            <a:endParaRPr lang="en-PH" altLang="en-US" sz="5400" b="1"/>
          </a:p>
        </p:txBody>
      </p:sp>
      <p:sp>
        <p:nvSpPr>
          <p:cNvPr id="26630" name="object 31">
            <a:extLst>
              <a:ext uri="{FF2B5EF4-FFF2-40B4-BE49-F238E27FC236}">
                <a16:creationId xmlns:a16="http://schemas.microsoft.com/office/drawing/2014/main" id="{1EF6584A-9E57-439D-9C48-66CC47883BC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42">
            <a:extLst>
              <a:ext uri="{FF2B5EF4-FFF2-40B4-BE49-F238E27FC236}">
                <a16:creationId xmlns:a16="http://schemas.microsoft.com/office/drawing/2014/main" id="{0685774C-A7B7-4EAB-9802-222E9C981ED8}"/>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7651" name="object 43">
            <a:extLst>
              <a:ext uri="{FF2B5EF4-FFF2-40B4-BE49-F238E27FC236}">
                <a16:creationId xmlns:a16="http://schemas.microsoft.com/office/drawing/2014/main" id="{74869BBB-ED84-4DDA-95ED-7F4C3D89AAC4}"/>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7652" name="object 40">
            <a:extLst>
              <a:ext uri="{FF2B5EF4-FFF2-40B4-BE49-F238E27FC236}">
                <a16:creationId xmlns:a16="http://schemas.microsoft.com/office/drawing/2014/main" id="{7E69161A-4FA2-4435-81A9-5D523E0F05DF}"/>
              </a:ext>
            </a:extLst>
          </p:cNvPr>
          <p:cNvSpPr txBox="1">
            <a:spLocks noChangeArrowheads="1"/>
          </p:cNvSpPr>
          <p:nvPr/>
        </p:nvSpPr>
        <p:spPr bwMode="auto">
          <a:xfrm>
            <a:off x="4889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(A1)</a:t>
            </a:r>
            <a:endParaRPr lang="en-PH" altLang="en-US" sz="4000" b="1"/>
          </a:p>
        </p:txBody>
      </p:sp>
      <p:sp>
        <p:nvSpPr>
          <p:cNvPr id="27653" name="object 38">
            <a:extLst>
              <a:ext uri="{FF2B5EF4-FFF2-40B4-BE49-F238E27FC236}">
                <a16:creationId xmlns:a16="http://schemas.microsoft.com/office/drawing/2014/main" id="{56C36BB5-48D9-46C2-997B-B89F2D98784D}"/>
              </a:ext>
            </a:extLst>
          </p:cNvPr>
          <p:cNvSpPr txBox="1">
            <a:spLocks noChangeArrowheads="1"/>
          </p:cNvSpPr>
          <p:nvPr/>
        </p:nvSpPr>
        <p:spPr bwMode="auto">
          <a:xfrm>
            <a:off x="304800" y="1295400"/>
            <a:ext cx="11887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6600" b="1"/>
              <a:t>PROBLEM</a:t>
            </a:r>
          </a:p>
          <a:p>
            <a:pPr lvl="2">
              <a:spcBef>
                <a:spcPct val="0"/>
              </a:spcBef>
            </a:pPr>
            <a:r>
              <a:rPr lang="en-PH" altLang="en-US" sz="6600"/>
              <a:t>Create a program that will compute and display the volume of a prefect cube.</a:t>
            </a:r>
          </a:p>
        </p:txBody>
      </p:sp>
      <p:sp>
        <p:nvSpPr>
          <p:cNvPr id="27654" name="object 31">
            <a:extLst>
              <a:ext uri="{FF2B5EF4-FFF2-40B4-BE49-F238E27FC236}">
                <a16:creationId xmlns:a16="http://schemas.microsoft.com/office/drawing/2014/main" id="{31D8E994-8956-4C1E-AF1A-7D09C604779A}"/>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42">
            <a:extLst>
              <a:ext uri="{FF2B5EF4-FFF2-40B4-BE49-F238E27FC236}">
                <a16:creationId xmlns:a16="http://schemas.microsoft.com/office/drawing/2014/main" id="{4CA2555D-0408-49BC-9BA5-92C3901EB514}"/>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8675" name="object 43">
            <a:extLst>
              <a:ext uri="{FF2B5EF4-FFF2-40B4-BE49-F238E27FC236}">
                <a16:creationId xmlns:a16="http://schemas.microsoft.com/office/drawing/2014/main" id="{4B37AACB-6FD9-4337-93E0-1E61871F63AF}"/>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8676" name="object 40">
            <a:extLst>
              <a:ext uri="{FF2B5EF4-FFF2-40B4-BE49-F238E27FC236}">
                <a16:creationId xmlns:a16="http://schemas.microsoft.com/office/drawing/2014/main" id="{22BF910B-6BFF-48A7-B3BC-D9880463C8AD}"/>
              </a:ext>
            </a:extLst>
          </p:cNvPr>
          <p:cNvSpPr txBox="1">
            <a:spLocks noChangeArrowheads="1"/>
          </p:cNvSpPr>
          <p:nvPr/>
        </p:nvSpPr>
        <p:spPr bwMode="auto">
          <a:xfrm>
            <a:off x="38100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(A2)</a:t>
            </a:r>
            <a:endParaRPr lang="en-PH" altLang="en-US" sz="4000" b="1"/>
          </a:p>
        </p:txBody>
      </p:sp>
      <p:sp>
        <p:nvSpPr>
          <p:cNvPr id="28677" name="object 38">
            <a:extLst>
              <a:ext uri="{FF2B5EF4-FFF2-40B4-BE49-F238E27FC236}">
                <a16:creationId xmlns:a16="http://schemas.microsoft.com/office/drawing/2014/main" id="{43491965-9F1F-4B5D-B2D4-9457766B5147}"/>
              </a:ext>
            </a:extLst>
          </p:cNvPr>
          <p:cNvSpPr txBox="1">
            <a:spLocks noChangeArrowheads="1"/>
          </p:cNvSpPr>
          <p:nvPr/>
        </p:nvSpPr>
        <p:spPr bwMode="auto">
          <a:xfrm>
            <a:off x="381000" y="1320800"/>
            <a:ext cx="109728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343150" indent="-571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8003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575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7147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719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GIVEN</a:t>
            </a:r>
          </a:p>
          <a:p>
            <a:pPr lvl="2">
              <a:spcBef>
                <a:spcPct val="0"/>
              </a:spcBef>
            </a:pPr>
            <a:r>
              <a:rPr lang="en-PH" altLang="en-US" sz="5400"/>
              <a:t>Let :</a:t>
            </a:r>
          </a:p>
          <a:p>
            <a:pPr lvl="4">
              <a:spcBef>
                <a:spcPct val="0"/>
              </a:spcBef>
              <a:buFont typeface="Arial" panose="020B0604020202020204" pitchFamily="34" charset="0"/>
              <a:buChar char="•"/>
            </a:pPr>
            <a:r>
              <a:rPr lang="en-PH" altLang="en-US" sz="5400" b="1"/>
              <a:t>side</a:t>
            </a:r>
            <a:r>
              <a:rPr lang="en-PH" altLang="en-US" sz="5400"/>
              <a:t> be the side of the cube</a:t>
            </a:r>
          </a:p>
          <a:p>
            <a:pPr lvl="4">
              <a:spcBef>
                <a:spcPct val="0"/>
              </a:spcBef>
              <a:buFont typeface="Arial" panose="020B0604020202020204" pitchFamily="34" charset="0"/>
              <a:buChar char="•"/>
            </a:pPr>
            <a:endParaRPr lang="en-PH" altLang="en-US" sz="5400"/>
          </a:p>
          <a:p>
            <a:pPr lvl="1">
              <a:spcBef>
                <a:spcPct val="0"/>
              </a:spcBef>
              <a:buFont typeface="Arial" panose="020B0604020202020204" pitchFamily="34" charset="0"/>
              <a:buChar char="•"/>
            </a:pPr>
            <a:endParaRPr lang="en-PH" altLang="en-US" sz="5400" b="1"/>
          </a:p>
        </p:txBody>
      </p:sp>
      <p:sp>
        <p:nvSpPr>
          <p:cNvPr id="28678" name="object 31">
            <a:extLst>
              <a:ext uri="{FF2B5EF4-FFF2-40B4-BE49-F238E27FC236}">
                <a16:creationId xmlns:a16="http://schemas.microsoft.com/office/drawing/2014/main" id="{70D880F2-DC66-4A37-950B-44D0227DCA16}"/>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42">
            <a:extLst>
              <a:ext uri="{FF2B5EF4-FFF2-40B4-BE49-F238E27FC236}">
                <a16:creationId xmlns:a16="http://schemas.microsoft.com/office/drawing/2014/main" id="{8287A087-EAA3-449B-838D-0094513348E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29699" name="object 43">
            <a:extLst>
              <a:ext uri="{FF2B5EF4-FFF2-40B4-BE49-F238E27FC236}">
                <a16:creationId xmlns:a16="http://schemas.microsoft.com/office/drawing/2014/main" id="{F7F5EA1C-67BA-46DC-AC53-C11B19E06823}"/>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9700" name="object 40">
            <a:extLst>
              <a:ext uri="{FF2B5EF4-FFF2-40B4-BE49-F238E27FC236}">
                <a16:creationId xmlns:a16="http://schemas.microsoft.com/office/drawing/2014/main" id="{E0EC5D30-1FCF-4D4C-8BCA-457C3445BDED}"/>
              </a:ext>
            </a:extLst>
          </p:cNvPr>
          <p:cNvSpPr txBox="1">
            <a:spLocks noChangeArrowheads="1"/>
          </p:cNvSpPr>
          <p:nvPr/>
        </p:nvSpPr>
        <p:spPr bwMode="auto">
          <a:xfrm>
            <a:off x="457200" y="263525"/>
            <a:ext cx="99060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(A3)</a:t>
            </a:r>
            <a:endParaRPr lang="en-PH" altLang="en-US" sz="4000" b="1"/>
          </a:p>
        </p:txBody>
      </p:sp>
      <p:sp>
        <p:nvSpPr>
          <p:cNvPr id="29701" name="object 38">
            <a:extLst>
              <a:ext uri="{FF2B5EF4-FFF2-40B4-BE49-F238E27FC236}">
                <a16:creationId xmlns:a16="http://schemas.microsoft.com/office/drawing/2014/main" id="{71003311-AC42-42FE-944A-17E4AB6FD82F}"/>
              </a:ext>
            </a:extLst>
          </p:cNvPr>
          <p:cNvSpPr txBox="1">
            <a:spLocks noChangeArrowheads="1"/>
          </p:cNvSpPr>
          <p:nvPr/>
        </p:nvSpPr>
        <p:spPr bwMode="auto">
          <a:xfrm>
            <a:off x="457200" y="1714500"/>
            <a:ext cx="112776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OUTCOME</a:t>
            </a:r>
          </a:p>
          <a:p>
            <a:pPr lvl="3">
              <a:spcBef>
                <a:spcPct val="0"/>
              </a:spcBef>
              <a:buFont typeface="Arial" panose="020B0604020202020204" pitchFamily="34" charset="0"/>
              <a:buChar char="•"/>
            </a:pPr>
            <a:r>
              <a:rPr lang="en-PH" altLang="en-US" sz="5400" b="1"/>
              <a:t>volume</a:t>
            </a:r>
          </a:p>
        </p:txBody>
      </p:sp>
      <p:sp>
        <p:nvSpPr>
          <p:cNvPr id="29702" name="object 31">
            <a:extLst>
              <a:ext uri="{FF2B5EF4-FFF2-40B4-BE49-F238E27FC236}">
                <a16:creationId xmlns:a16="http://schemas.microsoft.com/office/drawing/2014/main" id="{7DC57296-9A32-4742-9B89-8244150542CA}"/>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42">
            <a:extLst>
              <a:ext uri="{FF2B5EF4-FFF2-40B4-BE49-F238E27FC236}">
                <a16:creationId xmlns:a16="http://schemas.microsoft.com/office/drawing/2014/main" id="{AB208DAC-7B50-41DB-87C4-EF5661A34756}"/>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0723" name="object 43">
            <a:extLst>
              <a:ext uri="{FF2B5EF4-FFF2-40B4-BE49-F238E27FC236}">
                <a16:creationId xmlns:a16="http://schemas.microsoft.com/office/drawing/2014/main" id="{FA02928E-592B-444B-9648-D33B9A3E31CE}"/>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24" name="object 40">
            <a:extLst>
              <a:ext uri="{FF2B5EF4-FFF2-40B4-BE49-F238E27FC236}">
                <a16:creationId xmlns:a16="http://schemas.microsoft.com/office/drawing/2014/main" id="{02BB1C02-B337-4B35-8C4E-9E7EE1D0B00B}"/>
              </a:ext>
            </a:extLst>
          </p:cNvPr>
          <p:cNvSpPr txBox="1">
            <a:spLocks noChangeArrowheads="1"/>
          </p:cNvSpPr>
          <p:nvPr/>
        </p:nvSpPr>
        <p:spPr bwMode="auto">
          <a:xfrm>
            <a:off x="4508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(A4)</a:t>
            </a:r>
            <a:endParaRPr lang="en-PH" altLang="en-US" sz="4000" b="1"/>
          </a:p>
        </p:txBody>
      </p:sp>
      <p:sp>
        <p:nvSpPr>
          <p:cNvPr id="30725" name="object 38">
            <a:extLst>
              <a:ext uri="{FF2B5EF4-FFF2-40B4-BE49-F238E27FC236}">
                <a16:creationId xmlns:a16="http://schemas.microsoft.com/office/drawing/2014/main" id="{5881ACE2-A471-45A4-AFD7-D33C215D04AE}"/>
              </a:ext>
            </a:extLst>
          </p:cNvPr>
          <p:cNvSpPr txBox="1">
            <a:spLocks noChangeArrowheads="1"/>
          </p:cNvSpPr>
          <p:nvPr/>
        </p:nvSpPr>
        <p:spPr bwMode="auto">
          <a:xfrm>
            <a:off x="228600" y="1320800"/>
            <a:ext cx="11506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6000" b="1"/>
              <a:t>PROCEDURE</a:t>
            </a:r>
          </a:p>
          <a:p>
            <a:pPr lvl="1">
              <a:spcBef>
                <a:spcPct val="0"/>
              </a:spcBef>
              <a:buFont typeface="Arial" panose="020B0604020202020204" pitchFamily="34" charset="0"/>
              <a:buChar char="•"/>
            </a:pPr>
            <a:r>
              <a:rPr lang="en-PH" altLang="en-US" sz="6000"/>
              <a:t>Let</a:t>
            </a:r>
          </a:p>
          <a:p>
            <a:pPr lvl="2">
              <a:spcBef>
                <a:spcPct val="0"/>
              </a:spcBef>
            </a:pPr>
            <a:r>
              <a:rPr lang="en-PH" altLang="en-US" sz="5400" b="1"/>
              <a:t>volume</a:t>
            </a:r>
            <a:r>
              <a:rPr lang="en-PH" altLang="en-US" sz="5400"/>
              <a:t> be the volume of the cube</a:t>
            </a:r>
            <a:endParaRPr lang="en-PH" altLang="en-US" sz="5400" b="1"/>
          </a:p>
          <a:p>
            <a:pPr lvl="3">
              <a:spcBef>
                <a:spcPct val="0"/>
              </a:spcBef>
              <a:buFont typeface="Arial" panose="020B0604020202020204" pitchFamily="34" charset="0"/>
              <a:buChar char="•"/>
            </a:pPr>
            <a:r>
              <a:rPr lang="en-PH" altLang="en-US" sz="6000"/>
              <a:t>volume = side * side * side</a:t>
            </a:r>
          </a:p>
          <a:p>
            <a:pPr lvl="3">
              <a:spcBef>
                <a:spcPct val="0"/>
              </a:spcBef>
              <a:buFont typeface="Arial" panose="020B0604020202020204" pitchFamily="34" charset="0"/>
              <a:buChar char="•"/>
            </a:pPr>
            <a:r>
              <a:rPr lang="en-PH" altLang="en-US" sz="6000"/>
              <a:t>volume = pow (side, 3)</a:t>
            </a:r>
          </a:p>
          <a:p>
            <a:pPr lvl="1">
              <a:spcBef>
                <a:spcPct val="0"/>
              </a:spcBef>
              <a:buFont typeface="Arial" panose="020B0604020202020204" pitchFamily="34" charset="0"/>
              <a:buChar char="•"/>
            </a:pPr>
            <a:endParaRPr lang="en-PH" altLang="en-US" sz="6000" b="1"/>
          </a:p>
        </p:txBody>
      </p:sp>
      <p:sp>
        <p:nvSpPr>
          <p:cNvPr id="30726" name="object 31">
            <a:extLst>
              <a:ext uri="{FF2B5EF4-FFF2-40B4-BE49-F238E27FC236}">
                <a16:creationId xmlns:a16="http://schemas.microsoft.com/office/drawing/2014/main" id="{7B52F937-96BB-4F12-A3A7-D3B7ECE94A96}"/>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42">
            <a:extLst>
              <a:ext uri="{FF2B5EF4-FFF2-40B4-BE49-F238E27FC236}">
                <a16:creationId xmlns:a16="http://schemas.microsoft.com/office/drawing/2014/main" id="{5825571C-830B-4D62-966F-54524A0A56A0}"/>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1747" name="object 43">
            <a:extLst>
              <a:ext uri="{FF2B5EF4-FFF2-40B4-BE49-F238E27FC236}">
                <a16:creationId xmlns:a16="http://schemas.microsoft.com/office/drawing/2014/main" id="{4754E073-50EE-435C-866F-67DC78AAACD6}"/>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1748" name="object 40">
            <a:extLst>
              <a:ext uri="{FF2B5EF4-FFF2-40B4-BE49-F238E27FC236}">
                <a16:creationId xmlns:a16="http://schemas.microsoft.com/office/drawing/2014/main" id="{F4FF9DB0-F290-4CB4-ACA6-5445584E7568}"/>
              </a:ext>
            </a:extLst>
          </p:cNvPr>
          <p:cNvSpPr txBox="1">
            <a:spLocks noChangeArrowheads="1"/>
          </p:cNvSpPr>
          <p:nvPr/>
        </p:nvSpPr>
        <p:spPr bwMode="auto">
          <a:xfrm>
            <a:off x="4572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a:t>
            </a:r>
            <a:endParaRPr lang="en-PH" altLang="en-US" sz="4000" b="1"/>
          </a:p>
        </p:txBody>
      </p:sp>
      <p:sp>
        <p:nvSpPr>
          <p:cNvPr id="29704" name="object 38">
            <a:extLst>
              <a:ext uri="{FF2B5EF4-FFF2-40B4-BE49-F238E27FC236}">
                <a16:creationId xmlns:a16="http://schemas.microsoft.com/office/drawing/2014/main" id="{665BF17C-C264-4ECE-885F-AD04F248B1B1}"/>
              </a:ext>
            </a:extLst>
          </p:cNvPr>
          <p:cNvSpPr txBox="1">
            <a:spLocks noChangeArrowheads="1"/>
          </p:cNvSpPr>
          <p:nvPr/>
        </p:nvSpPr>
        <p:spPr bwMode="auto">
          <a:xfrm>
            <a:off x="152400" y="1320800"/>
            <a:ext cx="11811000" cy="46990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3600" b="1" dirty="0"/>
              <a:t>is an informal high-level description of the operating principle of a computer program or other algorithm. </a:t>
            </a:r>
          </a:p>
          <a:p>
            <a:pPr marL="457200" lvl="1" indent="0">
              <a:spcBef>
                <a:spcPct val="0"/>
              </a:spcBef>
              <a:buFont typeface="Arial" panose="020B0604020202020204" pitchFamily="34" charset="0"/>
              <a:buNone/>
              <a:defRPr/>
            </a:pPr>
            <a:r>
              <a:rPr lang="en-PH" sz="3600" b="1" dirty="0"/>
              <a:t>					( </a:t>
            </a:r>
            <a:r>
              <a:rPr lang="en-PH" sz="4000" dirty="0"/>
              <a:t>:= </a:t>
            </a:r>
            <a:r>
              <a:rPr lang="en-PH" sz="3600" b="1" dirty="0"/>
              <a:t> or         )</a:t>
            </a:r>
          </a:p>
          <a:p>
            <a:pPr marL="457200" lvl="1" indent="0">
              <a:spcBef>
                <a:spcPct val="0"/>
              </a:spcBef>
              <a:buFont typeface="Arial" panose="020B0604020202020204" pitchFamily="34" charset="0"/>
              <a:buNone/>
              <a:defRPr/>
            </a:pPr>
            <a:r>
              <a:rPr lang="en-PH" sz="4000" b="1" dirty="0"/>
              <a:t>	START</a:t>
            </a:r>
          </a:p>
          <a:p>
            <a:pPr marL="857250" lvl="2" indent="0">
              <a:spcBef>
                <a:spcPct val="0"/>
              </a:spcBef>
              <a:buFont typeface="Arial" panose="020B0604020202020204" pitchFamily="34" charset="0"/>
              <a:buNone/>
              <a:defRPr/>
            </a:pPr>
            <a:r>
              <a:rPr lang="en-PH" sz="4000" b="1" dirty="0"/>
              <a:t>		INITIALIZE (CONSTANT)</a:t>
            </a:r>
          </a:p>
          <a:p>
            <a:pPr marL="857250" lvl="2" indent="0">
              <a:spcBef>
                <a:spcPct val="0"/>
              </a:spcBef>
              <a:buFont typeface="Arial" panose="020B0604020202020204" pitchFamily="34" charset="0"/>
              <a:buNone/>
              <a:defRPr/>
            </a:pPr>
            <a:r>
              <a:rPr lang="en-PH" sz="4000" b="1" dirty="0"/>
              <a:t>		COMPUTE</a:t>
            </a:r>
          </a:p>
          <a:p>
            <a:pPr marL="857250" lvl="2" indent="0">
              <a:spcBef>
                <a:spcPct val="0"/>
              </a:spcBef>
              <a:buFont typeface="Arial" panose="020B0604020202020204" pitchFamily="34" charset="0"/>
              <a:buNone/>
              <a:defRPr/>
            </a:pPr>
            <a:r>
              <a:rPr lang="en-PH" sz="4000" b="1" dirty="0"/>
              <a:t>		READ or INPUT</a:t>
            </a:r>
          </a:p>
          <a:p>
            <a:pPr marL="857250" lvl="2" indent="0">
              <a:spcBef>
                <a:spcPct val="0"/>
              </a:spcBef>
              <a:buFont typeface="Arial" panose="020B0604020202020204" pitchFamily="34" charset="0"/>
              <a:buNone/>
              <a:defRPr/>
            </a:pPr>
            <a:r>
              <a:rPr lang="en-PH" sz="4000" b="1" dirty="0"/>
              <a:t>		WRITE or OUTPUT</a:t>
            </a:r>
            <a:endParaRPr lang="en-PH" sz="3600" b="1" dirty="0"/>
          </a:p>
          <a:p>
            <a:pPr marL="457200" lvl="1" indent="0">
              <a:spcBef>
                <a:spcPct val="0"/>
              </a:spcBef>
              <a:buFont typeface="Arial" panose="020B0604020202020204" pitchFamily="34" charset="0"/>
              <a:buNone/>
              <a:defRPr/>
            </a:pPr>
            <a:r>
              <a:rPr lang="en-PH" sz="4000" b="1" dirty="0"/>
              <a:t>	END</a:t>
            </a:r>
            <a:endParaRPr lang="en-PH" sz="4400" dirty="0"/>
          </a:p>
        </p:txBody>
      </p:sp>
      <p:sp>
        <p:nvSpPr>
          <p:cNvPr id="31750" name="object 31">
            <a:extLst>
              <a:ext uri="{FF2B5EF4-FFF2-40B4-BE49-F238E27FC236}">
                <a16:creationId xmlns:a16="http://schemas.microsoft.com/office/drawing/2014/main" id="{CF92ED4B-1C27-4640-B59D-27690E443CD1}"/>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C85C802C-8507-4FA0-A283-997489B0C986}"/>
              </a:ext>
            </a:extLst>
          </p:cNvPr>
          <p:cNvCxnSpPr/>
          <p:nvPr/>
        </p:nvCxnSpPr>
        <p:spPr>
          <a:xfrm flipH="1">
            <a:off x="6096000" y="2789238"/>
            <a:ext cx="457200" cy="0"/>
          </a:xfrm>
          <a:prstGeom prst="straightConnector1">
            <a:avLst/>
          </a:prstGeom>
          <a:ln w="76200">
            <a:solidFill>
              <a:schemeClr val="accent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42">
            <a:extLst>
              <a:ext uri="{FF2B5EF4-FFF2-40B4-BE49-F238E27FC236}">
                <a16:creationId xmlns:a16="http://schemas.microsoft.com/office/drawing/2014/main" id="{66C32BF2-D813-4169-A780-97557B7B29A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2771" name="object 43">
            <a:extLst>
              <a:ext uri="{FF2B5EF4-FFF2-40B4-BE49-F238E27FC236}">
                <a16:creationId xmlns:a16="http://schemas.microsoft.com/office/drawing/2014/main" id="{AD9CF45E-30FD-4FB9-86C5-F0B757512EBD}"/>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2772" name="object 40">
            <a:extLst>
              <a:ext uri="{FF2B5EF4-FFF2-40B4-BE49-F238E27FC236}">
                <a16:creationId xmlns:a16="http://schemas.microsoft.com/office/drawing/2014/main" id="{A0F55EB9-B0ED-4623-AB4D-77A4942BC521}"/>
              </a:ext>
            </a:extLst>
          </p:cNvPr>
          <p:cNvSpPr txBox="1">
            <a:spLocks noChangeArrowheads="1"/>
          </p:cNvSpPr>
          <p:nvPr/>
        </p:nvSpPr>
        <p:spPr bwMode="auto">
          <a:xfrm>
            <a:off x="463550" y="2460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(A)</a:t>
            </a:r>
            <a:endParaRPr lang="en-PH" altLang="en-US" sz="4000" b="1"/>
          </a:p>
        </p:txBody>
      </p:sp>
      <p:sp>
        <p:nvSpPr>
          <p:cNvPr id="29704" name="object 38">
            <a:extLst>
              <a:ext uri="{FF2B5EF4-FFF2-40B4-BE49-F238E27FC236}">
                <a16:creationId xmlns:a16="http://schemas.microsoft.com/office/drawing/2014/main" id="{4399A61B-4DA8-49D5-B279-5D7E2E7A3A8B}"/>
              </a:ext>
            </a:extLst>
          </p:cNvPr>
          <p:cNvSpPr txBox="1">
            <a:spLocks noChangeArrowheads="1"/>
          </p:cNvSpPr>
          <p:nvPr/>
        </p:nvSpPr>
        <p:spPr bwMode="auto">
          <a:xfrm>
            <a:off x="1524000" y="1714500"/>
            <a:ext cx="8915400" cy="46990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lvl="1" indent="0">
              <a:spcBef>
                <a:spcPct val="0"/>
              </a:spcBef>
              <a:buFont typeface="Arial" panose="020B0604020202020204" pitchFamily="34" charset="0"/>
              <a:buNone/>
              <a:defRPr/>
            </a:pPr>
            <a:r>
              <a:rPr lang="en-PH" sz="3800" b="1" dirty="0"/>
              <a:t>START</a:t>
            </a:r>
          </a:p>
          <a:p>
            <a:pPr marL="857250" lvl="2" indent="0">
              <a:spcBef>
                <a:spcPct val="0"/>
              </a:spcBef>
              <a:buFont typeface="Arial" panose="020B0604020202020204" pitchFamily="34" charset="0"/>
              <a:buNone/>
              <a:defRPr/>
            </a:pPr>
            <a:r>
              <a:rPr lang="en-PH" sz="3800" b="1" dirty="0"/>
              <a:t>INITIALIZE </a:t>
            </a:r>
            <a:r>
              <a:rPr lang="en-PH" sz="3800" dirty="0"/>
              <a:t>side, volume</a:t>
            </a:r>
            <a:r>
              <a:rPr lang="en-PH" sz="3800" b="1" dirty="0"/>
              <a:t> </a:t>
            </a:r>
          </a:p>
          <a:p>
            <a:pPr marL="857250" lvl="2" indent="0">
              <a:spcBef>
                <a:spcPct val="0"/>
              </a:spcBef>
              <a:buFont typeface="Arial" panose="020B0604020202020204" pitchFamily="34" charset="0"/>
              <a:buNone/>
              <a:defRPr/>
            </a:pPr>
            <a:r>
              <a:rPr lang="en-PH" sz="3800" b="1" dirty="0"/>
              <a:t>READ </a:t>
            </a:r>
            <a:r>
              <a:rPr lang="en-PH" sz="3800" dirty="0"/>
              <a:t>side</a:t>
            </a:r>
          </a:p>
          <a:p>
            <a:pPr marL="857250" lvl="2" indent="0">
              <a:spcBef>
                <a:spcPct val="0"/>
              </a:spcBef>
              <a:buFont typeface="Arial" panose="020B0604020202020204" pitchFamily="34" charset="0"/>
              <a:buNone/>
              <a:defRPr/>
            </a:pPr>
            <a:r>
              <a:rPr lang="en-PH" sz="3800" b="1" dirty="0"/>
              <a:t>COMPUTE</a:t>
            </a:r>
          </a:p>
          <a:p>
            <a:pPr marL="1943100" lvl="5" indent="0">
              <a:spcBef>
                <a:spcPct val="0"/>
              </a:spcBef>
              <a:buFont typeface="Arial" panose="020B0604020202020204" pitchFamily="34" charset="0"/>
              <a:buNone/>
              <a:defRPr/>
            </a:pPr>
            <a:r>
              <a:rPr lang="en-PH" sz="3800" dirty="0"/>
              <a:t>volume := side * side * side</a:t>
            </a:r>
          </a:p>
          <a:p>
            <a:pPr marL="857250" lvl="2" indent="0">
              <a:spcBef>
                <a:spcPct val="0"/>
              </a:spcBef>
              <a:buFont typeface="Arial" panose="020B0604020202020204" pitchFamily="34" charset="0"/>
              <a:buNone/>
              <a:defRPr/>
            </a:pPr>
            <a:r>
              <a:rPr lang="en-PH" sz="3800" b="1" dirty="0"/>
              <a:t>WRITE </a:t>
            </a:r>
            <a:r>
              <a:rPr lang="en-PH" sz="3800" dirty="0"/>
              <a:t>volume</a:t>
            </a:r>
          </a:p>
          <a:p>
            <a:pPr marL="457200" lvl="1" indent="0">
              <a:spcBef>
                <a:spcPct val="0"/>
              </a:spcBef>
              <a:buFont typeface="Arial" panose="020B0604020202020204" pitchFamily="34" charset="0"/>
              <a:buNone/>
              <a:defRPr/>
            </a:pPr>
            <a:r>
              <a:rPr lang="en-PH" sz="3800" b="1" dirty="0"/>
              <a:t>END</a:t>
            </a:r>
            <a:endParaRPr lang="en-PH" sz="3800" dirty="0"/>
          </a:p>
        </p:txBody>
      </p:sp>
      <p:sp>
        <p:nvSpPr>
          <p:cNvPr id="32774" name="object 31">
            <a:extLst>
              <a:ext uri="{FF2B5EF4-FFF2-40B4-BE49-F238E27FC236}">
                <a16:creationId xmlns:a16="http://schemas.microsoft.com/office/drawing/2014/main" id="{AB0841E8-0FE3-42E9-AD91-B6F8362BE2EF}"/>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42">
            <a:extLst>
              <a:ext uri="{FF2B5EF4-FFF2-40B4-BE49-F238E27FC236}">
                <a16:creationId xmlns:a16="http://schemas.microsoft.com/office/drawing/2014/main" id="{05D3F51F-4047-499B-B7E4-3E5DAD3D178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3795" name="object 43">
            <a:extLst>
              <a:ext uri="{FF2B5EF4-FFF2-40B4-BE49-F238E27FC236}">
                <a16:creationId xmlns:a16="http://schemas.microsoft.com/office/drawing/2014/main" id="{9BA35CC4-04EB-4E6E-BCD8-E2DA1AAC5CB1}"/>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3796" name="object 40">
            <a:extLst>
              <a:ext uri="{FF2B5EF4-FFF2-40B4-BE49-F238E27FC236}">
                <a16:creationId xmlns:a16="http://schemas.microsoft.com/office/drawing/2014/main" id="{6C6AFA84-BE74-4129-BCB3-146E9334DDCE}"/>
              </a:ext>
            </a:extLst>
          </p:cNvPr>
          <p:cNvSpPr txBox="1">
            <a:spLocks noChangeArrowheads="1"/>
          </p:cNvSpPr>
          <p:nvPr/>
        </p:nvSpPr>
        <p:spPr bwMode="auto">
          <a:xfrm>
            <a:off x="4635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a:t>
            </a:r>
            <a:endParaRPr lang="en-PH" altLang="en-US" sz="4000" b="1"/>
          </a:p>
        </p:txBody>
      </p:sp>
      <p:sp>
        <p:nvSpPr>
          <p:cNvPr id="29704" name="object 38">
            <a:extLst>
              <a:ext uri="{FF2B5EF4-FFF2-40B4-BE49-F238E27FC236}">
                <a16:creationId xmlns:a16="http://schemas.microsoft.com/office/drawing/2014/main" id="{4B1F6ABE-50E1-44EC-AEBF-6095D8A95FCE}"/>
              </a:ext>
            </a:extLst>
          </p:cNvPr>
          <p:cNvSpPr txBox="1">
            <a:spLocks noChangeArrowheads="1"/>
          </p:cNvSpPr>
          <p:nvPr/>
        </p:nvSpPr>
        <p:spPr bwMode="auto">
          <a:xfrm>
            <a:off x="0" y="1371600"/>
            <a:ext cx="12039600" cy="50419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3600" b="1" dirty="0"/>
              <a:t>is any collection of code, possibly with comments, written using a human-readable programming language, usually as plain text. </a:t>
            </a:r>
          </a:p>
          <a:p>
            <a:pPr lvl="1">
              <a:spcBef>
                <a:spcPct val="0"/>
              </a:spcBef>
              <a:buFont typeface="Arial" panose="020B0604020202020204" pitchFamily="34" charset="0"/>
              <a:buChar char="•"/>
              <a:defRPr/>
            </a:pPr>
            <a:r>
              <a:rPr lang="en-PH" sz="3600" b="1" dirty="0"/>
              <a:t>is specially designed to facilitate the work of computer programmers, who specify the actions to be performed by a computer mostly by writing source code. </a:t>
            </a:r>
          </a:p>
          <a:p>
            <a:pPr lvl="1">
              <a:spcBef>
                <a:spcPct val="0"/>
              </a:spcBef>
              <a:buFont typeface="Arial" panose="020B0604020202020204" pitchFamily="34" charset="0"/>
              <a:buChar char="•"/>
              <a:defRPr/>
            </a:pPr>
            <a:r>
              <a:rPr lang="en-PH" sz="3600" b="1" dirty="0"/>
              <a:t>is often transformed by an assembler or compiler into binary machine code understood by the computer.</a:t>
            </a:r>
            <a:endParaRPr lang="en-PH" sz="4000" b="1" dirty="0"/>
          </a:p>
          <a:p>
            <a:pPr marL="457200" lvl="1" indent="0">
              <a:spcBef>
                <a:spcPct val="0"/>
              </a:spcBef>
              <a:buFont typeface="Arial" panose="020B0604020202020204" pitchFamily="34" charset="0"/>
              <a:buNone/>
              <a:defRPr/>
            </a:pPr>
            <a:r>
              <a:rPr lang="en-PH" sz="4000" b="1" dirty="0"/>
              <a:t>	</a:t>
            </a:r>
            <a:endParaRPr lang="en-PH" sz="4400" dirty="0"/>
          </a:p>
        </p:txBody>
      </p:sp>
      <p:sp>
        <p:nvSpPr>
          <p:cNvPr id="33798" name="object 31">
            <a:extLst>
              <a:ext uri="{FF2B5EF4-FFF2-40B4-BE49-F238E27FC236}">
                <a16:creationId xmlns:a16="http://schemas.microsoft.com/office/drawing/2014/main" id="{C05A28A3-61D4-4D43-A64E-6BB5701D333E}"/>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0">
            <a:extLst>
              <a:ext uri="{FF2B5EF4-FFF2-40B4-BE49-F238E27FC236}">
                <a16:creationId xmlns:a16="http://schemas.microsoft.com/office/drawing/2014/main" id="{B28D4958-75FD-4F45-9565-9D8FD417F1D1}"/>
              </a:ext>
            </a:extLst>
          </p:cNvPr>
          <p:cNvSpPr txBox="1">
            <a:spLocks noChangeArrowheads="1"/>
          </p:cNvSpPr>
          <p:nvPr/>
        </p:nvSpPr>
        <p:spPr bwMode="auto">
          <a:xfrm>
            <a:off x="381000" y="204788"/>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Objectives</a:t>
            </a:r>
            <a:endParaRPr lang="en-PH" altLang="en-US" sz="6000" b="1"/>
          </a:p>
        </p:txBody>
      </p:sp>
      <p:sp>
        <p:nvSpPr>
          <p:cNvPr id="7171" name="object 38">
            <a:extLst>
              <a:ext uri="{FF2B5EF4-FFF2-40B4-BE49-F238E27FC236}">
                <a16:creationId xmlns:a16="http://schemas.microsoft.com/office/drawing/2014/main" id="{0F435B0D-08E5-454F-901B-4AF7C34DF0C4}"/>
              </a:ext>
            </a:extLst>
          </p:cNvPr>
          <p:cNvSpPr txBox="1">
            <a:spLocks noChangeArrowheads="1"/>
          </p:cNvSpPr>
          <p:nvPr/>
        </p:nvSpPr>
        <p:spPr bwMode="auto">
          <a:xfrm>
            <a:off x="533400" y="1371600"/>
            <a:ext cx="111252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571500" indent="-571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PH" altLang="en-US" sz="4000" b="1"/>
              <a:t>Examine computing algorithms;</a:t>
            </a:r>
          </a:p>
          <a:p>
            <a:pPr eaLnBrk="1" hangingPunct="1">
              <a:spcBef>
                <a:spcPct val="0"/>
              </a:spcBef>
            </a:pPr>
            <a:r>
              <a:rPr lang="en-PH" altLang="en-US" sz="4000" b="1"/>
              <a:t>Use flowchart and pseudo code in representing computing solutions;</a:t>
            </a:r>
          </a:p>
          <a:p>
            <a:pPr eaLnBrk="1" hangingPunct="1">
              <a:spcBef>
                <a:spcPct val="0"/>
              </a:spcBef>
            </a:pPr>
            <a:r>
              <a:rPr lang="en-PH" altLang="en-US" sz="4000" b="1"/>
              <a:t>Write the pseudo code for a defined computing problem;</a:t>
            </a:r>
          </a:p>
          <a:p>
            <a:pPr eaLnBrk="1" hangingPunct="1">
              <a:spcBef>
                <a:spcPct val="0"/>
              </a:spcBef>
            </a:pPr>
            <a:r>
              <a:rPr lang="en-PH" altLang="en-US" sz="4000" b="1"/>
              <a:t>Create a program using the formulated pseudo code in solving the given problem.</a:t>
            </a:r>
          </a:p>
        </p:txBody>
      </p:sp>
      <p:sp>
        <p:nvSpPr>
          <p:cNvPr id="7172" name="object 31">
            <a:extLst>
              <a:ext uri="{FF2B5EF4-FFF2-40B4-BE49-F238E27FC236}">
                <a16:creationId xmlns:a16="http://schemas.microsoft.com/office/drawing/2014/main" id="{61FFB337-5157-4D86-9221-A8F09EB9F46D}"/>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7173" name="object 2">
            <a:extLst>
              <a:ext uri="{FF2B5EF4-FFF2-40B4-BE49-F238E27FC236}">
                <a16:creationId xmlns:a16="http://schemas.microsoft.com/office/drawing/2014/main" id="{F0391F87-8DB5-4651-A4A6-1C5F9A74CDA3}"/>
              </a:ext>
            </a:extLst>
          </p:cNvPr>
          <p:cNvSpPr txBox="1">
            <a:spLocks noChangeArrowheads="1"/>
          </p:cNvSpPr>
          <p:nvPr/>
        </p:nvSpPr>
        <p:spPr bwMode="auto">
          <a:xfrm>
            <a:off x="1752600" y="1371600"/>
            <a:ext cx="868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5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000"/>
              </a:lnSpc>
              <a:spcBef>
                <a:spcPct val="0"/>
              </a:spcBef>
              <a:buFont typeface="Arial" panose="020B0604020202020204" pitchFamily="34" charset="0"/>
              <a:buNone/>
            </a:pPr>
            <a:endParaRPr lang="en-US" altLang="en-US"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42">
            <a:extLst>
              <a:ext uri="{FF2B5EF4-FFF2-40B4-BE49-F238E27FC236}">
                <a16:creationId xmlns:a16="http://schemas.microsoft.com/office/drawing/2014/main" id="{A6957EB3-796E-498D-AFF5-52F76550AC3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4819" name="object 43">
            <a:extLst>
              <a:ext uri="{FF2B5EF4-FFF2-40B4-BE49-F238E27FC236}">
                <a16:creationId xmlns:a16="http://schemas.microsoft.com/office/drawing/2014/main" id="{9097C327-D4F3-4608-8890-E3147CE96FE5}"/>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4820" name="object 38">
            <a:extLst>
              <a:ext uri="{FF2B5EF4-FFF2-40B4-BE49-F238E27FC236}">
                <a16:creationId xmlns:a16="http://schemas.microsoft.com/office/drawing/2014/main" id="{FE32675D-98D1-4CDF-8F24-EFE479E8A2E6}"/>
              </a:ext>
            </a:extLst>
          </p:cNvPr>
          <p:cNvSpPr txBox="1">
            <a:spLocks noChangeArrowheads="1"/>
          </p:cNvSpPr>
          <p:nvPr/>
        </p:nvSpPr>
        <p:spPr bwMode="auto">
          <a:xfrm>
            <a:off x="1524000" y="1600200"/>
            <a:ext cx="89154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3600" b="1"/>
              <a:t>// comment</a:t>
            </a:r>
          </a:p>
          <a:p>
            <a:pPr lvl="1">
              <a:spcBef>
                <a:spcPct val="0"/>
              </a:spcBef>
              <a:buFont typeface="Arial" panose="020B0604020202020204" pitchFamily="34" charset="0"/>
              <a:buNone/>
            </a:pPr>
            <a:r>
              <a:rPr lang="en-PH" altLang="en-US" sz="3600" b="1"/>
              <a:t>#include &lt;iostream&gt;</a:t>
            </a:r>
          </a:p>
          <a:p>
            <a:pPr lvl="1">
              <a:spcBef>
                <a:spcPct val="0"/>
              </a:spcBef>
              <a:buFont typeface="Arial" panose="020B0604020202020204" pitchFamily="34" charset="0"/>
              <a:buNone/>
            </a:pPr>
            <a:r>
              <a:rPr lang="en-PH" altLang="en-US" sz="3600" b="1"/>
              <a:t>using namespace std;</a:t>
            </a:r>
          </a:p>
          <a:p>
            <a:pPr lvl="1">
              <a:spcBef>
                <a:spcPct val="0"/>
              </a:spcBef>
              <a:buFont typeface="Arial" panose="020B0604020202020204" pitchFamily="34" charset="0"/>
              <a:buNone/>
            </a:pPr>
            <a:r>
              <a:rPr lang="en-PH" altLang="en-US" sz="3600" b="1"/>
              <a:t>main(){</a:t>
            </a:r>
          </a:p>
          <a:p>
            <a:pPr lvl="1">
              <a:spcBef>
                <a:spcPct val="0"/>
              </a:spcBef>
              <a:buFont typeface="Arial" panose="020B0604020202020204" pitchFamily="34" charset="0"/>
              <a:buNone/>
            </a:pPr>
            <a:r>
              <a:rPr lang="en-PH" altLang="en-US" sz="3600" b="1"/>
              <a:t>	declaration;</a:t>
            </a:r>
          </a:p>
          <a:p>
            <a:pPr lvl="1">
              <a:spcBef>
                <a:spcPct val="0"/>
              </a:spcBef>
              <a:buFont typeface="Arial" panose="020B0604020202020204" pitchFamily="34" charset="0"/>
              <a:buNone/>
            </a:pPr>
            <a:r>
              <a:rPr lang="en-PH" altLang="en-US" sz="3600" b="1"/>
              <a:t>	cout &lt;&lt; “…”;</a:t>
            </a:r>
          </a:p>
          <a:p>
            <a:pPr lvl="1">
              <a:spcBef>
                <a:spcPct val="0"/>
              </a:spcBef>
              <a:buFont typeface="Arial" panose="020B0604020202020204" pitchFamily="34" charset="0"/>
              <a:buNone/>
            </a:pPr>
            <a:r>
              <a:rPr lang="en-PH" altLang="en-US" sz="3600" b="1"/>
              <a:t>	cin &gt;&gt; variable;	</a:t>
            </a:r>
          </a:p>
          <a:p>
            <a:pPr lvl="1">
              <a:spcBef>
                <a:spcPct val="0"/>
              </a:spcBef>
              <a:buFont typeface="Arial" panose="020B0604020202020204" pitchFamily="34" charset="0"/>
              <a:buNone/>
            </a:pPr>
            <a:r>
              <a:rPr lang="en-PH" altLang="en-US" sz="3600" b="1"/>
              <a:t>}</a:t>
            </a:r>
          </a:p>
          <a:p>
            <a:pPr lvl="1">
              <a:spcBef>
                <a:spcPct val="0"/>
              </a:spcBef>
              <a:buFont typeface="Arial" panose="020B0604020202020204" pitchFamily="34" charset="0"/>
              <a:buNone/>
            </a:pPr>
            <a:r>
              <a:rPr lang="en-PH" altLang="en-US" sz="3600" b="1"/>
              <a:t>	</a:t>
            </a:r>
            <a:endParaRPr lang="en-PH" altLang="en-US" sz="4000"/>
          </a:p>
        </p:txBody>
      </p:sp>
      <p:sp>
        <p:nvSpPr>
          <p:cNvPr id="34821" name="object 31">
            <a:extLst>
              <a:ext uri="{FF2B5EF4-FFF2-40B4-BE49-F238E27FC236}">
                <a16:creationId xmlns:a16="http://schemas.microsoft.com/office/drawing/2014/main" id="{8A4D04DC-E6A1-4E9F-B69D-E7DB603E8A2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34822" name="object 40">
            <a:extLst>
              <a:ext uri="{FF2B5EF4-FFF2-40B4-BE49-F238E27FC236}">
                <a16:creationId xmlns:a16="http://schemas.microsoft.com/office/drawing/2014/main" id="{74A0D7CB-0180-4D15-AF6A-6B7385EBCCE0}"/>
              </a:ext>
            </a:extLst>
          </p:cNvPr>
          <p:cNvSpPr txBox="1">
            <a:spLocks noChangeArrowheads="1"/>
          </p:cNvSpPr>
          <p:nvPr/>
        </p:nvSpPr>
        <p:spPr bwMode="auto">
          <a:xfrm>
            <a:off x="4635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a:t>
            </a:r>
            <a:endParaRPr lang="en-PH" altLang="en-US" sz="4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42">
            <a:extLst>
              <a:ext uri="{FF2B5EF4-FFF2-40B4-BE49-F238E27FC236}">
                <a16:creationId xmlns:a16="http://schemas.microsoft.com/office/drawing/2014/main" id="{EB0CAF7E-87AF-4EAB-A592-50C7DE9F401A}"/>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5843" name="object 43">
            <a:extLst>
              <a:ext uri="{FF2B5EF4-FFF2-40B4-BE49-F238E27FC236}">
                <a16:creationId xmlns:a16="http://schemas.microsoft.com/office/drawing/2014/main" id="{316D8E25-8E19-460C-98C4-C32BC37643FE}"/>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5844" name="object 38">
            <a:extLst>
              <a:ext uri="{FF2B5EF4-FFF2-40B4-BE49-F238E27FC236}">
                <a16:creationId xmlns:a16="http://schemas.microsoft.com/office/drawing/2014/main" id="{FE47DC42-C6C9-4BEA-A7FE-7198467382DA}"/>
              </a:ext>
            </a:extLst>
          </p:cNvPr>
          <p:cNvSpPr txBox="1">
            <a:spLocks noChangeArrowheads="1"/>
          </p:cNvSpPr>
          <p:nvPr/>
        </p:nvSpPr>
        <p:spPr bwMode="auto">
          <a:xfrm>
            <a:off x="1524000" y="1600200"/>
            <a:ext cx="89154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pPr>
            <a:r>
              <a:rPr lang="en-PH" altLang="en-US" sz="3600" b="1"/>
              <a:t>Save your file as C++ source file (*.cpp)</a:t>
            </a:r>
          </a:p>
          <a:p>
            <a:pPr lvl="1">
              <a:spcBef>
                <a:spcPct val="0"/>
              </a:spcBef>
            </a:pPr>
            <a:r>
              <a:rPr lang="en-PH" altLang="en-US" sz="3200" b="1"/>
              <a:t>#include &lt;cmath&gt;</a:t>
            </a:r>
          </a:p>
          <a:p>
            <a:pPr lvl="1">
              <a:spcBef>
                <a:spcPct val="0"/>
              </a:spcBef>
            </a:pPr>
            <a:r>
              <a:rPr lang="en-PH" altLang="en-US" sz="3200" b="1"/>
              <a:t>#include &lt;string&gt;</a:t>
            </a:r>
          </a:p>
          <a:p>
            <a:pPr lvl="1">
              <a:spcBef>
                <a:spcPct val="0"/>
              </a:spcBef>
            </a:pPr>
            <a:r>
              <a:rPr lang="en-PH" altLang="en-US" sz="3200" b="1"/>
              <a:t>/*comments…</a:t>
            </a:r>
          </a:p>
          <a:p>
            <a:pPr lvl="2">
              <a:spcBef>
                <a:spcPct val="0"/>
              </a:spcBef>
              <a:buFont typeface="Arial" panose="020B0604020202020204" pitchFamily="34" charset="0"/>
              <a:buNone/>
            </a:pPr>
            <a:r>
              <a:rPr lang="en-PH" altLang="en-US" sz="3200" b="1"/>
              <a:t>…</a:t>
            </a:r>
          </a:p>
          <a:p>
            <a:pPr lvl="2">
              <a:spcBef>
                <a:spcPct val="0"/>
              </a:spcBef>
              <a:buFont typeface="Arial" panose="020B0604020202020204" pitchFamily="34" charset="0"/>
              <a:buNone/>
            </a:pPr>
            <a:r>
              <a:rPr lang="en-PH" altLang="en-US" sz="3200" b="1"/>
              <a:t>…</a:t>
            </a:r>
          </a:p>
          <a:p>
            <a:pPr lvl="2">
              <a:spcBef>
                <a:spcPct val="0"/>
              </a:spcBef>
              <a:buFont typeface="Arial" panose="020B0604020202020204" pitchFamily="34" charset="0"/>
              <a:buNone/>
            </a:pPr>
            <a:r>
              <a:rPr lang="en-PH" altLang="en-US" sz="3200" b="1"/>
              <a:t>*/</a:t>
            </a:r>
          </a:p>
          <a:p>
            <a:pPr lvl="1">
              <a:spcBef>
                <a:spcPct val="0"/>
              </a:spcBef>
            </a:pPr>
            <a:endParaRPr lang="en-PH" altLang="en-US" sz="3600"/>
          </a:p>
        </p:txBody>
      </p:sp>
      <p:sp>
        <p:nvSpPr>
          <p:cNvPr id="35845" name="object 31">
            <a:extLst>
              <a:ext uri="{FF2B5EF4-FFF2-40B4-BE49-F238E27FC236}">
                <a16:creationId xmlns:a16="http://schemas.microsoft.com/office/drawing/2014/main" id="{033E338A-F1FB-454E-B38A-C75F8F8D8D6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35846" name="object 40">
            <a:extLst>
              <a:ext uri="{FF2B5EF4-FFF2-40B4-BE49-F238E27FC236}">
                <a16:creationId xmlns:a16="http://schemas.microsoft.com/office/drawing/2014/main" id="{627AF819-A5B1-4782-8FAF-04B961E48899}"/>
              </a:ext>
            </a:extLst>
          </p:cNvPr>
          <p:cNvSpPr txBox="1">
            <a:spLocks noChangeArrowheads="1"/>
          </p:cNvSpPr>
          <p:nvPr/>
        </p:nvSpPr>
        <p:spPr bwMode="auto">
          <a:xfrm>
            <a:off x="4635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a:t>
            </a:r>
            <a:endParaRPr lang="en-PH" altLang="en-US" sz="40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bject 40">
            <a:extLst>
              <a:ext uri="{FF2B5EF4-FFF2-40B4-BE49-F238E27FC236}">
                <a16:creationId xmlns:a16="http://schemas.microsoft.com/office/drawing/2014/main" id="{B0D39945-2371-4164-9FD4-90DF146B71DF}"/>
              </a:ext>
            </a:extLst>
          </p:cNvPr>
          <p:cNvSpPr txBox="1">
            <a:spLocks noChangeArrowheads="1"/>
          </p:cNvSpPr>
          <p:nvPr/>
        </p:nvSpPr>
        <p:spPr bwMode="auto">
          <a:xfrm>
            <a:off x="190500" y="381000"/>
            <a:ext cx="5791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(A1)</a:t>
            </a:r>
            <a:endParaRPr lang="en-PH" altLang="en-US" sz="4000" b="1"/>
          </a:p>
        </p:txBody>
      </p:sp>
      <p:sp>
        <p:nvSpPr>
          <p:cNvPr id="36872" name="object 38">
            <a:extLst>
              <a:ext uri="{FF2B5EF4-FFF2-40B4-BE49-F238E27FC236}">
                <a16:creationId xmlns:a16="http://schemas.microsoft.com/office/drawing/2014/main" id="{9808200D-C4BF-46CC-8EAC-71DA3123D18B}"/>
              </a:ext>
            </a:extLst>
          </p:cNvPr>
          <p:cNvSpPr txBox="1">
            <a:spLocks noChangeArrowheads="1"/>
          </p:cNvSpPr>
          <p:nvPr/>
        </p:nvSpPr>
        <p:spPr bwMode="auto">
          <a:xfrm>
            <a:off x="190500" y="1428750"/>
            <a:ext cx="5791200" cy="4813300"/>
          </a:xfrm>
          <a:prstGeom prst="rect">
            <a:avLst/>
          </a:prstGeom>
          <a:ln/>
        </p:spPr>
        <p:style>
          <a:lnRef idx="2">
            <a:schemeClr val="dk1"/>
          </a:lnRef>
          <a:fillRef idx="1">
            <a:schemeClr val="lt1"/>
          </a:fillRef>
          <a:effectRef idx="0">
            <a:schemeClr val="dk1"/>
          </a:effectRef>
          <a:fontRef idx="minor">
            <a:schemeClr val="dk1"/>
          </a:fontRef>
        </p:style>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defRPr/>
            </a:pPr>
            <a:r>
              <a:rPr lang="en-PH" dirty="0"/>
              <a:t>#include &lt;</a:t>
            </a:r>
            <a:r>
              <a:rPr lang="en-PH" dirty="0" err="1"/>
              <a:t>iostream</a:t>
            </a:r>
            <a:r>
              <a:rPr lang="en-PH" dirty="0"/>
              <a:t>&gt;</a:t>
            </a:r>
          </a:p>
          <a:p>
            <a:pPr lvl="1">
              <a:spcBef>
                <a:spcPct val="0"/>
              </a:spcBef>
              <a:buFont typeface="Arial" panose="020B0604020202020204" pitchFamily="34" charset="0"/>
              <a:buNone/>
              <a:defRPr/>
            </a:pPr>
            <a:r>
              <a:rPr lang="en-PH" dirty="0"/>
              <a:t>using namespace </a:t>
            </a:r>
            <a:r>
              <a:rPr lang="en-PH" dirty="0" err="1"/>
              <a:t>std</a:t>
            </a:r>
            <a:r>
              <a:rPr lang="en-PH" dirty="0"/>
              <a:t>;</a:t>
            </a:r>
          </a:p>
          <a:p>
            <a:pPr lvl="1">
              <a:spcBef>
                <a:spcPct val="0"/>
              </a:spcBef>
              <a:buFont typeface="Arial" panose="020B0604020202020204" pitchFamily="34" charset="0"/>
              <a:buNone/>
              <a:defRPr/>
            </a:pPr>
            <a:r>
              <a:rPr lang="en-PH" dirty="0"/>
              <a:t>main(){</a:t>
            </a:r>
          </a:p>
          <a:p>
            <a:pPr lvl="1">
              <a:spcBef>
                <a:spcPct val="0"/>
              </a:spcBef>
              <a:buFont typeface="Arial" panose="020B0604020202020204" pitchFamily="34" charset="0"/>
              <a:buNone/>
              <a:defRPr/>
            </a:pPr>
            <a:r>
              <a:rPr lang="en-PH" dirty="0"/>
              <a:t>	float volume, side;</a:t>
            </a:r>
          </a:p>
          <a:p>
            <a:pPr lvl="1">
              <a:spcBef>
                <a:spcPct val="0"/>
              </a:spcBef>
              <a:buFont typeface="Arial" panose="020B0604020202020204" pitchFamily="34" charset="0"/>
              <a:buNone/>
              <a:defRPr/>
            </a:pPr>
            <a:r>
              <a:rPr lang="en-PH" dirty="0"/>
              <a:t>	</a:t>
            </a:r>
            <a:r>
              <a:rPr lang="en-PH" dirty="0" err="1"/>
              <a:t>cout</a:t>
            </a:r>
            <a:r>
              <a:rPr lang="en-PH" dirty="0"/>
              <a:t> &lt;&lt; "Enter Side: ";</a:t>
            </a:r>
          </a:p>
          <a:p>
            <a:pPr lvl="1">
              <a:spcBef>
                <a:spcPct val="0"/>
              </a:spcBef>
              <a:buFont typeface="Arial" panose="020B0604020202020204" pitchFamily="34" charset="0"/>
              <a:buNone/>
              <a:defRPr/>
            </a:pPr>
            <a:r>
              <a:rPr lang="en-PH" dirty="0"/>
              <a:t>	</a:t>
            </a:r>
            <a:r>
              <a:rPr lang="en-PH" dirty="0" err="1"/>
              <a:t>cin</a:t>
            </a:r>
            <a:r>
              <a:rPr lang="en-PH" dirty="0"/>
              <a:t> &gt;&gt; side;</a:t>
            </a:r>
          </a:p>
          <a:p>
            <a:pPr lvl="1">
              <a:spcBef>
                <a:spcPct val="0"/>
              </a:spcBef>
              <a:buFont typeface="Arial" panose="020B0604020202020204" pitchFamily="34" charset="0"/>
              <a:buNone/>
              <a:defRPr/>
            </a:pPr>
            <a:r>
              <a:rPr lang="en-PH" dirty="0"/>
              <a:t>	volume = side * side * side;</a:t>
            </a:r>
          </a:p>
          <a:p>
            <a:pPr lvl="1">
              <a:spcBef>
                <a:spcPct val="0"/>
              </a:spcBef>
              <a:buFont typeface="Arial" panose="020B0604020202020204" pitchFamily="34" charset="0"/>
              <a:buNone/>
              <a:defRPr/>
            </a:pPr>
            <a:r>
              <a:rPr lang="en-PH" dirty="0"/>
              <a:t>	</a:t>
            </a:r>
            <a:r>
              <a:rPr lang="en-PH" dirty="0" err="1"/>
              <a:t>cout</a:t>
            </a:r>
            <a:r>
              <a:rPr lang="en-PH" dirty="0"/>
              <a:t> &lt;&lt; “Volume: “ &lt;&lt; volume;</a:t>
            </a:r>
          </a:p>
          <a:p>
            <a:pPr lvl="1">
              <a:spcBef>
                <a:spcPct val="0"/>
              </a:spcBef>
              <a:buFont typeface="Arial" panose="020B0604020202020204" pitchFamily="34" charset="0"/>
              <a:buNone/>
              <a:defRPr/>
            </a:pPr>
            <a:r>
              <a:rPr lang="en-PH" dirty="0"/>
              <a:t>	}</a:t>
            </a:r>
          </a:p>
        </p:txBody>
      </p:sp>
      <p:sp>
        <p:nvSpPr>
          <p:cNvPr id="36868" name="object 31">
            <a:extLst>
              <a:ext uri="{FF2B5EF4-FFF2-40B4-BE49-F238E27FC236}">
                <a16:creationId xmlns:a16="http://schemas.microsoft.com/office/drawing/2014/main" id="{0CF111F0-6E7A-4FDB-A63C-05CFAC3768C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11" name="object 38">
            <a:extLst>
              <a:ext uri="{FF2B5EF4-FFF2-40B4-BE49-F238E27FC236}">
                <a16:creationId xmlns:a16="http://schemas.microsoft.com/office/drawing/2014/main" id="{CD155A5D-9BF3-44A2-B90A-79BB7139CB9C}"/>
              </a:ext>
            </a:extLst>
          </p:cNvPr>
          <p:cNvSpPr txBox="1">
            <a:spLocks noChangeArrowheads="1"/>
          </p:cNvSpPr>
          <p:nvPr/>
        </p:nvSpPr>
        <p:spPr bwMode="auto">
          <a:xfrm>
            <a:off x="6172200" y="1428750"/>
            <a:ext cx="5715000" cy="4813300"/>
          </a:xfrm>
          <a:prstGeom prst="rect">
            <a:avLst/>
          </a:prstGeom>
          <a:ln/>
        </p:spPr>
        <p:style>
          <a:lnRef idx="2">
            <a:schemeClr val="dk1"/>
          </a:lnRef>
          <a:fillRef idx="1">
            <a:schemeClr val="lt1"/>
          </a:fillRef>
          <a:effectRef idx="0">
            <a:schemeClr val="dk1"/>
          </a:effectRef>
          <a:fontRef idx="minor">
            <a:schemeClr val="dk1"/>
          </a:fontRef>
        </p:style>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defRPr/>
            </a:pPr>
            <a:r>
              <a:rPr lang="en-PH" dirty="0"/>
              <a:t>#include &lt;</a:t>
            </a:r>
            <a:r>
              <a:rPr lang="en-PH" dirty="0" err="1"/>
              <a:t>iostream</a:t>
            </a:r>
            <a:r>
              <a:rPr lang="en-PH" dirty="0"/>
              <a:t>&gt;</a:t>
            </a:r>
          </a:p>
          <a:p>
            <a:pPr lvl="1">
              <a:spcBef>
                <a:spcPct val="0"/>
              </a:spcBef>
              <a:buFont typeface="Arial" panose="020B0604020202020204" pitchFamily="34" charset="0"/>
              <a:buNone/>
              <a:defRPr/>
            </a:pPr>
            <a:r>
              <a:rPr lang="en-PH" dirty="0"/>
              <a:t>#include &lt;</a:t>
            </a:r>
            <a:r>
              <a:rPr lang="en-PH" dirty="0" err="1"/>
              <a:t>cmath</a:t>
            </a:r>
            <a:r>
              <a:rPr lang="en-PH" dirty="0"/>
              <a:t>&gt;</a:t>
            </a:r>
          </a:p>
          <a:p>
            <a:pPr lvl="1">
              <a:spcBef>
                <a:spcPct val="0"/>
              </a:spcBef>
              <a:buFont typeface="Arial" panose="020B0604020202020204" pitchFamily="34" charset="0"/>
              <a:buNone/>
              <a:defRPr/>
            </a:pPr>
            <a:r>
              <a:rPr lang="en-PH" dirty="0"/>
              <a:t>using namespace </a:t>
            </a:r>
            <a:r>
              <a:rPr lang="en-PH" dirty="0" err="1"/>
              <a:t>std</a:t>
            </a:r>
            <a:r>
              <a:rPr lang="en-PH" dirty="0"/>
              <a:t>;</a:t>
            </a:r>
          </a:p>
          <a:p>
            <a:pPr lvl="1">
              <a:spcBef>
                <a:spcPct val="0"/>
              </a:spcBef>
              <a:buFont typeface="Arial" panose="020B0604020202020204" pitchFamily="34" charset="0"/>
              <a:buNone/>
              <a:defRPr/>
            </a:pPr>
            <a:r>
              <a:rPr lang="en-PH" dirty="0"/>
              <a:t>main(){</a:t>
            </a:r>
          </a:p>
          <a:p>
            <a:pPr lvl="1">
              <a:spcBef>
                <a:spcPct val="0"/>
              </a:spcBef>
              <a:buFont typeface="Arial" panose="020B0604020202020204" pitchFamily="34" charset="0"/>
              <a:buNone/>
              <a:defRPr/>
            </a:pPr>
            <a:r>
              <a:rPr lang="en-PH" dirty="0"/>
              <a:t>	float volume, side;</a:t>
            </a:r>
          </a:p>
          <a:p>
            <a:pPr lvl="1">
              <a:spcBef>
                <a:spcPct val="0"/>
              </a:spcBef>
              <a:buFont typeface="Arial" panose="020B0604020202020204" pitchFamily="34" charset="0"/>
              <a:buNone/>
              <a:defRPr/>
            </a:pPr>
            <a:r>
              <a:rPr lang="en-PH" dirty="0"/>
              <a:t>	</a:t>
            </a:r>
            <a:r>
              <a:rPr lang="en-PH" dirty="0" err="1"/>
              <a:t>cout</a:t>
            </a:r>
            <a:r>
              <a:rPr lang="en-PH" dirty="0"/>
              <a:t> &lt;&lt; "Enter Side: ";</a:t>
            </a:r>
          </a:p>
          <a:p>
            <a:pPr lvl="1">
              <a:spcBef>
                <a:spcPct val="0"/>
              </a:spcBef>
              <a:buFont typeface="Arial" panose="020B0604020202020204" pitchFamily="34" charset="0"/>
              <a:buNone/>
              <a:defRPr/>
            </a:pPr>
            <a:r>
              <a:rPr lang="en-PH" dirty="0"/>
              <a:t>	</a:t>
            </a:r>
            <a:r>
              <a:rPr lang="en-PH" dirty="0" err="1"/>
              <a:t>cin</a:t>
            </a:r>
            <a:r>
              <a:rPr lang="en-PH" dirty="0"/>
              <a:t> &gt;&gt; side;</a:t>
            </a:r>
          </a:p>
          <a:p>
            <a:pPr lvl="1">
              <a:spcBef>
                <a:spcPct val="0"/>
              </a:spcBef>
              <a:buFont typeface="Arial" panose="020B0604020202020204" pitchFamily="34" charset="0"/>
              <a:buNone/>
              <a:defRPr/>
            </a:pPr>
            <a:r>
              <a:rPr lang="en-PH" dirty="0"/>
              <a:t>	volume = pow(side,3);</a:t>
            </a:r>
          </a:p>
          <a:p>
            <a:pPr lvl="1">
              <a:spcBef>
                <a:spcPct val="0"/>
              </a:spcBef>
              <a:buFont typeface="Arial" panose="020B0604020202020204" pitchFamily="34" charset="0"/>
              <a:buNone/>
              <a:defRPr/>
            </a:pPr>
            <a:r>
              <a:rPr lang="en-PH" dirty="0"/>
              <a:t>	</a:t>
            </a:r>
            <a:r>
              <a:rPr lang="en-PH" dirty="0" err="1"/>
              <a:t>cout</a:t>
            </a:r>
            <a:r>
              <a:rPr lang="en-PH" dirty="0"/>
              <a:t> &lt;&lt; “Volume: “ &lt;&lt; volume;</a:t>
            </a:r>
          </a:p>
          <a:p>
            <a:pPr lvl="1">
              <a:spcBef>
                <a:spcPct val="0"/>
              </a:spcBef>
              <a:buFont typeface="Arial" panose="020B0604020202020204" pitchFamily="34" charset="0"/>
              <a:buNone/>
              <a:defRPr/>
            </a:pPr>
            <a:r>
              <a:rPr lang="en-PH" dirty="0"/>
              <a:t>	}</a:t>
            </a:r>
          </a:p>
        </p:txBody>
      </p:sp>
      <p:sp>
        <p:nvSpPr>
          <p:cNvPr id="36870" name="object 40">
            <a:extLst>
              <a:ext uri="{FF2B5EF4-FFF2-40B4-BE49-F238E27FC236}">
                <a16:creationId xmlns:a16="http://schemas.microsoft.com/office/drawing/2014/main" id="{A784F0DB-8C3D-4306-8C0C-8E4C6FD651BF}"/>
              </a:ext>
            </a:extLst>
          </p:cNvPr>
          <p:cNvSpPr txBox="1">
            <a:spLocks noChangeArrowheads="1"/>
          </p:cNvSpPr>
          <p:nvPr/>
        </p:nvSpPr>
        <p:spPr bwMode="auto">
          <a:xfrm>
            <a:off x="6400800" y="381000"/>
            <a:ext cx="5791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(A2)</a:t>
            </a:r>
            <a:endParaRPr lang="en-PH" altLang="en-US" sz="40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42">
            <a:extLst>
              <a:ext uri="{FF2B5EF4-FFF2-40B4-BE49-F238E27FC236}">
                <a16:creationId xmlns:a16="http://schemas.microsoft.com/office/drawing/2014/main" id="{DB1F7451-FA0D-4326-88F8-4591E9742299}"/>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7891" name="object 43">
            <a:extLst>
              <a:ext uri="{FF2B5EF4-FFF2-40B4-BE49-F238E27FC236}">
                <a16:creationId xmlns:a16="http://schemas.microsoft.com/office/drawing/2014/main" id="{058BBFC3-FECF-417A-B29C-A49CE890057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7892" name="object 40">
            <a:extLst>
              <a:ext uri="{FF2B5EF4-FFF2-40B4-BE49-F238E27FC236}">
                <a16:creationId xmlns:a16="http://schemas.microsoft.com/office/drawing/2014/main" id="{54A4E6B5-ED89-4351-8B86-BEDF0F9C393C}"/>
              </a:ext>
            </a:extLst>
          </p:cNvPr>
          <p:cNvSpPr txBox="1">
            <a:spLocks noChangeArrowheads="1"/>
          </p:cNvSpPr>
          <p:nvPr/>
        </p:nvSpPr>
        <p:spPr bwMode="auto">
          <a:xfrm>
            <a:off x="527050" y="2333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(B1)</a:t>
            </a:r>
            <a:endParaRPr lang="en-PH" altLang="en-US" sz="4000" b="1"/>
          </a:p>
        </p:txBody>
      </p:sp>
      <p:sp>
        <p:nvSpPr>
          <p:cNvPr id="37893" name="object 38">
            <a:extLst>
              <a:ext uri="{FF2B5EF4-FFF2-40B4-BE49-F238E27FC236}">
                <a16:creationId xmlns:a16="http://schemas.microsoft.com/office/drawing/2014/main" id="{899BEF1C-55DD-47EB-83BE-44A9A89A29F7}"/>
              </a:ext>
            </a:extLst>
          </p:cNvPr>
          <p:cNvSpPr txBox="1">
            <a:spLocks noChangeArrowheads="1"/>
          </p:cNvSpPr>
          <p:nvPr/>
        </p:nvSpPr>
        <p:spPr bwMode="auto">
          <a:xfrm>
            <a:off x="76200" y="1295400"/>
            <a:ext cx="11887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PROBLEM</a:t>
            </a:r>
          </a:p>
          <a:p>
            <a:pPr lvl="2">
              <a:spcBef>
                <a:spcPct val="0"/>
              </a:spcBef>
            </a:pPr>
            <a:r>
              <a:rPr lang="en-PH" altLang="en-US" sz="5400"/>
              <a:t>Create a program that will compute and display the peso equivalent of a dollar. (1 dollar = 46.75 pesos)</a:t>
            </a:r>
          </a:p>
        </p:txBody>
      </p:sp>
      <p:sp>
        <p:nvSpPr>
          <p:cNvPr id="37894" name="object 31">
            <a:extLst>
              <a:ext uri="{FF2B5EF4-FFF2-40B4-BE49-F238E27FC236}">
                <a16:creationId xmlns:a16="http://schemas.microsoft.com/office/drawing/2014/main" id="{0D5CE5A7-8C4E-41CC-A62C-74DBC3B6B901}"/>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bject 42">
            <a:extLst>
              <a:ext uri="{FF2B5EF4-FFF2-40B4-BE49-F238E27FC236}">
                <a16:creationId xmlns:a16="http://schemas.microsoft.com/office/drawing/2014/main" id="{61B681CF-A716-4BD5-926E-06935D73320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8915" name="object 43">
            <a:extLst>
              <a:ext uri="{FF2B5EF4-FFF2-40B4-BE49-F238E27FC236}">
                <a16:creationId xmlns:a16="http://schemas.microsoft.com/office/drawing/2014/main" id="{0427462B-6B05-4772-87E4-402179F031FB}"/>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8916" name="object 40">
            <a:extLst>
              <a:ext uri="{FF2B5EF4-FFF2-40B4-BE49-F238E27FC236}">
                <a16:creationId xmlns:a16="http://schemas.microsoft.com/office/drawing/2014/main" id="{332F3E65-A770-44B5-B0C5-B8E4B657513B}"/>
              </a:ext>
            </a:extLst>
          </p:cNvPr>
          <p:cNvSpPr txBox="1">
            <a:spLocks noChangeArrowheads="1"/>
          </p:cNvSpPr>
          <p:nvPr/>
        </p:nvSpPr>
        <p:spPr bwMode="auto">
          <a:xfrm>
            <a:off x="5397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(B2)</a:t>
            </a:r>
            <a:endParaRPr lang="en-PH" altLang="en-US" sz="4000" b="1"/>
          </a:p>
        </p:txBody>
      </p:sp>
      <p:sp>
        <p:nvSpPr>
          <p:cNvPr id="38917" name="object 38">
            <a:extLst>
              <a:ext uri="{FF2B5EF4-FFF2-40B4-BE49-F238E27FC236}">
                <a16:creationId xmlns:a16="http://schemas.microsoft.com/office/drawing/2014/main" id="{ED8182C2-41EA-4007-8962-A3A7A3F46C7E}"/>
              </a:ext>
            </a:extLst>
          </p:cNvPr>
          <p:cNvSpPr txBox="1">
            <a:spLocks noChangeArrowheads="1"/>
          </p:cNvSpPr>
          <p:nvPr/>
        </p:nvSpPr>
        <p:spPr bwMode="auto">
          <a:xfrm>
            <a:off x="152400" y="1371600"/>
            <a:ext cx="118110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343150" indent="-571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8003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575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7147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719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GIVEN</a:t>
            </a:r>
          </a:p>
          <a:p>
            <a:pPr lvl="2">
              <a:spcBef>
                <a:spcPct val="0"/>
              </a:spcBef>
            </a:pPr>
            <a:r>
              <a:rPr lang="en-PH" altLang="en-US" sz="5400"/>
              <a:t>Let :</a:t>
            </a:r>
          </a:p>
          <a:p>
            <a:pPr lvl="4">
              <a:spcBef>
                <a:spcPct val="0"/>
              </a:spcBef>
              <a:buFont typeface="Arial" panose="020B0604020202020204" pitchFamily="34" charset="0"/>
              <a:buChar char="•"/>
            </a:pPr>
            <a:r>
              <a:rPr lang="en-PH" altLang="en-US" sz="5400" b="1"/>
              <a:t>dollar</a:t>
            </a:r>
            <a:r>
              <a:rPr lang="en-PH" altLang="en-US" sz="5400"/>
              <a:t> be the dollar value</a:t>
            </a:r>
          </a:p>
          <a:p>
            <a:pPr lvl="4">
              <a:spcBef>
                <a:spcPct val="0"/>
              </a:spcBef>
              <a:buFont typeface="Arial" panose="020B0604020202020204" pitchFamily="34" charset="0"/>
              <a:buChar char="•"/>
            </a:pPr>
            <a:r>
              <a:rPr lang="en-PH" altLang="en-US" sz="5400"/>
              <a:t>$1 = Php 46.75</a:t>
            </a:r>
          </a:p>
          <a:p>
            <a:pPr lvl="1">
              <a:spcBef>
                <a:spcPct val="0"/>
              </a:spcBef>
              <a:buFont typeface="Arial" panose="020B0604020202020204" pitchFamily="34" charset="0"/>
              <a:buChar char="•"/>
            </a:pPr>
            <a:endParaRPr lang="en-PH" altLang="en-US" sz="5400" b="1"/>
          </a:p>
        </p:txBody>
      </p:sp>
      <p:sp>
        <p:nvSpPr>
          <p:cNvPr id="38918" name="object 31">
            <a:extLst>
              <a:ext uri="{FF2B5EF4-FFF2-40B4-BE49-F238E27FC236}">
                <a16:creationId xmlns:a16="http://schemas.microsoft.com/office/drawing/2014/main" id="{98199F7E-BF86-4C33-955C-EB16812BBBC0}"/>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bject 42">
            <a:extLst>
              <a:ext uri="{FF2B5EF4-FFF2-40B4-BE49-F238E27FC236}">
                <a16:creationId xmlns:a16="http://schemas.microsoft.com/office/drawing/2014/main" id="{5BC1FFD1-AAA3-431C-B3BE-9D478DBC5EE7}"/>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39939" name="object 43">
            <a:extLst>
              <a:ext uri="{FF2B5EF4-FFF2-40B4-BE49-F238E27FC236}">
                <a16:creationId xmlns:a16="http://schemas.microsoft.com/office/drawing/2014/main" id="{512BE642-2B4C-488E-BF1D-5324FA419428}"/>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9940" name="object 40">
            <a:extLst>
              <a:ext uri="{FF2B5EF4-FFF2-40B4-BE49-F238E27FC236}">
                <a16:creationId xmlns:a16="http://schemas.microsoft.com/office/drawing/2014/main" id="{FB26A538-2EA4-4F7A-A44B-17AF0BE3C748}"/>
              </a:ext>
            </a:extLst>
          </p:cNvPr>
          <p:cNvSpPr txBox="1">
            <a:spLocks noChangeArrowheads="1"/>
          </p:cNvSpPr>
          <p:nvPr/>
        </p:nvSpPr>
        <p:spPr bwMode="auto">
          <a:xfrm>
            <a:off x="5524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(B3)</a:t>
            </a:r>
            <a:endParaRPr lang="en-PH" altLang="en-US" sz="4000" b="1"/>
          </a:p>
        </p:txBody>
      </p:sp>
      <p:sp>
        <p:nvSpPr>
          <p:cNvPr id="39941" name="object 38">
            <a:extLst>
              <a:ext uri="{FF2B5EF4-FFF2-40B4-BE49-F238E27FC236}">
                <a16:creationId xmlns:a16="http://schemas.microsoft.com/office/drawing/2014/main" id="{6CDF0235-6660-404C-8E22-D8BD39FA49EE}"/>
              </a:ext>
            </a:extLst>
          </p:cNvPr>
          <p:cNvSpPr txBox="1">
            <a:spLocks noChangeArrowheads="1"/>
          </p:cNvSpPr>
          <p:nvPr/>
        </p:nvSpPr>
        <p:spPr bwMode="auto">
          <a:xfrm>
            <a:off x="552450" y="1714500"/>
            <a:ext cx="1095375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OUTCOME</a:t>
            </a:r>
          </a:p>
          <a:p>
            <a:pPr lvl="3">
              <a:spcBef>
                <a:spcPct val="0"/>
              </a:spcBef>
              <a:buFont typeface="Arial" panose="020B0604020202020204" pitchFamily="34" charset="0"/>
              <a:buChar char="•"/>
            </a:pPr>
            <a:r>
              <a:rPr lang="en-PH" altLang="en-US" sz="5400" b="1"/>
              <a:t>peso</a:t>
            </a:r>
          </a:p>
        </p:txBody>
      </p:sp>
      <p:sp>
        <p:nvSpPr>
          <p:cNvPr id="39942" name="object 31">
            <a:extLst>
              <a:ext uri="{FF2B5EF4-FFF2-40B4-BE49-F238E27FC236}">
                <a16:creationId xmlns:a16="http://schemas.microsoft.com/office/drawing/2014/main" id="{D5147B01-B9B1-4A87-BF04-61328F4FC362}"/>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bject 42">
            <a:extLst>
              <a:ext uri="{FF2B5EF4-FFF2-40B4-BE49-F238E27FC236}">
                <a16:creationId xmlns:a16="http://schemas.microsoft.com/office/drawing/2014/main" id="{0B7F7880-FBC0-4647-B0A3-CAFF1ACDB9EC}"/>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0963" name="object 43">
            <a:extLst>
              <a:ext uri="{FF2B5EF4-FFF2-40B4-BE49-F238E27FC236}">
                <a16:creationId xmlns:a16="http://schemas.microsoft.com/office/drawing/2014/main" id="{8865D439-BE0E-446A-BC23-D296705FBD31}"/>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0964" name="object 40">
            <a:extLst>
              <a:ext uri="{FF2B5EF4-FFF2-40B4-BE49-F238E27FC236}">
                <a16:creationId xmlns:a16="http://schemas.microsoft.com/office/drawing/2014/main" id="{AC0975CA-F081-4FA6-8E25-0E3A9AE6B8F1}"/>
              </a:ext>
            </a:extLst>
          </p:cNvPr>
          <p:cNvSpPr txBox="1">
            <a:spLocks noChangeArrowheads="1"/>
          </p:cNvSpPr>
          <p:nvPr/>
        </p:nvSpPr>
        <p:spPr bwMode="auto">
          <a:xfrm>
            <a:off x="4889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(B4)</a:t>
            </a:r>
            <a:endParaRPr lang="en-PH" altLang="en-US" sz="4000" b="1"/>
          </a:p>
        </p:txBody>
      </p:sp>
      <p:sp>
        <p:nvSpPr>
          <p:cNvPr id="40965" name="object 38">
            <a:extLst>
              <a:ext uri="{FF2B5EF4-FFF2-40B4-BE49-F238E27FC236}">
                <a16:creationId xmlns:a16="http://schemas.microsoft.com/office/drawing/2014/main" id="{FCDCEFB5-C8DD-44F1-A55C-DE43E46DFCB7}"/>
              </a:ext>
            </a:extLst>
          </p:cNvPr>
          <p:cNvSpPr txBox="1">
            <a:spLocks noChangeArrowheads="1"/>
          </p:cNvSpPr>
          <p:nvPr/>
        </p:nvSpPr>
        <p:spPr bwMode="auto">
          <a:xfrm>
            <a:off x="488950" y="1371600"/>
            <a:ext cx="1101725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PROCEDURE</a:t>
            </a:r>
          </a:p>
          <a:p>
            <a:pPr lvl="3">
              <a:spcBef>
                <a:spcPct val="0"/>
              </a:spcBef>
              <a:buFont typeface="Arial" panose="020B0604020202020204" pitchFamily="34" charset="0"/>
              <a:buChar char="•"/>
            </a:pPr>
            <a:r>
              <a:rPr lang="en-PH" altLang="en-US" sz="5400" b="1"/>
              <a:t>peso</a:t>
            </a:r>
            <a:r>
              <a:rPr lang="en-PH" altLang="en-US" sz="5400"/>
              <a:t> be the peso value</a:t>
            </a:r>
          </a:p>
          <a:p>
            <a:pPr lvl="4">
              <a:spcBef>
                <a:spcPct val="0"/>
              </a:spcBef>
              <a:buFont typeface="Arial" panose="020B0604020202020204" pitchFamily="34" charset="0"/>
              <a:buNone/>
            </a:pPr>
            <a:r>
              <a:rPr lang="en-PH" altLang="en-US" sz="5400"/>
              <a:t>peso = dollar * 46.75</a:t>
            </a:r>
          </a:p>
          <a:p>
            <a:pPr lvl="1">
              <a:spcBef>
                <a:spcPct val="0"/>
              </a:spcBef>
              <a:buFont typeface="Arial" panose="020B0604020202020204" pitchFamily="34" charset="0"/>
              <a:buChar char="•"/>
            </a:pPr>
            <a:endParaRPr lang="en-PH" altLang="en-US" sz="5400" b="1"/>
          </a:p>
        </p:txBody>
      </p:sp>
      <p:sp>
        <p:nvSpPr>
          <p:cNvPr id="40966" name="object 31">
            <a:extLst>
              <a:ext uri="{FF2B5EF4-FFF2-40B4-BE49-F238E27FC236}">
                <a16:creationId xmlns:a16="http://schemas.microsoft.com/office/drawing/2014/main" id="{788D3EB7-CCE3-45A5-B132-46F9A99D5CE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bject 42">
            <a:extLst>
              <a:ext uri="{FF2B5EF4-FFF2-40B4-BE49-F238E27FC236}">
                <a16:creationId xmlns:a16="http://schemas.microsoft.com/office/drawing/2014/main" id="{C2B134E2-7D78-47FC-A5F0-83500D02B417}"/>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1987" name="object 43">
            <a:extLst>
              <a:ext uri="{FF2B5EF4-FFF2-40B4-BE49-F238E27FC236}">
                <a16:creationId xmlns:a16="http://schemas.microsoft.com/office/drawing/2014/main" id="{527B00A1-31DF-4A60-92FC-11A5838EC1CD}"/>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1988" name="object 40">
            <a:extLst>
              <a:ext uri="{FF2B5EF4-FFF2-40B4-BE49-F238E27FC236}">
                <a16:creationId xmlns:a16="http://schemas.microsoft.com/office/drawing/2014/main" id="{DA40340E-C49D-4C04-B739-D9E143C48B7A}"/>
              </a:ext>
            </a:extLst>
          </p:cNvPr>
          <p:cNvSpPr txBox="1">
            <a:spLocks noChangeArrowheads="1"/>
          </p:cNvSpPr>
          <p:nvPr/>
        </p:nvSpPr>
        <p:spPr bwMode="auto">
          <a:xfrm>
            <a:off x="5397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(B1)</a:t>
            </a:r>
            <a:endParaRPr lang="en-PH" altLang="en-US" sz="4000" b="1"/>
          </a:p>
        </p:txBody>
      </p:sp>
      <p:sp>
        <p:nvSpPr>
          <p:cNvPr id="41989" name="object 38">
            <a:extLst>
              <a:ext uri="{FF2B5EF4-FFF2-40B4-BE49-F238E27FC236}">
                <a16:creationId xmlns:a16="http://schemas.microsoft.com/office/drawing/2014/main" id="{ECA336FA-615E-4A72-8C2F-93CD6961A2D2}"/>
              </a:ext>
            </a:extLst>
          </p:cNvPr>
          <p:cNvSpPr txBox="1">
            <a:spLocks noChangeArrowheads="1"/>
          </p:cNvSpPr>
          <p:nvPr/>
        </p:nvSpPr>
        <p:spPr bwMode="auto">
          <a:xfrm>
            <a:off x="2133600" y="1371600"/>
            <a:ext cx="97536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5000" b="1"/>
              <a:t>START</a:t>
            </a:r>
          </a:p>
          <a:p>
            <a:pPr lvl="2">
              <a:spcBef>
                <a:spcPct val="0"/>
              </a:spcBef>
              <a:buFont typeface="Arial" panose="020B0604020202020204" pitchFamily="34" charset="0"/>
              <a:buNone/>
            </a:pPr>
            <a:r>
              <a:rPr lang="en-PH" altLang="en-US" sz="5000" b="1"/>
              <a:t>INITIALIZE </a:t>
            </a:r>
            <a:r>
              <a:rPr lang="en-PH" altLang="en-US" sz="5000"/>
              <a:t>peso, dollar</a:t>
            </a:r>
          </a:p>
          <a:p>
            <a:pPr lvl="2">
              <a:spcBef>
                <a:spcPct val="0"/>
              </a:spcBef>
              <a:buFont typeface="Arial" panose="020B0604020202020204" pitchFamily="34" charset="0"/>
              <a:buNone/>
            </a:pPr>
            <a:r>
              <a:rPr lang="en-PH" altLang="en-US" sz="5000" b="1"/>
              <a:t>READ </a:t>
            </a:r>
            <a:r>
              <a:rPr lang="en-PH" altLang="en-US" sz="5000"/>
              <a:t>dollar</a:t>
            </a:r>
          </a:p>
          <a:p>
            <a:pPr lvl="2">
              <a:spcBef>
                <a:spcPct val="0"/>
              </a:spcBef>
              <a:buFont typeface="Arial" panose="020B0604020202020204" pitchFamily="34" charset="0"/>
              <a:buNone/>
            </a:pPr>
            <a:r>
              <a:rPr lang="en-PH" altLang="en-US" sz="5000" b="1"/>
              <a:t>COMPUTE</a:t>
            </a:r>
          </a:p>
          <a:p>
            <a:pPr lvl="2">
              <a:spcBef>
                <a:spcPct val="0"/>
              </a:spcBef>
              <a:buFont typeface="Arial" panose="020B0604020202020204" pitchFamily="34" charset="0"/>
              <a:buNone/>
            </a:pPr>
            <a:r>
              <a:rPr lang="en-PH" altLang="en-US" sz="5000" b="1"/>
              <a:t>		</a:t>
            </a:r>
            <a:r>
              <a:rPr lang="en-PH" altLang="en-US" sz="5000"/>
              <a:t>peso := dollar * 46.75</a:t>
            </a:r>
          </a:p>
          <a:p>
            <a:pPr lvl="2">
              <a:spcBef>
                <a:spcPct val="0"/>
              </a:spcBef>
              <a:buFont typeface="Arial" panose="020B0604020202020204" pitchFamily="34" charset="0"/>
              <a:buNone/>
            </a:pPr>
            <a:r>
              <a:rPr lang="en-PH" altLang="en-US" sz="5000" b="1"/>
              <a:t>WRITE </a:t>
            </a:r>
            <a:r>
              <a:rPr lang="en-PH" altLang="en-US" sz="5000"/>
              <a:t>peso</a:t>
            </a:r>
          </a:p>
          <a:p>
            <a:pPr lvl="1">
              <a:spcBef>
                <a:spcPct val="0"/>
              </a:spcBef>
              <a:buFont typeface="Arial" panose="020B0604020202020204" pitchFamily="34" charset="0"/>
              <a:buNone/>
            </a:pPr>
            <a:r>
              <a:rPr lang="en-PH" altLang="en-US" sz="5000" b="1"/>
              <a:t>END</a:t>
            </a:r>
            <a:endParaRPr lang="en-PH" altLang="en-US" sz="5000"/>
          </a:p>
        </p:txBody>
      </p:sp>
      <p:sp>
        <p:nvSpPr>
          <p:cNvPr id="41990" name="object 31">
            <a:extLst>
              <a:ext uri="{FF2B5EF4-FFF2-40B4-BE49-F238E27FC236}">
                <a16:creationId xmlns:a16="http://schemas.microsoft.com/office/drawing/2014/main" id="{20F686E1-B70A-4106-A431-5947B2CA777E}"/>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bject 40">
            <a:extLst>
              <a:ext uri="{FF2B5EF4-FFF2-40B4-BE49-F238E27FC236}">
                <a16:creationId xmlns:a16="http://schemas.microsoft.com/office/drawing/2014/main" id="{EC5C8442-3144-4A22-8C82-C9D7D281DC5A}"/>
              </a:ext>
            </a:extLst>
          </p:cNvPr>
          <p:cNvSpPr txBox="1">
            <a:spLocks noChangeArrowheads="1"/>
          </p:cNvSpPr>
          <p:nvPr/>
        </p:nvSpPr>
        <p:spPr bwMode="auto">
          <a:xfrm>
            <a:off x="5016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(B1)</a:t>
            </a:r>
            <a:endParaRPr lang="en-PH" altLang="en-US" sz="4000" b="1"/>
          </a:p>
        </p:txBody>
      </p:sp>
      <p:sp>
        <p:nvSpPr>
          <p:cNvPr id="43011" name="object 38">
            <a:extLst>
              <a:ext uri="{FF2B5EF4-FFF2-40B4-BE49-F238E27FC236}">
                <a16:creationId xmlns:a16="http://schemas.microsoft.com/office/drawing/2014/main" id="{A24A3696-92F4-4A57-A89D-94A0A3A5CBC3}"/>
              </a:ext>
            </a:extLst>
          </p:cNvPr>
          <p:cNvSpPr txBox="1">
            <a:spLocks noChangeArrowheads="1"/>
          </p:cNvSpPr>
          <p:nvPr/>
        </p:nvSpPr>
        <p:spPr bwMode="auto">
          <a:xfrm>
            <a:off x="1219200" y="1358900"/>
            <a:ext cx="96774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3800" b="1"/>
              <a:t>#include &lt;iostream&gt;</a:t>
            </a:r>
          </a:p>
          <a:p>
            <a:pPr lvl="1">
              <a:spcBef>
                <a:spcPct val="0"/>
              </a:spcBef>
              <a:buFont typeface="Arial" panose="020B0604020202020204" pitchFamily="34" charset="0"/>
              <a:buNone/>
            </a:pPr>
            <a:r>
              <a:rPr lang="en-PH" altLang="en-US" sz="3800" b="1"/>
              <a:t>using namespace std;</a:t>
            </a:r>
          </a:p>
          <a:p>
            <a:pPr lvl="1">
              <a:spcBef>
                <a:spcPct val="0"/>
              </a:spcBef>
              <a:buFont typeface="Arial" panose="020B0604020202020204" pitchFamily="34" charset="0"/>
              <a:buNone/>
            </a:pPr>
            <a:r>
              <a:rPr lang="en-PH" altLang="en-US" sz="3800" b="1"/>
              <a:t>main(){</a:t>
            </a:r>
          </a:p>
          <a:p>
            <a:pPr lvl="1">
              <a:spcBef>
                <a:spcPct val="0"/>
              </a:spcBef>
              <a:buFont typeface="Arial" panose="020B0604020202020204" pitchFamily="34" charset="0"/>
              <a:buNone/>
            </a:pPr>
            <a:r>
              <a:rPr lang="en-PH" altLang="en-US" sz="3800" b="1"/>
              <a:t>	float peso, dollar;</a:t>
            </a:r>
          </a:p>
          <a:p>
            <a:pPr lvl="1">
              <a:spcBef>
                <a:spcPct val="0"/>
              </a:spcBef>
              <a:buFont typeface="Arial" panose="020B0604020202020204" pitchFamily="34" charset="0"/>
              <a:buNone/>
            </a:pPr>
            <a:r>
              <a:rPr lang="en-PH" altLang="en-US" sz="3800" b="1"/>
              <a:t>	cout &lt;&lt; "Enter dollar: ";</a:t>
            </a:r>
          </a:p>
          <a:p>
            <a:pPr lvl="1">
              <a:spcBef>
                <a:spcPct val="0"/>
              </a:spcBef>
              <a:buFont typeface="Arial" panose="020B0604020202020204" pitchFamily="34" charset="0"/>
              <a:buNone/>
            </a:pPr>
            <a:r>
              <a:rPr lang="en-PH" altLang="en-US" sz="3800" b="1"/>
              <a:t>	cin &gt;&gt; dollar;</a:t>
            </a:r>
          </a:p>
          <a:p>
            <a:pPr lvl="1">
              <a:spcBef>
                <a:spcPct val="0"/>
              </a:spcBef>
              <a:buFont typeface="Arial" panose="020B0604020202020204" pitchFamily="34" charset="0"/>
              <a:buNone/>
            </a:pPr>
            <a:r>
              <a:rPr lang="en-PH" altLang="en-US" sz="3800" b="1"/>
              <a:t>	peso = dollar * 46.75;</a:t>
            </a:r>
          </a:p>
          <a:p>
            <a:pPr lvl="1">
              <a:spcBef>
                <a:spcPct val="0"/>
              </a:spcBef>
              <a:buFont typeface="Arial" panose="020B0604020202020204" pitchFamily="34" charset="0"/>
              <a:buNone/>
            </a:pPr>
            <a:r>
              <a:rPr lang="en-PH" altLang="en-US" sz="3800" b="1"/>
              <a:t>	cout &lt;&lt; “The peso equivalent is” &lt;&lt; peso;</a:t>
            </a:r>
          </a:p>
          <a:p>
            <a:pPr lvl="1">
              <a:spcBef>
                <a:spcPct val="0"/>
              </a:spcBef>
              <a:buFont typeface="Arial" panose="020B0604020202020204" pitchFamily="34" charset="0"/>
              <a:buNone/>
            </a:pPr>
            <a:r>
              <a:rPr lang="en-PH" altLang="en-US" sz="3800" b="1"/>
              <a:t>}</a:t>
            </a:r>
          </a:p>
        </p:txBody>
      </p:sp>
      <p:sp>
        <p:nvSpPr>
          <p:cNvPr id="43012" name="object 31">
            <a:extLst>
              <a:ext uri="{FF2B5EF4-FFF2-40B4-BE49-F238E27FC236}">
                <a16:creationId xmlns:a16="http://schemas.microsoft.com/office/drawing/2014/main" id="{EC4F6A65-A5AF-46E2-B5F1-7F243C8CDBCA}"/>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bject 42">
            <a:extLst>
              <a:ext uri="{FF2B5EF4-FFF2-40B4-BE49-F238E27FC236}">
                <a16:creationId xmlns:a16="http://schemas.microsoft.com/office/drawing/2014/main" id="{A47FC5F3-D044-48F5-B35F-445DB071743B}"/>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4035" name="object 43">
            <a:extLst>
              <a:ext uri="{FF2B5EF4-FFF2-40B4-BE49-F238E27FC236}">
                <a16:creationId xmlns:a16="http://schemas.microsoft.com/office/drawing/2014/main" id="{8A42C953-F389-4293-B234-3732428403BA}"/>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4036" name="object 40">
            <a:extLst>
              <a:ext uri="{FF2B5EF4-FFF2-40B4-BE49-F238E27FC236}">
                <a16:creationId xmlns:a16="http://schemas.microsoft.com/office/drawing/2014/main" id="{60B6E1E2-15D1-4338-8BBC-F0A55F765A4E}"/>
              </a:ext>
            </a:extLst>
          </p:cNvPr>
          <p:cNvSpPr txBox="1">
            <a:spLocks noChangeArrowheads="1"/>
          </p:cNvSpPr>
          <p:nvPr/>
        </p:nvSpPr>
        <p:spPr bwMode="auto">
          <a:xfrm>
            <a:off x="5016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(B2)</a:t>
            </a:r>
            <a:endParaRPr lang="en-PH" altLang="en-US" sz="4000" b="1"/>
          </a:p>
        </p:txBody>
      </p:sp>
      <p:sp>
        <p:nvSpPr>
          <p:cNvPr id="44037" name="object 38">
            <a:extLst>
              <a:ext uri="{FF2B5EF4-FFF2-40B4-BE49-F238E27FC236}">
                <a16:creationId xmlns:a16="http://schemas.microsoft.com/office/drawing/2014/main" id="{8C330D7A-92FA-4C15-886E-3705CE0CC1A0}"/>
              </a:ext>
            </a:extLst>
          </p:cNvPr>
          <p:cNvSpPr txBox="1">
            <a:spLocks noChangeArrowheads="1"/>
          </p:cNvSpPr>
          <p:nvPr/>
        </p:nvSpPr>
        <p:spPr bwMode="auto">
          <a:xfrm>
            <a:off x="2209800" y="1295400"/>
            <a:ext cx="822960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400" b="1"/>
              <a:t>START</a:t>
            </a:r>
          </a:p>
          <a:p>
            <a:pPr lvl="2">
              <a:spcBef>
                <a:spcPct val="0"/>
              </a:spcBef>
              <a:buFont typeface="Arial" panose="020B0604020202020204" pitchFamily="34" charset="0"/>
              <a:buNone/>
            </a:pPr>
            <a:r>
              <a:rPr lang="en-PH" altLang="en-US" sz="4400" b="1"/>
              <a:t>INITIALIZE </a:t>
            </a:r>
            <a:r>
              <a:rPr lang="en-PH" altLang="en-US" sz="4400"/>
              <a:t>peso, dollar</a:t>
            </a:r>
          </a:p>
          <a:p>
            <a:pPr lvl="2">
              <a:spcBef>
                <a:spcPct val="0"/>
              </a:spcBef>
              <a:buFont typeface="Arial" panose="020B0604020202020204" pitchFamily="34" charset="0"/>
              <a:buNone/>
            </a:pPr>
            <a:r>
              <a:rPr lang="en-PH" altLang="en-US" sz="4400" b="1"/>
              <a:t>CONSTANT </a:t>
            </a:r>
            <a:r>
              <a:rPr lang="en-PH" altLang="en-US" sz="4400"/>
              <a:t>val := 46.75</a:t>
            </a:r>
          </a:p>
          <a:p>
            <a:pPr lvl="2">
              <a:spcBef>
                <a:spcPct val="0"/>
              </a:spcBef>
              <a:buFont typeface="Arial" panose="020B0604020202020204" pitchFamily="34" charset="0"/>
              <a:buNone/>
            </a:pPr>
            <a:r>
              <a:rPr lang="en-PH" altLang="en-US" sz="4400" b="1"/>
              <a:t>READ </a:t>
            </a:r>
            <a:r>
              <a:rPr lang="en-PH" altLang="en-US" sz="4400"/>
              <a:t>dollar</a:t>
            </a:r>
          </a:p>
          <a:p>
            <a:pPr lvl="2">
              <a:spcBef>
                <a:spcPct val="0"/>
              </a:spcBef>
              <a:buFont typeface="Arial" panose="020B0604020202020204" pitchFamily="34" charset="0"/>
              <a:buNone/>
            </a:pPr>
            <a:r>
              <a:rPr lang="en-PH" altLang="en-US" sz="4400" b="1"/>
              <a:t>COMPUTE</a:t>
            </a:r>
          </a:p>
          <a:p>
            <a:pPr lvl="2">
              <a:spcBef>
                <a:spcPct val="0"/>
              </a:spcBef>
              <a:buFont typeface="Arial" panose="020B0604020202020204" pitchFamily="34" charset="0"/>
              <a:buNone/>
            </a:pPr>
            <a:r>
              <a:rPr lang="en-PH" altLang="en-US" sz="4400" b="1"/>
              <a:t>		</a:t>
            </a:r>
            <a:r>
              <a:rPr lang="en-PH" altLang="en-US" sz="4400"/>
              <a:t>peso := dollar * val</a:t>
            </a:r>
          </a:p>
          <a:p>
            <a:pPr lvl="2">
              <a:spcBef>
                <a:spcPct val="0"/>
              </a:spcBef>
              <a:buFont typeface="Arial" panose="020B0604020202020204" pitchFamily="34" charset="0"/>
              <a:buNone/>
            </a:pPr>
            <a:r>
              <a:rPr lang="en-PH" altLang="en-US" sz="4400" b="1"/>
              <a:t>WRITE </a:t>
            </a:r>
            <a:r>
              <a:rPr lang="en-PH" altLang="en-US" sz="4400"/>
              <a:t>peso</a:t>
            </a:r>
          </a:p>
          <a:p>
            <a:pPr lvl="1">
              <a:spcBef>
                <a:spcPct val="0"/>
              </a:spcBef>
              <a:buFont typeface="Arial" panose="020B0604020202020204" pitchFamily="34" charset="0"/>
              <a:buNone/>
            </a:pPr>
            <a:r>
              <a:rPr lang="en-PH" altLang="en-US" sz="4400" b="1"/>
              <a:t>END</a:t>
            </a:r>
            <a:endParaRPr lang="en-PH" altLang="en-US" sz="4400"/>
          </a:p>
        </p:txBody>
      </p:sp>
      <p:sp>
        <p:nvSpPr>
          <p:cNvPr id="44038" name="object 31">
            <a:extLst>
              <a:ext uri="{FF2B5EF4-FFF2-40B4-BE49-F238E27FC236}">
                <a16:creationId xmlns:a16="http://schemas.microsoft.com/office/drawing/2014/main" id="{B854B179-B86A-49B6-B9C6-0A3D5137ECE1}"/>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42">
            <a:extLst>
              <a:ext uri="{FF2B5EF4-FFF2-40B4-BE49-F238E27FC236}">
                <a16:creationId xmlns:a16="http://schemas.microsoft.com/office/drawing/2014/main" id="{ACC4ADB6-A8DC-4CF0-B0A5-2C735D6615A5}"/>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8195" name="object 43">
            <a:extLst>
              <a:ext uri="{FF2B5EF4-FFF2-40B4-BE49-F238E27FC236}">
                <a16:creationId xmlns:a16="http://schemas.microsoft.com/office/drawing/2014/main" id="{F66D9E95-A21E-4CBD-8D6C-2EB992A65CAA}"/>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8196" name="object 40">
            <a:extLst>
              <a:ext uri="{FF2B5EF4-FFF2-40B4-BE49-F238E27FC236}">
                <a16:creationId xmlns:a16="http://schemas.microsoft.com/office/drawing/2014/main" id="{E3DCB131-6739-403D-8828-74D1FBD90540}"/>
              </a:ext>
            </a:extLst>
          </p:cNvPr>
          <p:cNvSpPr txBox="1">
            <a:spLocks noChangeArrowheads="1"/>
          </p:cNvSpPr>
          <p:nvPr/>
        </p:nvSpPr>
        <p:spPr bwMode="auto">
          <a:xfrm>
            <a:off x="685800" y="1524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Agenda</a:t>
            </a:r>
            <a:endParaRPr lang="en-PH" altLang="en-US" sz="6000" b="1"/>
          </a:p>
        </p:txBody>
      </p:sp>
      <p:sp>
        <p:nvSpPr>
          <p:cNvPr id="8197" name="object 38">
            <a:extLst>
              <a:ext uri="{FF2B5EF4-FFF2-40B4-BE49-F238E27FC236}">
                <a16:creationId xmlns:a16="http://schemas.microsoft.com/office/drawing/2014/main" id="{44EDC466-5A3D-46FA-BC54-3066BE34DF25}"/>
              </a:ext>
            </a:extLst>
          </p:cNvPr>
          <p:cNvSpPr txBox="1">
            <a:spLocks noChangeArrowheads="1"/>
          </p:cNvSpPr>
          <p:nvPr/>
        </p:nvSpPr>
        <p:spPr bwMode="auto">
          <a:xfrm>
            <a:off x="304800" y="1524000"/>
            <a:ext cx="115062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US" altLang="en-US" sz="4800"/>
              <a:t>Software Development Process</a:t>
            </a:r>
          </a:p>
          <a:p>
            <a:pPr lvl="1">
              <a:spcBef>
                <a:spcPct val="0"/>
              </a:spcBef>
              <a:buFont typeface="Arial" panose="020B0604020202020204" pitchFamily="34" charset="0"/>
              <a:buChar char="•"/>
            </a:pPr>
            <a:r>
              <a:rPr lang="en-US" altLang="en-US" sz="4800"/>
              <a:t>Definition</a:t>
            </a:r>
          </a:p>
          <a:p>
            <a:pPr lvl="1">
              <a:spcBef>
                <a:spcPct val="0"/>
              </a:spcBef>
              <a:buFont typeface="Arial" panose="020B0604020202020204" pitchFamily="34" charset="0"/>
              <a:buChar char="•"/>
            </a:pPr>
            <a:r>
              <a:rPr lang="en-US" altLang="en-US" sz="4800"/>
              <a:t>Input-Process-Output</a:t>
            </a:r>
          </a:p>
          <a:p>
            <a:pPr lvl="1">
              <a:spcBef>
                <a:spcPct val="0"/>
              </a:spcBef>
              <a:buFont typeface="Arial" panose="020B0604020202020204" pitchFamily="34" charset="0"/>
              <a:buChar char="•"/>
            </a:pPr>
            <a:r>
              <a:rPr lang="en-US" altLang="en-US" sz="4800"/>
              <a:t>Pseudo Code</a:t>
            </a:r>
          </a:p>
        </p:txBody>
      </p:sp>
      <p:sp>
        <p:nvSpPr>
          <p:cNvPr id="8198" name="object 31">
            <a:extLst>
              <a:ext uri="{FF2B5EF4-FFF2-40B4-BE49-F238E27FC236}">
                <a16:creationId xmlns:a16="http://schemas.microsoft.com/office/drawing/2014/main" id="{CF9A19B7-88C0-444D-AC37-3C8F3F081E15}"/>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bject 42">
            <a:extLst>
              <a:ext uri="{FF2B5EF4-FFF2-40B4-BE49-F238E27FC236}">
                <a16:creationId xmlns:a16="http://schemas.microsoft.com/office/drawing/2014/main" id="{72A6F754-F00B-415C-9EE0-DC3C31937E56}"/>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5059" name="object 40">
            <a:extLst>
              <a:ext uri="{FF2B5EF4-FFF2-40B4-BE49-F238E27FC236}">
                <a16:creationId xmlns:a16="http://schemas.microsoft.com/office/drawing/2014/main" id="{F43F2D6A-55A6-417B-8699-E21D5C5D1340}"/>
              </a:ext>
            </a:extLst>
          </p:cNvPr>
          <p:cNvSpPr txBox="1">
            <a:spLocks noChangeArrowheads="1"/>
          </p:cNvSpPr>
          <p:nvPr/>
        </p:nvSpPr>
        <p:spPr bwMode="auto">
          <a:xfrm>
            <a:off x="565150" y="250825"/>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(B2)</a:t>
            </a:r>
            <a:endParaRPr lang="en-PH" altLang="en-US" sz="4000" b="1"/>
          </a:p>
        </p:txBody>
      </p:sp>
      <p:sp>
        <p:nvSpPr>
          <p:cNvPr id="45060" name="object 38">
            <a:extLst>
              <a:ext uri="{FF2B5EF4-FFF2-40B4-BE49-F238E27FC236}">
                <a16:creationId xmlns:a16="http://schemas.microsoft.com/office/drawing/2014/main" id="{33972EBF-1E04-4D4E-8239-D2329B731961}"/>
              </a:ext>
            </a:extLst>
          </p:cNvPr>
          <p:cNvSpPr txBox="1">
            <a:spLocks noChangeArrowheads="1"/>
          </p:cNvSpPr>
          <p:nvPr/>
        </p:nvSpPr>
        <p:spPr bwMode="auto">
          <a:xfrm>
            <a:off x="1066800" y="1295400"/>
            <a:ext cx="10134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3500" b="1"/>
              <a:t>#include &lt;iostream&gt;</a:t>
            </a:r>
          </a:p>
          <a:p>
            <a:pPr lvl="1">
              <a:spcBef>
                <a:spcPct val="0"/>
              </a:spcBef>
              <a:buFont typeface="Arial" panose="020B0604020202020204" pitchFamily="34" charset="0"/>
              <a:buNone/>
            </a:pPr>
            <a:r>
              <a:rPr lang="en-PH" altLang="en-US" sz="3500" b="1"/>
              <a:t>using namespace std;</a:t>
            </a:r>
          </a:p>
          <a:p>
            <a:pPr lvl="1">
              <a:spcBef>
                <a:spcPct val="0"/>
              </a:spcBef>
              <a:buFont typeface="Arial" panose="020B0604020202020204" pitchFamily="34" charset="0"/>
              <a:buNone/>
            </a:pPr>
            <a:r>
              <a:rPr lang="en-PH" altLang="en-US" sz="3500" b="1"/>
              <a:t>main(){</a:t>
            </a:r>
          </a:p>
          <a:p>
            <a:pPr lvl="1">
              <a:spcBef>
                <a:spcPct val="0"/>
              </a:spcBef>
              <a:buFont typeface="Arial" panose="020B0604020202020204" pitchFamily="34" charset="0"/>
              <a:buNone/>
            </a:pPr>
            <a:r>
              <a:rPr lang="en-PH" altLang="en-US" sz="3500" b="1"/>
              <a:t>	const float val = 46.75;</a:t>
            </a:r>
          </a:p>
          <a:p>
            <a:pPr lvl="1">
              <a:spcBef>
                <a:spcPct val="0"/>
              </a:spcBef>
              <a:buFont typeface="Arial" panose="020B0604020202020204" pitchFamily="34" charset="0"/>
              <a:buNone/>
            </a:pPr>
            <a:r>
              <a:rPr lang="en-PH" altLang="en-US" sz="3500" b="1"/>
              <a:t>	float peso, dollar;</a:t>
            </a:r>
          </a:p>
          <a:p>
            <a:pPr lvl="1">
              <a:spcBef>
                <a:spcPct val="0"/>
              </a:spcBef>
              <a:buFont typeface="Arial" panose="020B0604020202020204" pitchFamily="34" charset="0"/>
              <a:buNone/>
            </a:pPr>
            <a:r>
              <a:rPr lang="en-PH" altLang="en-US" sz="3500" b="1"/>
              <a:t>	cout &lt;&lt; "Enter dollar: ";</a:t>
            </a:r>
          </a:p>
          <a:p>
            <a:pPr lvl="1">
              <a:spcBef>
                <a:spcPct val="0"/>
              </a:spcBef>
              <a:buFont typeface="Arial" panose="020B0604020202020204" pitchFamily="34" charset="0"/>
              <a:buNone/>
            </a:pPr>
            <a:r>
              <a:rPr lang="en-PH" altLang="en-US" sz="3500" b="1"/>
              <a:t>	cin &gt;&gt; dollar;</a:t>
            </a:r>
          </a:p>
          <a:p>
            <a:pPr lvl="1">
              <a:spcBef>
                <a:spcPct val="0"/>
              </a:spcBef>
              <a:buFont typeface="Arial" panose="020B0604020202020204" pitchFamily="34" charset="0"/>
              <a:buNone/>
            </a:pPr>
            <a:r>
              <a:rPr lang="en-PH" altLang="en-US" sz="3500" b="1"/>
              <a:t>	peso = dollar * val;</a:t>
            </a:r>
          </a:p>
          <a:p>
            <a:pPr lvl="1">
              <a:spcBef>
                <a:spcPct val="0"/>
              </a:spcBef>
              <a:buFont typeface="Arial" panose="020B0604020202020204" pitchFamily="34" charset="0"/>
              <a:buNone/>
            </a:pPr>
            <a:r>
              <a:rPr lang="en-PH" altLang="en-US" sz="3500" b="1"/>
              <a:t>	cout &lt;&lt; “The peso equivalent is” &lt;&lt; peso;</a:t>
            </a:r>
          </a:p>
          <a:p>
            <a:pPr lvl="1">
              <a:spcBef>
                <a:spcPct val="0"/>
              </a:spcBef>
              <a:buFont typeface="Arial" panose="020B0604020202020204" pitchFamily="34" charset="0"/>
              <a:buNone/>
            </a:pPr>
            <a:r>
              <a:rPr lang="en-PH" altLang="en-US" sz="3500" b="1"/>
              <a:t>	}</a:t>
            </a:r>
          </a:p>
        </p:txBody>
      </p:sp>
      <p:sp>
        <p:nvSpPr>
          <p:cNvPr id="45061" name="object 31">
            <a:extLst>
              <a:ext uri="{FF2B5EF4-FFF2-40B4-BE49-F238E27FC236}">
                <a16:creationId xmlns:a16="http://schemas.microsoft.com/office/drawing/2014/main" id="{0EEF90F7-21B7-4C64-9BCB-166F27731CB1}"/>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bject 42">
            <a:extLst>
              <a:ext uri="{FF2B5EF4-FFF2-40B4-BE49-F238E27FC236}">
                <a16:creationId xmlns:a16="http://schemas.microsoft.com/office/drawing/2014/main" id="{F5980B96-E628-4636-A2E3-342FF90B46EF}"/>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6083" name="object 43">
            <a:extLst>
              <a:ext uri="{FF2B5EF4-FFF2-40B4-BE49-F238E27FC236}">
                <a16:creationId xmlns:a16="http://schemas.microsoft.com/office/drawing/2014/main" id="{1F211A05-3E0F-4A48-8478-A241918CD01C}"/>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6084" name="object 40">
            <a:extLst>
              <a:ext uri="{FF2B5EF4-FFF2-40B4-BE49-F238E27FC236}">
                <a16:creationId xmlns:a16="http://schemas.microsoft.com/office/drawing/2014/main" id="{965033F2-D765-4C29-AC6E-601864A5F94C}"/>
              </a:ext>
            </a:extLst>
          </p:cNvPr>
          <p:cNvSpPr txBox="1">
            <a:spLocks noChangeArrowheads="1"/>
          </p:cNvSpPr>
          <p:nvPr/>
        </p:nvSpPr>
        <p:spPr bwMode="auto">
          <a:xfrm>
            <a:off x="381000" y="2460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(C1)</a:t>
            </a:r>
            <a:endParaRPr lang="en-PH" altLang="en-US" sz="4000" b="1"/>
          </a:p>
        </p:txBody>
      </p:sp>
      <p:sp>
        <p:nvSpPr>
          <p:cNvPr id="25608" name="object 38">
            <a:extLst>
              <a:ext uri="{FF2B5EF4-FFF2-40B4-BE49-F238E27FC236}">
                <a16:creationId xmlns:a16="http://schemas.microsoft.com/office/drawing/2014/main" id="{D5C4B079-BC77-4E53-8830-CBC8B0F79FE0}"/>
              </a:ext>
            </a:extLst>
          </p:cNvPr>
          <p:cNvSpPr txBox="1">
            <a:spLocks noChangeArrowheads="1"/>
          </p:cNvSpPr>
          <p:nvPr/>
        </p:nvSpPr>
        <p:spPr bwMode="auto">
          <a:xfrm>
            <a:off x="381000" y="1371600"/>
            <a:ext cx="11430000" cy="50419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5400" b="1" dirty="0"/>
              <a:t>PROBLEM</a:t>
            </a:r>
          </a:p>
          <a:p>
            <a:pPr lvl="2">
              <a:spcBef>
                <a:spcPct val="0"/>
              </a:spcBef>
              <a:defRPr/>
            </a:pPr>
            <a:r>
              <a:rPr lang="en-PH" sz="5400" dirty="0"/>
              <a:t>Create a program that will compute and display the area of a circle. </a:t>
            </a:r>
          </a:p>
          <a:p>
            <a:pPr marL="857250" lvl="2" indent="0">
              <a:spcBef>
                <a:spcPct val="0"/>
              </a:spcBef>
              <a:buFont typeface="Arial" panose="020B0604020202020204" pitchFamily="34" charset="0"/>
              <a:buNone/>
              <a:defRPr/>
            </a:pPr>
            <a:r>
              <a:rPr lang="en-PH" sz="5400" dirty="0"/>
              <a:t>	    (pi = 3.1416)</a:t>
            </a:r>
          </a:p>
        </p:txBody>
      </p:sp>
      <p:sp>
        <p:nvSpPr>
          <p:cNvPr id="46086" name="object 31">
            <a:extLst>
              <a:ext uri="{FF2B5EF4-FFF2-40B4-BE49-F238E27FC236}">
                <a16:creationId xmlns:a16="http://schemas.microsoft.com/office/drawing/2014/main" id="{D4B8FA9D-EE37-49AC-9318-AC2C8239E163}"/>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42">
            <a:extLst>
              <a:ext uri="{FF2B5EF4-FFF2-40B4-BE49-F238E27FC236}">
                <a16:creationId xmlns:a16="http://schemas.microsoft.com/office/drawing/2014/main" id="{AE96C5B4-C7F4-435E-9BBB-BC92982A52B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7107" name="object 43">
            <a:extLst>
              <a:ext uri="{FF2B5EF4-FFF2-40B4-BE49-F238E27FC236}">
                <a16:creationId xmlns:a16="http://schemas.microsoft.com/office/drawing/2014/main" id="{87122E17-3481-4A6E-8969-C099EF505B31}"/>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7108" name="object 40">
            <a:extLst>
              <a:ext uri="{FF2B5EF4-FFF2-40B4-BE49-F238E27FC236}">
                <a16:creationId xmlns:a16="http://schemas.microsoft.com/office/drawing/2014/main" id="{468DB682-890A-4BA6-B49C-4DB3B56B1BF2}"/>
              </a:ext>
            </a:extLst>
          </p:cNvPr>
          <p:cNvSpPr txBox="1">
            <a:spLocks noChangeArrowheads="1"/>
          </p:cNvSpPr>
          <p:nvPr/>
        </p:nvSpPr>
        <p:spPr bwMode="auto">
          <a:xfrm>
            <a:off x="4762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(C2)</a:t>
            </a:r>
            <a:endParaRPr lang="en-PH" altLang="en-US" sz="4000" b="1"/>
          </a:p>
        </p:txBody>
      </p:sp>
      <p:sp>
        <p:nvSpPr>
          <p:cNvPr id="47109" name="object 38">
            <a:extLst>
              <a:ext uri="{FF2B5EF4-FFF2-40B4-BE49-F238E27FC236}">
                <a16:creationId xmlns:a16="http://schemas.microsoft.com/office/drawing/2014/main" id="{B2CCD048-D774-45FA-8507-E57AFA9F79D4}"/>
              </a:ext>
            </a:extLst>
          </p:cNvPr>
          <p:cNvSpPr txBox="1">
            <a:spLocks noChangeArrowheads="1"/>
          </p:cNvSpPr>
          <p:nvPr/>
        </p:nvSpPr>
        <p:spPr bwMode="auto">
          <a:xfrm>
            <a:off x="304800" y="1524000"/>
            <a:ext cx="112776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343150" indent="-571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8003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575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7147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719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GIVEN</a:t>
            </a:r>
          </a:p>
          <a:p>
            <a:pPr lvl="2">
              <a:spcBef>
                <a:spcPct val="0"/>
              </a:spcBef>
            </a:pPr>
            <a:r>
              <a:rPr lang="en-PH" altLang="en-US" sz="5400"/>
              <a:t>Let :</a:t>
            </a:r>
          </a:p>
          <a:p>
            <a:pPr lvl="4">
              <a:spcBef>
                <a:spcPct val="0"/>
              </a:spcBef>
              <a:buFont typeface="Arial" panose="020B0604020202020204" pitchFamily="34" charset="0"/>
              <a:buChar char="•"/>
            </a:pPr>
            <a:r>
              <a:rPr lang="en-PH" altLang="en-US" sz="5400" b="1"/>
              <a:t>radius</a:t>
            </a:r>
            <a:r>
              <a:rPr lang="en-PH" altLang="en-US" sz="5400"/>
              <a:t> be the radius of the circle</a:t>
            </a:r>
          </a:p>
          <a:p>
            <a:pPr lvl="4">
              <a:spcBef>
                <a:spcPct val="0"/>
              </a:spcBef>
              <a:buFont typeface="Arial" panose="020B0604020202020204" pitchFamily="34" charset="0"/>
              <a:buChar char="•"/>
            </a:pPr>
            <a:r>
              <a:rPr lang="en-PH" altLang="en-US" sz="5400" b="1"/>
              <a:t>pi</a:t>
            </a:r>
            <a:r>
              <a:rPr lang="en-PH" altLang="en-US" sz="5400"/>
              <a:t> = 3.1416 </a:t>
            </a:r>
          </a:p>
          <a:p>
            <a:pPr lvl="4">
              <a:spcBef>
                <a:spcPct val="0"/>
              </a:spcBef>
              <a:buFont typeface="Arial" panose="020B0604020202020204" pitchFamily="34" charset="0"/>
              <a:buChar char="•"/>
            </a:pPr>
            <a:endParaRPr lang="en-PH" altLang="en-US" sz="5400"/>
          </a:p>
          <a:p>
            <a:pPr lvl="1">
              <a:spcBef>
                <a:spcPct val="0"/>
              </a:spcBef>
              <a:buFont typeface="Arial" panose="020B0604020202020204" pitchFamily="34" charset="0"/>
              <a:buChar char="•"/>
            </a:pPr>
            <a:endParaRPr lang="en-PH" altLang="en-US" sz="5400" b="1"/>
          </a:p>
        </p:txBody>
      </p:sp>
      <p:sp>
        <p:nvSpPr>
          <p:cNvPr id="47110" name="object 31">
            <a:extLst>
              <a:ext uri="{FF2B5EF4-FFF2-40B4-BE49-F238E27FC236}">
                <a16:creationId xmlns:a16="http://schemas.microsoft.com/office/drawing/2014/main" id="{873C0883-822B-4AE1-ACEF-77E414568310}"/>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42">
            <a:extLst>
              <a:ext uri="{FF2B5EF4-FFF2-40B4-BE49-F238E27FC236}">
                <a16:creationId xmlns:a16="http://schemas.microsoft.com/office/drawing/2014/main" id="{5833FE33-FEC2-4C43-A495-8C824641C8AC}"/>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8131" name="object 43">
            <a:extLst>
              <a:ext uri="{FF2B5EF4-FFF2-40B4-BE49-F238E27FC236}">
                <a16:creationId xmlns:a16="http://schemas.microsoft.com/office/drawing/2014/main" id="{883BD162-0B56-4A94-A0AA-62906296FCE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8132" name="object 40">
            <a:extLst>
              <a:ext uri="{FF2B5EF4-FFF2-40B4-BE49-F238E27FC236}">
                <a16:creationId xmlns:a16="http://schemas.microsoft.com/office/drawing/2014/main" id="{74D9E3D7-62B8-467E-8C2D-6DE23B103246}"/>
              </a:ext>
            </a:extLst>
          </p:cNvPr>
          <p:cNvSpPr txBox="1">
            <a:spLocks noChangeArrowheads="1"/>
          </p:cNvSpPr>
          <p:nvPr/>
        </p:nvSpPr>
        <p:spPr bwMode="auto">
          <a:xfrm>
            <a:off x="4889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(C3)</a:t>
            </a:r>
            <a:endParaRPr lang="en-PH" altLang="en-US" sz="4000" b="1"/>
          </a:p>
        </p:txBody>
      </p:sp>
      <p:sp>
        <p:nvSpPr>
          <p:cNvPr id="48133" name="object 38">
            <a:extLst>
              <a:ext uri="{FF2B5EF4-FFF2-40B4-BE49-F238E27FC236}">
                <a16:creationId xmlns:a16="http://schemas.microsoft.com/office/drawing/2014/main" id="{BB2A29FA-3A67-4296-99AC-02B1058EBC05}"/>
              </a:ext>
            </a:extLst>
          </p:cNvPr>
          <p:cNvSpPr txBox="1">
            <a:spLocks noChangeArrowheads="1"/>
          </p:cNvSpPr>
          <p:nvPr/>
        </p:nvSpPr>
        <p:spPr bwMode="auto">
          <a:xfrm>
            <a:off x="488950" y="1714500"/>
            <a:ext cx="995045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OUTCOME</a:t>
            </a:r>
          </a:p>
          <a:p>
            <a:pPr lvl="2">
              <a:spcBef>
                <a:spcPct val="0"/>
              </a:spcBef>
            </a:pPr>
            <a:r>
              <a:rPr lang="en-PH" altLang="en-US" sz="5400"/>
              <a:t> area</a:t>
            </a:r>
          </a:p>
          <a:p>
            <a:pPr lvl="1">
              <a:spcBef>
                <a:spcPct val="0"/>
              </a:spcBef>
              <a:buFont typeface="Arial" panose="020B0604020202020204" pitchFamily="34" charset="0"/>
              <a:buChar char="•"/>
            </a:pPr>
            <a:endParaRPr lang="en-PH" altLang="en-US" sz="5400" b="1"/>
          </a:p>
        </p:txBody>
      </p:sp>
      <p:sp>
        <p:nvSpPr>
          <p:cNvPr id="48134" name="object 31">
            <a:extLst>
              <a:ext uri="{FF2B5EF4-FFF2-40B4-BE49-F238E27FC236}">
                <a16:creationId xmlns:a16="http://schemas.microsoft.com/office/drawing/2014/main" id="{DF755D5E-A99F-47F0-B316-B0843B39173E}"/>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bject 42">
            <a:extLst>
              <a:ext uri="{FF2B5EF4-FFF2-40B4-BE49-F238E27FC236}">
                <a16:creationId xmlns:a16="http://schemas.microsoft.com/office/drawing/2014/main" id="{325B07F3-53AB-4F26-AE5B-541FE30AABB1}"/>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49155" name="object 43">
            <a:extLst>
              <a:ext uri="{FF2B5EF4-FFF2-40B4-BE49-F238E27FC236}">
                <a16:creationId xmlns:a16="http://schemas.microsoft.com/office/drawing/2014/main" id="{49F779F9-F5DA-4AE8-88DC-F13A823539F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9156" name="object 40">
            <a:extLst>
              <a:ext uri="{FF2B5EF4-FFF2-40B4-BE49-F238E27FC236}">
                <a16:creationId xmlns:a16="http://schemas.microsoft.com/office/drawing/2014/main" id="{7DD5D657-C058-41C4-98A7-4CD5C3B907FB}"/>
              </a:ext>
            </a:extLst>
          </p:cNvPr>
          <p:cNvSpPr txBox="1">
            <a:spLocks noChangeArrowheads="1"/>
          </p:cNvSpPr>
          <p:nvPr/>
        </p:nvSpPr>
        <p:spPr bwMode="auto">
          <a:xfrm>
            <a:off x="565150" y="2460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(C4)</a:t>
            </a:r>
            <a:endParaRPr lang="en-PH" altLang="en-US" sz="4000" b="1"/>
          </a:p>
        </p:txBody>
      </p:sp>
      <p:sp>
        <p:nvSpPr>
          <p:cNvPr id="49157" name="object 38">
            <a:extLst>
              <a:ext uri="{FF2B5EF4-FFF2-40B4-BE49-F238E27FC236}">
                <a16:creationId xmlns:a16="http://schemas.microsoft.com/office/drawing/2014/main" id="{FC79EC10-A1ED-4E97-839F-FE6B7CA6B6FB}"/>
              </a:ext>
            </a:extLst>
          </p:cNvPr>
          <p:cNvSpPr txBox="1">
            <a:spLocks noChangeArrowheads="1"/>
          </p:cNvSpPr>
          <p:nvPr/>
        </p:nvSpPr>
        <p:spPr bwMode="auto">
          <a:xfrm>
            <a:off x="304800" y="1371600"/>
            <a:ext cx="11506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6000" b="1"/>
              <a:t>PROCEDURE</a:t>
            </a:r>
            <a:endParaRPr lang="en-PH" altLang="en-US" sz="6000"/>
          </a:p>
          <a:p>
            <a:pPr lvl="2">
              <a:spcBef>
                <a:spcPct val="0"/>
              </a:spcBef>
            </a:pPr>
            <a:r>
              <a:rPr lang="en-PH" altLang="en-US" sz="6000"/>
              <a:t>Let :</a:t>
            </a:r>
          </a:p>
          <a:p>
            <a:pPr lvl="2">
              <a:spcBef>
                <a:spcPct val="0"/>
              </a:spcBef>
            </a:pPr>
            <a:r>
              <a:rPr lang="en-PH" altLang="en-US" sz="6000"/>
              <a:t> </a:t>
            </a:r>
            <a:r>
              <a:rPr lang="en-PH" altLang="en-US" sz="6000" b="1"/>
              <a:t>area</a:t>
            </a:r>
            <a:r>
              <a:rPr lang="en-PH" altLang="en-US" sz="6000"/>
              <a:t> be the area of the circle</a:t>
            </a:r>
          </a:p>
          <a:p>
            <a:pPr lvl="3">
              <a:spcBef>
                <a:spcPct val="0"/>
              </a:spcBef>
              <a:buFont typeface="Arial" panose="020B0604020202020204" pitchFamily="34" charset="0"/>
              <a:buChar char="•"/>
            </a:pPr>
            <a:r>
              <a:rPr lang="en-PH" altLang="en-US" sz="5400"/>
              <a:t>area = pi * radius * radius</a:t>
            </a:r>
          </a:p>
          <a:p>
            <a:pPr lvl="3">
              <a:spcBef>
                <a:spcPct val="0"/>
              </a:spcBef>
              <a:buFont typeface="Arial" panose="020B0604020202020204" pitchFamily="34" charset="0"/>
              <a:buChar char="•"/>
            </a:pPr>
            <a:r>
              <a:rPr lang="en-PH" altLang="en-US" sz="5400"/>
              <a:t>area = pi * pow(radius, 2)</a:t>
            </a:r>
            <a:endParaRPr lang="en-PH" altLang="en-US" sz="3600"/>
          </a:p>
          <a:p>
            <a:pPr lvl="2">
              <a:spcBef>
                <a:spcPct val="0"/>
              </a:spcBef>
            </a:pPr>
            <a:endParaRPr lang="en-PH" altLang="en-US" sz="5400" b="1"/>
          </a:p>
        </p:txBody>
      </p:sp>
      <p:sp>
        <p:nvSpPr>
          <p:cNvPr id="49158" name="object 31">
            <a:extLst>
              <a:ext uri="{FF2B5EF4-FFF2-40B4-BE49-F238E27FC236}">
                <a16:creationId xmlns:a16="http://schemas.microsoft.com/office/drawing/2014/main" id="{BA42D0F4-6564-4D87-B09C-5F4B1FD0BFC9}"/>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bject 42">
            <a:extLst>
              <a:ext uri="{FF2B5EF4-FFF2-40B4-BE49-F238E27FC236}">
                <a16:creationId xmlns:a16="http://schemas.microsoft.com/office/drawing/2014/main" id="{6BD1EE53-7140-4D5D-995D-F168D4CDA5CB}"/>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0179" name="object 43">
            <a:extLst>
              <a:ext uri="{FF2B5EF4-FFF2-40B4-BE49-F238E27FC236}">
                <a16:creationId xmlns:a16="http://schemas.microsoft.com/office/drawing/2014/main" id="{FA29CC1E-B093-4ACA-8242-37E98AD5C804}"/>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0180" name="object 40">
            <a:extLst>
              <a:ext uri="{FF2B5EF4-FFF2-40B4-BE49-F238E27FC236}">
                <a16:creationId xmlns:a16="http://schemas.microsoft.com/office/drawing/2014/main" id="{F42F7300-9799-476D-A000-775652F2677B}"/>
              </a:ext>
            </a:extLst>
          </p:cNvPr>
          <p:cNvSpPr txBox="1">
            <a:spLocks noChangeArrowheads="1"/>
          </p:cNvSpPr>
          <p:nvPr/>
        </p:nvSpPr>
        <p:spPr bwMode="auto">
          <a:xfrm>
            <a:off x="4889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(C)</a:t>
            </a:r>
            <a:endParaRPr lang="en-PH" altLang="en-US" sz="4000" b="1"/>
          </a:p>
        </p:txBody>
      </p:sp>
      <p:sp>
        <p:nvSpPr>
          <p:cNvPr id="50181" name="object 38">
            <a:extLst>
              <a:ext uri="{FF2B5EF4-FFF2-40B4-BE49-F238E27FC236}">
                <a16:creationId xmlns:a16="http://schemas.microsoft.com/office/drawing/2014/main" id="{5238A87A-17C5-4F25-92BF-A5D352623F79}"/>
              </a:ext>
            </a:extLst>
          </p:cNvPr>
          <p:cNvSpPr txBox="1">
            <a:spLocks noChangeArrowheads="1"/>
          </p:cNvSpPr>
          <p:nvPr/>
        </p:nvSpPr>
        <p:spPr bwMode="auto">
          <a:xfrm>
            <a:off x="2209800" y="1295400"/>
            <a:ext cx="95250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400" b="1"/>
              <a:t>START</a:t>
            </a:r>
          </a:p>
          <a:p>
            <a:pPr lvl="2">
              <a:spcBef>
                <a:spcPct val="0"/>
              </a:spcBef>
              <a:buFont typeface="Arial" panose="020B0604020202020204" pitchFamily="34" charset="0"/>
              <a:buNone/>
            </a:pPr>
            <a:r>
              <a:rPr lang="en-PH" altLang="en-US" sz="4400" b="1"/>
              <a:t>INITIALIZE </a:t>
            </a:r>
            <a:r>
              <a:rPr lang="en-PH" altLang="en-US" sz="4400"/>
              <a:t>area, radius</a:t>
            </a:r>
          </a:p>
          <a:p>
            <a:pPr lvl="2">
              <a:spcBef>
                <a:spcPct val="0"/>
              </a:spcBef>
              <a:buFont typeface="Arial" panose="020B0604020202020204" pitchFamily="34" charset="0"/>
              <a:buNone/>
            </a:pPr>
            <a:r>
              <a:rPr lang="en-PH" altLang="en-US" sz="4400" b="1"/>
              <a:t>CONSTANT </a:t>
            </a:r>
            <a:r>
              <a:rPr lang="en-PH" altLang="en-US" sz="4400"/>
              <a:t>pi := 3.1416</a:t>
            </a:r>
          </a:p>
          <a:p>
            <a:pPr lvl="2">
              <a:spcBef>
                <a:spcPct val="0"/>
              </a:spcBef>
              <a:buFont typeface="Arial" panose="020B0604020202020204" pitchFamily="34" charset="0"/>
              <a:buNone/>
            </a:pPr>
            <a:r>
              <a:rPr lang="en-PH" altLang="en-US" sz="4400" b="1"/>
              <a:t>READ </a:t>
            </a:r>
            <a:r>
              <a:rPr lang="en-PH" altLang="en-US" sz="4400"/>
              <a:t>radius</a:t>
            </a:r>
          </a:p>
          <a:p>
            <a:pPr lvl="2">
              <a:spcBef>
                <a:spcPct val="0"/>
              </a:spcBef>
              <a:buFont typeface="Arial" panose="020B0604020202020204" pitchFamily="34" charset="0"/>
              <a:buNone/>
            </a:pPr>
            <a:r>
              <a:rPr lang="en-PH" altLang="en-US" sz="4400" b="1"/>
              <a:t>COMPUTE</a:t>
            </a:r>
          </a:p>
          <a:p>
            <a:pPr lvl="2">
              <a:spcBef>
                <a:spcPct val="0"/>
              </a:spcBef>
              <a:buFont typeface="Arial" panose="020B0604020202020204" pitchFamily="34" charset="0"/>
              <a:buNone/>
            </a:pPr>
            <a:r>
              <a:rPr lang="en-PH" altLang="en-US" sz="4400" b="1"/>
              <a:t>		</a:t>
            </a:r>
            <a:r>
              <a:rPr lang="en-PH" altLang="en-US" sz="4400"/>
              <a:t>area := pi * radius * radius</a:t>
            </a:r>
          </a:p>
          <a:p>
            <a:pPr lvl="2">
              <a:spcBef>
                <a:spcPct val="0"/>
              </a:spcBef>
              <a:buFont typeface="Arial" panose="020B0604020202020204" pitchFamily="34" charset="0"/>
              <a:buNone/>
            </a:pPr>
            <a:r>
              <a:rPr lang="en-PH" altLang="en-US" sz="4400" b="1"/>
              <a:t>WRITE </a:t>
            </a:r>
            <a:r>
              <a:rPr lang="en-PH" altLang="en-US" sz="4400"/>
              <a:t>area</a:t>
            </a:r>
          </a:p>
          <a:p>
            <a:pPr lvl="1">
              <a:spcBef>
                <a:spcPct val="0"/>
              </a:spcBef>
              <a:buFont typeface="Arial" panose="020B0604020202020204" pitchFamily="34" charset="0"/>
              <a:buNone/>
            </a:pPr>
            <a:r>
              <a:rPr lang="en-PH" altLang="en-US" sz="4400" b="1"/>
              <a:t>END</a:t>
            </a:r>
            <a:endParaRPr lang="en-PH" altLang="en-US" sz="4400"/>
          </a:p>
        </p:txBody>
      </p:sp>
      <p:sp>
        <p:nvSpPr>
          <p:cNvPr id="50182" name="object 31">
            <a:extLst>
              <a:ext uri="{FF2B5EF4-FFF2-40B4-BE49-F238E27FC236}">
                <a16:creationId xmlns:a16="http://schemas.microsoft.com/office/drawing/2014/main" id="{6E74D9CE-7030-4B48-A80C-9A8FADC2E4EC}"/>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bject 42">
            <a:extLst>
              <a:ext uri="{FF2B5EF4-FFF2-40B4-BE49-F238E27FC236}">
                <a16:creationId xmlns:a16="http://schemas.microsoft.com/office/drawing/2014/main" id="{9A3ADBFA-6E55-485B-AB82-F027BCAC6004}"/>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1203" name="object 43">
            <a:extLst>
              <a:ext uri="{FF2B5EF4-FFF2-40B4-BE49-F238E27FC236}">
                <a16:creationId xmlns:a16="http://schemas.microsoft.com/office/drawing/2014/main" id="{430C79D7-A0E2-4B42-BBD6-CDECDE7FBF29}"/>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1204" name="object 40">
            <a:extLst>
              <a:ext uri="{FF2B5EF4-FFF2-40B4-BE49-F238E27FC236}">
                <a16:creationId xmlns:a16="http://schemas.microsoft.com/office/drawing/2014/main" id="{49E6FBE2-7F8F-49C6-BA4C-91C8CFB93E89}"/>
              </a:ext>
            </a:extLst>
          </p:cNvPr>
          <p:cNvSpPr txBox="1">
            <a:spLocks noChangeArrowheads="1"/>
          </p:cNvSpPr>
          <p:nvPr/>
        </p:nvSpPr>
        <p:spPr bwMode="auto">
          <a:xfrm>
            <a:off x="4889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(C1)</a:t>
            </a:r>
            <a:endParaRPr lang="en-PH" altLang="en-US" sz="4000" b="1"/>
          </a:p>
        </p:txBody>
      </p:sp>
      <p:sp>
        <p:nvSpPr>
          <p:cNvPr id="51205" name="object 38">
            <a:extLst>
              <a:ext uri="{FF2B5EF4-FFF2-40B4-BE49-F238E27FC236}">
                <a16:creationId xmlns:a16="http://schemas.microsoft.com/office/drawing/2014/main" id="{690FBB14-BED3-4ADC-81A6-63B6056EFE91}"/>
              </a:ext>
            </a:extLst>
          </p:cNvPr>
          <p:cNvSpPr txBox="1">
            <a:spLocks noChangeArrowheads="1"/>
          </p:cNvSpPr>
          <p:nvPr/>
        </p:nvSpPr>
        <p:spPr bwMode="auto">
          <a:xfrm>
            <a:off x="1447800" y="12192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000" b="1"/>
              <a:t>#include &lt;iostream&gt;</a:t>
            </a:r>
          </a:p>
          <a:p>
            <a:pPr lvl="1">
              <a:spcBef>
                <a:spcPct val="0"/>
              </a:spcBef>
              <a:buFont typeface="Arial" panose="020B0604020202020204" pitchFamily="34" charset="0"/>
              <a:buNone/>
            </a:pPr>
            <a:r>
              <a:rPr lang="en-PH" altLang="en-US" sz="4000" b="1"/>
              <a:t>using namespace std;</a:t>
            </a:r>
          </a:p>
          <a:p>
            <a:pPr lvl="1">
              <a:spcBef>
                <a:spcPct val="0"/>
              </a:spcBef>
              <a:buFont typeface="Arial" panose="020B0604020202020204" pitchFamily="34" charset="0"/>
              <a:buNone/>
            </a:pPr>
            <a:r>
              <a:rPr lang="en-PH" altLang="en-US" sz="4000" b="1"/>
              <a:t>main(){</a:t>
            </a:r>
          </a:p>
          <a:p>
            <a:pPr lvl="1">
              <a:spcBef>
                <a:spcPct val="0"/>
              </a:spcBef>
              <a:buFont typeface="Arial" panose="020B0604020202020204" pitchFamily="34" charset="0"/>
              <a:buNone/>
            </a:pPr>
            <a:r>
              <a:rPr lang="en-PH" altLang="en-US" sz="4000" b="1"/>
              <a:t>	const float pi = 3.1416;</a:t>
            </a:r>
          </a:p>
          <a:p>
            <a:pPr lvl="1">
              <a:spcBef>
                <a:spcPct val="0"/>
              </a:spcBef>
              <a:buFont typeface="Arial" panose="020B0604020202020204" pitchFamily="34" charset="0"/>
              <a:buNone/>
            </a:pPr>
            <a:r>
              <a:rPr lang="en-PH" altLang="en-US" sz="4000" b="1"/>
              <a:t>	float radius, area;</a:t>
            </a:r>
          </a:p>
          <a:p>
            <a:pPr lvl="1">
              <a:spcBef>
                <a:spcPct val="0"/>
              </a:spcBef>
              <a:buFont typeface="Arial" panose="020B0604020202020204" pitchFamily="34" charset="0"/>
              <a:buNone/>
            </a:pPr>
            <a:r>
              <a:rPr lang="en-PH" altLang="en-US" sz="4000" b="1"/>
              <a:t>	cout &lt;&lt; "Enter radius: ";</a:t>
            </a:r>
          </a:p>
          <a:p>
            <a:pPr lvl="1">
              <a:spcBef>
                <a:spcPct val="0"/>
              </a:spcBef>
              <a:buFont typeface="Arial" panose="020B0604020202020204" pitchFamily="34" charset="0"/>
              <a:buNone/>
            </a:pPr>
            <a:r>
              <a:rPr lang="en-PH" altLang="en-US" sz="4000" b="1"/>
              <a:t>	cin &gt;&gt; radius;</a:t>
            </a:r>
          </a:p>
          <a:p>
            <a:pPr lvl="1">
              <a:spcBef>
                <a:spcPct val="0"/>
              </a:spcBef>
              <a:buFont typeface="Arial" panose="020B0604020202020204" pitchFamily="34" charset="0"/>
              <a:buNone/>
            </a:pPr>
            <a:r>
              <a:rPr lang="en-PH" altLang="en-US" sz="4000" b="1"/>
              <a:t>	area = pi * radius * radius;</a:t>
            </a:r>
          </a:p>
          <a:p>
            <a:pPr lvl="1">
              <a:spcBef>
                <a:spcPct val="0"/>
              </a:spcBef>
              <a:buFont typeface="Arial" panose="020B0604020202020204" pitchFamily="34" charset="0"/>
              <a:buNone/>
            </a:pPr>
            <a:r>
              <a:rPr lang="en-PH" altLang="en-US" sz="4000" b="1"/>
              <a:t>	cout &lt;&lt; "Area is " &lt;&lt; area;}</a:t>
            </a:r>
          </a:p>
        </p:txBody>
      </p:sp>
      <p:sp>
        <p:nvSpPr>
          <p:cNvPr id="51206" name="object 31">
            <a:extLst>
              <a:ext uri="{FF2B5EF4-FFF2-40B4-BE49-F238E27FC236}">
                <a16:creationId xmlns:a16="http://schemas.microsoft.com/office/drawing/2014/main" id="{DFC49B3D-3D09-4943-B339-0544F41AAEFE}"/>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bject 42">
            <a:extLst>
              <a:ext uri="{FF2B5EF4-FFF2-40B4-BE49-F238E27FC236}">
                <a16:creationId xmlns:a16="http://schemas.microsoft.com/office/drawing/2014/main" id="{2EE36B07-2B5C-4746-A6D1-C8AD57C2B35A}"/>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2227" name="object 43">
            <a:extLst>
              <a:ext uri="{FF2B5EF4-FFF2-40B4-BE49-F238E27FC236}">
                <a16:creationId xmlns:a16="http://schemas.microsoft.com/office/drawing/2014/main" id="{26A14256-F82A-44FA-A011-BA012A8DEB1C}"/>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2228" name="object 40">
            <a:extLst>
              <a:ext uri="{FF2B5EF4-FFF2-40B4-BE49-F238E27FC236}">
                <a16:creationId xmlns:a16="http://schemas.microsoft.com/office/drawing/2014/main" id="{E0E799D4-9C9C-445F-AF56-0A63BEB1C36A}"/>
              </a:ext>
            </a:extLst>
          </p:cNvPr>
          <p:cNvSpPr txBox="1">
            <a:spLocks noChangeArrowheads="1"/>
          </p:cNvSpPr>
          <p:nvPr/>
        </p:nvSpPr>
        <p:spPr bwMode="auto">
          <a:xfrm>
            <a:off x="488950" y="250825"/>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(C2)</a:t>
            </a:r>
            <a:endParaRPr lang="en-PH" altLang="en-US" sz="4000" b="1"/>
          </a:p>
        </p:txBody>
      </p:sp>
      <p:sp>
        <p:nvSpPr>
          <p:cNvPr id="52229" name="object 38">
            <a:extLst>
              <a:ext uri="{FF2B5EF4-FFF2-40B4-BE49-F238E27FC236}">
                <a16:creationId xmlns:a16="http://schemas.microsoft.com/office/drawing/2014/main" id="{A8829DDD-59AA-4EEC-AEB6-C81DD668C10D}"/>
              </a:ext>
            </a:extLst>
          </p:cNvPr>
          <p:cNvSpPr txBox="1">
            <a:spLocks noChangeArrowheads="1"/>
          </p:cNvSpPr>
          <p:nvPr/>
        </p:nvSpPr>
        <p:spPr bwMode="auto">
          <a:xfrm>
            <a:off x="15240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3400" b="1"/>
              <a:t>#include &lt;iostream&gt;</a:t>
            </a:r>
          </a:p>
          <a:p>
            <a:pPr lvl="1">
              <a:spcBef>
                <a:spcPct val="0"/>
              </a:spcBef>
              <a:buFont typeface="Arial" panose="020B0604020202020204" pitchFamily="34" charset="0"/>
              <a:buNone/>
            </a:pPr>
            <a:r>
              <a:rPr lang="en-PH" altLang="en-US" sz="3400" b="1"/>
              <a:t>#include &lt;cmath&gt;</a:t>
            </a:r>
          </a:p>
          <a:p>
            <a:pPr lvl="1">
              <a:spcBef>
                <a:spcPct val="0"/>
              </a:spcBef>
              <a:buFont typeface="Arial" panose="020B0604020202020204" pitchFamily="34" charset="0"/>
              <a:buNone/>
            </a:pPr>
            <a:r>
              <a:rPr lang="en-PH" altLang="en-US" sz="3400" b="1"/>
              <a:t>using namespace std;</a:t>
            </a:r>
          </a:p>
          <a:p>
            <a:pPr lvl="1">
              <a:spcBef>
                <a:spcPct val="0"/>
              </a:spcBef>
              <a:buFont typeface="Arial" panose="020B0604020202020204" pitchFamily="34" charset="0"/>
              <a:buNone/>
            </a:pPr>
            <a:r>
              <a:rPr lang="en-PH" altLang="en-US" sz="3400" b="1"/>
              <a:t>main(){</a:t>
            </a:r>
          </a:p>
          <a:p>
            <a:pPr lvl="1">
              <a:spcBef>
                <a:spcPct val="0"/>
              </a:spcBef>
              <a:buFont typeface="Arial" panose="020B0604020202020204" pitchFamily="34" charset="0"/>
              <a:buNone/>
            </a:pPr>
            <a:r>
              <a:rPr lang="en-PH" altLang="en-US" sz="3400" b="1"/>
              <a:t>	const float pi = 3.1416;</a:t>
            </a:r>
          </a:p>
          <a:p>
            <a:pPr lvl="1">
              <a:spcBef>
                <a:spcPct val="0"/>
              </a:spcBef>
              <a:buFont typeface="Arial" panose="020B0604020202020204" pitchFamily="34" charset="0"/>
              <a:buNone/>
            </a:pPr>
            <a:r>
              <a:rPr lang="en-PH" altLang="en-US" sz="3400" b="1"/>
              <a:t>	float radius, area;</a:t>
            </a:r>
          </a:p>
          <a:p>
            <a:pPr lvl="1">
              <a:spcBef>
                <a:spcPct val="0"/>
              </a:spcBef>
              <a:buFont typeface="Arial" panose="020B0604020202020204" pitchFamily="34" charset="0"/>
              <a:buNone/>
            </a:pPr>
            <a:r>
              <a:rPr lang="en-PH" altLang="en-US" sz="3400" b="1"/>
              <a:t>	cout &lt;&lt; "Enter Radius: ";</a:t>
            </a:r>
          </a:p>
          <a:p>
            <a:pPr lvl="1">
              <a:spcBef>
                <a:spcPct val="0"/>
              </a:spcBef>
              <a:buFont typeface="Arial" panose="020B0604020202020204" pitchFamily="34" charset="0"/>
              <a:buNone/>
            </a:pPr>
            <a:r>
              <a:rPr lang="en-PH" altLang="en-US" sz="3400" b="1"/>
              <a:t>	cin &gt;&gt; radius;</a:t>
            </a:r>
          </a:p>
          <a:p>
            <a:pPr lvl="1">
              <a:spcBef>
                <a:spcPct val="0"/>
              </a:spcBef>
              <a:buFont typeface="Arial" panose="020B0604020202020204" pitchFamily="34" charset="0"/>
              <a:buNone/>
            </a:pPr>
            <a:r>
              <a:rPr lang="en-PH" altLang="en-US" sz="3400" b="1"/>
              <a:t>	area = pi * pow(radius,2);</a:t>
            </a:r>
          </a:p>
          <a:p>
            <a:pPr lvl="1">
              <a:spcBef>
                <a:spcPct val="0"/>
              </a:spcBef>
              <a:buFont typeface="Arial" panose="020B0604020202020204" pitchFamily="34" charset="0"/>
              <a:buNone/>
            </a:pPr>
            <a:r>
              <a:rPr lang="en-PH" altLang="en-US" sz="3400" b="1"/>
              <a:t>	cout &lt;&lt; "Area: " &lt;&lt; area;}</a:t>
            </a:r>
          </a:p>
        </p:txBody>
      </p:sp>
      <p:sp>
        <p:nvSpPr>
          <p:cNvPr id="52230" name="object 31">
            <a:extLst>
              <a:ext uri="{FF2B5EF4-FFF2-40B4-BE49-F238E27FC236}">
                <a16:creationId xmlns:a16="http://schemas.microsoft.com/office/drawing/2014/main" id="{F59755EA-477F-402A-A510-403F24F6EA5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bject 42">
            <a:extLst>
              <a:ext uri="{FF2B5EF4-FFF2-40B4-BE49-F238E27FC236}">
                <a16:creationId xmlns:a16="http://schemas.microsoft.com/office/drawing/2014/main" id="{60D6A98C-67B8-40EA-BBB2-A1F24DCE4D84}"/>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3251" name="object 43">
            <a:extLst>
              <a:ext uri="{FF2B5EF4-FFF2-40B4-BE49-F238E27FC236}">
                <a16:creationId xmlns:a16="http://schemas.microsoft.com/office/drawing/2014/main" id="{557CF169-605C-41C8-89F8-63C3D0E40A5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3252" name="object 40">
            <a:extLst>
              <a:ext uri="{FF2B5EF4-FFF2-40B4-BE49-F238E27FC236}">
                <a16:creationId xmlns:a16="http://schemas.microsoft.com/office/drawing/2014/main" id="{EDBA4FB9-431E-44FB-AE42-E3D6001B64E4}"/>
              </a:ext>
            </a:extLst>
          </p:cNvPr>
          <p:cNvSpPr txBox="1">
            <a:spLocks noChangeArrowheads="1"/>
          </p:cNvSpPr>
          <p:nvPr/>
        </p:nvSpPr>
        <p:spPr bwMode="auto">
          <a:xfrm>
            <a:off x="4889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(D1)</a:t>
            </a:r>
            <a:endParaRPr lang="en-PH" altLang="en-US" sz="4000" b="1"/>
          </a:p>
        </p:txBody>
      </p:sp>
      <p:sp>
        <p:nvSpPr>
          <p:cNvPr id="29704" name="object 38">
            <a:extLst>
              <a:ext uri="{FF2B5EF4-FFF2-40B4-BE49-F238E27FC236}">
                <a16:creationId xmlns:a16="http://schemas.microsoft.com/office/drawing/2014/main" id="{8C930546-AD0E-46F0-BC6D-60512696E850}"/>
              </a:ext>
            </a:extLst>
          </p:cNvPr>
          <p:cNvSpPr txBox="1">
            <a:spLocks noChangeArrowheads="1"/>
          </p:cNvSpPr>
          <p:nvPr/>
        </p:nvSpPr>
        <p:spPr bwMode="auto">
          <a:xfrm>
            <a:off x="228600" y="1516063"/>
            <a:ext cx="11201400" cy="46990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5400" b="1" dirty="0"/>
              <a:t>PROBLEM</a:t>
            </a:r>
          </a:p>
          <a:p>
            <a:pPr lvl="2">
              <a:spcBef>
                <a:spcPct val="0"/>
              </a:spcBef>
              <a:defRPr/>
            </a:pPr>
            <a:r>
              <a:rPr lang="en-PH" sz="5400" dirty="0"/>
              <a:t>Create a program that will compute and display the hypotenuse of a right triangle.</a:t>
            </a:r>
          </a:p>
          <a:p>
            <a:pPr marL="857250" lvl="2" indent="0">
              <a:spcBef>
                <a:spcPct val="0"/>
              </a:spcBef>
              <a:buFont typeface="Arial" panose="020B0604020202020204" pitchFamily="34" charset="0"/>
              <a:buNone/>
              <a:defRPr/>
            </a:pPr>
            <a:endParaRPr lang="en-PH" sz="5400" dirty="0"/>
          </a:p>
        </p:txBody>
      </p:sp>
      <p:sp>
        <p:nvSpPr>
          <p:cNvPr id="53254" name="object 31">
            <a:extLst>
              <a:ext uri="{FF2B5EF4-FFF2-40B4-BE49-F238E27FC236}">
                <a16:creationId xmlns:a16="http://schemas.microsoft.com/office/drawing/2014/main" id="{52F34E48-31B4-4258-8473-470D983E73DE}"/>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bject 42">
            <a:extLst>
              <a:ext uri="{FF2B5EF4-FFF2-40B4-BE49-F238E27FC236}">
                <a16:creationId xmlns:a16="http://schemas.microsoft.com/office/drawing/2014/main" id="{E80A94EF-B3D0-41CA-9B34-A2658E032E30}"/>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4275" name="object 43">
            <a:extLst>
              <a:ext uri="{FF2B5EF4-FFF2-40B4-BE49-F238E27FC236}">
                <a16:creationId xmlns:a16="http://schemas.microsoft.com/office/drawing/2014/main" id="{DF77FE51-A16B-4DB9-A2C6-C937FCD023B6}"/>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4276" name="object 40">
            <a:extLst>
              <a:ext uri="{FF2B5EF4-FFF2-40B4-BE49-F238E27FC236}">
                <a16:creationId xmlns:a16="http://schemas.microsoft.com/office/drawing/2014/main" id="{3BE6B488-AB50-491D-B19A-292A5BA493CB}"/>
              </a:ext>
            </a:extLst>
          </p:cNvPr>
          <p:cNvSpPr txBox="1">
            <a:spLocks noChangeArrowheads="1"/>
          </p:cNvSpPr>
          <p:nvPr/>
        </p:nvSpPr>
        <p:spPr bwMode="auto">
          <a:xfrm>
            <a:off x="488950" y="2206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(D2)</a:t>
            </a:r>
            <a:endParaRPr lang="en-PH" altLang="en-US" sz="4000" b="1"/>
          </a:p>
        </p:txBody>
      </p:sp>
      <p:sp>
        <p:nvSpPr>
          <p:cNvPr id="53253" name="object 38">
            <a:extLst>
              <a:ext uri="{FF2B5EF4-FFF2-40B4-BE49-F238E27FC236}">
                <a16:creationId xmlns:a16="http://schemas.microsoft.com/office/drawing/2014/main" id="{02FD6D8A-EE2F-4047-BFAA-2BB006CBBABE}"/>
              </a:ext>
            </a:extLst>
          </p:cNvPr>
          <p:cNvSpPr txBox="1">
            <a:spLocks noChangeArrowheads="1"/>
          </p:cNvSpPr>
          <p:nvPr/>
        </p:nvSpPr>
        <p:spPr bwMode="auto">
          <a:xfrm>
            <a:off x="304800" y="1447800"/>
            <a:ext cx="11430000" cy="49657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343150" indent="-571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8003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575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7147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719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4800" b="1" dirty="0"/>
              <a:t>GIVEN</a:t>
            </a:r>
          </a:p>
          <a:p>
            <a:pPr lvl="2">
              <a:spcBef>
                <a:spcPct val="0"/>
              </a:spcBef>
              <a:defRPr/>
            </a:pPr>
            <a:r>
              <a:rPr lang="en-PH" sz="4800" dirty="0"/>
              <a:t>Let :</a:t>
            </a:r>
          </a:p>
          <a:p>
            <a:pPr lvl="4">
              <a:spcBef>
                <a:spcPct val="0"/>
              </a:spcBef>
              <a:buFont typeface="Arial" panose="020B0604020202020204" pitchFamily="34" charset="0"/>
              <a:buChar char="•"/>
              <a:defRPr/>
            </a:pPr>
            <a:r>
              <a:rPr lang="en-PH" sz="4800" b="1" dirty="0"/>
              <a:t>a </a:t>
            </a:r>
            <a:r>
              <a:rPr lang="en-PH" sz="4800" dirty="0"/>
              <a:t>be a side 1 of a right triangle</a:t>
            </a:r>
          </a:p>
          <a:p>
            <a:pPr lvl="5">
              <a:spcBef>
                <a:spcPct val="0"/>
              </a:spcBef>
              <a:buFont typeface="Arial" panose="020B0604020202020204" pitchFamily="34" charset="0"/>
              <a:buChar char="•"/>
              <a:defRPr/>
            </a:pPr>
            <a:r>
              <a:rPr lang="en-PH" sz="4800" dirty="0"/>
              <a:t>The adjacent side</a:t>
            </a:r>
          </a:p>
          <a:p>
            <a:pPr lvl="4">
              <a:spcBef>
                <a:spcPct val="0"/>
              </a:spcBef>
              <a:buFont typeface="Arial" panose="020B0604020202020204" pitchFamily="34" charset="0"/>
              <a:buChar char="•"/>
              <a:defRPr/>
            </a:pPr>
            <a:r>
              <a:rPr lang="en-PH" sz="4800" b="1" dirty="0"/>
              <a:t>b </a:t>
            </a:r>
            <a:r>
              <a:rPr lang="en-PH" sz="4800" dirty="0"/>
              <a:t>be a side 2 of a right triangle</a:t>
            </a:r>
          </a:p>
          <a:p>
            <a:pPr lvl="5">
              <a:spcBef>
                <a:spcPct val="0"/>
              </a:spcBef>
              <a:buFont typeface="Arial" panose="020B0604020202020204" pitchFamily="34" charset="0"/>
              <a:buChar char="•"/>
              <a:defRPr/>
            </a:pPr>
            <a:r>
              <a:rPr lang="en-PH" sz="4800" dirty="0"/>
              <a:t>The opposite side</a:t>
            </a:r>
          </a:p>
          <a:p>
            <a:pPr lvl="1">
              <a:spcBef>
                <a:spcPct val="0"/>
              </a:spcBef>
              <a:buFont typeface="Arial" panose="020B0604020202020204" pitchFamily="34" charset="0"/>
              <a:buChar char="•"/>
              <a:defRPr/>
            </a:pPr>
            <a:endParaRPr lang="en-PH" sz="4800" b="1" dirty="0"/>
          </a:p>
        </p:txBody>
      </p:sp>
      <p:sp>
        <p:nvSpPr>
          <p:cNvPr id="54278" name="object 31">
            <a:extLst>
              <a:ext uri="{FF2B5EF4-FFF2-40B4-BE49-F238E27FC236}">
                <a16:creationId xmlns:a16="http://schemas.microsoft.com/office/drawing/2014/main" id="{062422EA-6CC1-4664-BD00-B733B124559C}"/>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42">
            <a:extLst>
              <a:ext uri="{FF2B5EF4-FFF2-40B4-BE49-F238E27FC236}">
                <a16:creationId xmlns:a16="http://schemas.microsoft.com/office/drawing/2014/main" id="{D273C65D-8312-4DA8-8076-E92337485D3B}"/>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9219" name="object 43">
            <a:extLst>
              <a:ext uri="{FF2B5EF4-FFF2-40B4-BE49-F238E27FC236}">
                <a16:creationId xmlns:a16="http://schemas.microsoft.com/office/drawing/2014/main" id="{FA9D848E-0BEF-40AC-ACC7-11790ED7E86D}"/>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9220" name="object 40">
            <a:extLst>
              <a:ext uri="{FF2B5EF4-FFF2-40B4-BE49-F238E27FC236}">
                <a16:creationId xmlns:a16="http://schemas.microsoft.com/office/drawing/2014/main" id="{734B0552-F7A0-4011-A466-BAADC71C3BFC}"/>
              </a:ext>
            </a:extLst>
          </p:cNvPr>
          <p:cNvSpPr txBox="1">
            <a:spLocks noChangeArrowheads="1"/>
          </p:cNvSpPr>
          <p:nvPr/>
        </p:nvSpPr>
        <p:spPr bwMode="auto">
          <a:xfrm>
            <a:off x="5651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Software Development </a:t>
            </a:r>
            <a:endParaRPr lang="en-PH" altLang="en-US" sz="6000" b="1"/>
          </a:p>
        </p:txBody>
      </p:sp>
      <p:sp>
        <p:nvSpPr>
          <p:cNvPr id="9221" name="object 38">
            <a:extLst>
              <a:ext uri="{FF2B5EF4-FFF2-40B4-BE49-F238E27FC236}">
                <a16:creationId xmlns:a16="http://schemas.microsoft.com/office/drawing/2014/main" id="{BC37CCB3-2AAF-4D1B-9759-C2E821B7ACF7}"/>
              </a:ext>
            </a:extLst>
          </p:cNvPr>
          <p:cNvSpPr txBox="1">
            <a:spLocks noChangeArrowheads="1"/>
          </p:cNvSpPr>
          <p:nvPr/>
        </p:nvSpPr>
        <p:spPr bwMode="auto">
          <a:xfrm>
            <a:off x="565150" y="1524000"/>
            <a:ext cx="110934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000"/>
              <a:t>Requirement analysis, leading to a specification of the problem</a:t>
            </a:r>
          </a:p>
          <a:p>
            <a:pPr lvl="1">
              <a:spcBef>
                <a:spcPct val="0"/>
              </a:spcBef>
              <a:buFont typeface="Arial" panose="020B0604020202020204" pitchFamily="34" charset="0"/>
              <a:buChar char="•"/>
            </a:pPr>
            <a:r>
              <a:rPr lang="en-PH" altLang="en-US" sz="4000"/>
              <a:t>Design of a solution</a:t>
            </a:r>
          </a:p>
          <a:p>
            <a:pPr lvl="1">
              <a:spcBef>
                <a:spcPct val="0"/>
              </a:spcBef>
              <a:buFont typeface="Arial" panose="020B0604020202020204" pitchFamily="34" charset="0"/>
              <a:buChar char="•"/>
            </a:pPr>
            <a:r>
              <a:rPr lang="en-PH" altLang="en-US" sz="4000"/>
              <a:t>Implementation of the solution</a:t>
            </a:r>
          </a:p>
          <a:p>
            <a:pPr lvl="1">
              <a:spcBef>
                <a:spcPct val="0"/>
              </a:spcBef>
              <a:buFont typeface="Arial" panose="020B0604020202020204" pitchFamily="34" charset="0"/>
              <a:buChar char="•"/>
            </a:pPr>
            <a:r>
              <a:rPr lang="en-PH" altLang="en-US" sz="4000"/>
              <a:t>Analysis of the solution</a:t>
            </a:r>
          </a:p>
          <a:p>
            <a:pPr lvl="1">
              <a:spcBef>
                <a:spcPct val="0"/>
              </a:spcBef>
              <a:buFont typeface="Arial" panose="020B0604020202020204" pitchFamily="34" charset="0"/>
              <a:buChar char="•"/>
            </a:pPr>
            <a:r>
              <a:rPr lang="en-PH" altLang="en-US" sz="4000"/>
              <a:t>Testing, debugging and integration</a:t>
            </a:r>
          </a:p>
          <a:p>
            <a:pPr lvl="1">
              <a:spcBef>
                <a:spcPct val="0"/>
              </a:spcBef>
              <a:buFont typeface="Arial" panose="020B0604020202020204" pitchFamily="34" charset="0"/>
              <a:buChar char="•"/>
            </a:pPr>
            <a:r>
              <a:rPr lang="en-PH" altLang="en-US" sz="4000"/>
              <a:t>Maintenance and evolution of the system.</a:t>
            </a:r>
            <a:endParaRPr lang="en-US" altLang="en-US" sz="4000"/>
          </a:p>
        </p:txBody>
      </p:sp>
      <p:sp>
        <p:nvSpPr>
          <p:cNvPr id="9222" name="object 31">
            <a:extLst>
              <a:ext uri="{FF2B5EF4-FFF2-40B4-BE49-F238E27FC236}">
                <a16:creationId xmlns:a16="http://schemas.microsoft.com/office/drawing/2014/main" id="{66E91658-D26D-44AD-8284-0DA09487DFE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bject 42">
            <a:extLst>
              <a:ext uri="{FF2B5EF4-FFF2-40B4-BE49-F238E27FC236}">
                <a16:creationId xmlns:a16="http://schemas.microsoft.com/office/drawing/2014/main" id="{35C56B25-42DE-44F6-944B-A95695EF5DB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5299" name="object 43">
            <a:extLst>
              <a:ext uri="{FF2B5EF4-FFF2-40B4-BE49-F238E27FC236}">
                <a16:creationId xmlns:a16="http://schemas.microsoft.com/office/drawing/2014/main" id="{9C0632FF-25DD-4194-B5DC-5D335A0FD0B1}"/>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5300" name="object 40">
            <a:extLst>
              <a:ext uri="{FF2B5EF4-FFF2-40B4-BE49-F238E27FC236}">
                <a16:creationId xmlns:a16="http://schemas.microsoft.com/office/drawing/2014/main" id="{C0596F76-5D9E-4B17-B64D-AEBDCEAEE309}"/>
              </a:ext>
            </a:extLst>
          </p:cNvPr>
          <p:cNvSpPr txBox="1">
            <a:spLocks noChangeArrowheads="1"/>
          </p:cNvSpPr>
          <p:nvPr/>
        </p:nvSpPr>
        <p:spPr bwMode="auto">
          <a:xfrm>
            <a:off x="38100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(D3)</a:t>
            </a:r>
            <a:endParaRPr lang="en-PH" altLang="en-US" sz="4000" b="1"/>
          </a:p>
        </p:txBody>
      </p:sp>
      <p:sp>
        <p:nvSpPr>
          <p:cNvPr id="55301" name="object 38">
            <a:extLst>
              <a:ext uri="{FF2B5EF4-FFF2-40B4-BE49-F238E27FC236}">
                <a16:creationId xmlns:a16="http://schemas.microsoft.com/office/drawing/2014/main" id="{17FFEFA9-5E60-42CF-BA29-41709761D557}"/>
              </a:ext>
            </a:extLst>
          </p:cNvPr>
          <p:cNvSpPr txBox="1">
            <a:spLocks noChangeArrowheads="1"/>
          </p:cNvSpPr>
          <p:nvPr/>
        </p:nvSpPr>
        <p:spPr bwMode="auto">
          <a:xfrm>
            <a:off x="381000" y="1371600"/>
            <a:ext cx="113538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6000" b="1"/>
              <a:t>OUTCOME</a:t>
            </a:r>
          </a:p>
          <a:p>
            <a:pPr lvl="3">
              <a:spcBef>
                <a:spcPct val="0"/>
              </a:spcBef>
              <a:buFont typeface="Arial" panose="020B0604020202020204" pitchFamily="34" charset="0"/>
              <a:buChar char="•"/>
            </a:pPr>
            <a:r>
              <a:rPr lang="en-PH" altLang="en-US" sz="6000" b="1"/>
              <a:t>c </a:t>
            </a:r>
            <a:r>
              <a:rPr lang="en-PH" altLang="en-US" sz="6000"/>
              <a:t>be the hypotenuse </a:t>
            </a:r>
          </a:p>
        </p:txBody>
      </p:sp>
      <p:sp>
        <p:nvSpPr>
          <p:cNvPr id="55302" name="object 31">
            <a:extLst>
              <a:ext uri="{FF2B5EF4-FFF2-40B4-BE49-F238E27FC236}">
                <a16:creationId xmlns:a16="http://schemas.microsoft.com/office/drawing/2014/main" id="{A46F2F6C-4361-4D63-971A-E6CA40DF8A53}"/>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bject 42">
            <a:extLst>
              <a:ext uri="{FF2B5EF4-FFF2-40B4-BE49-F238E27FC236}">
                <a16:creationId xmlns:a16="http://schemas.microsoft.com/office/drawing/2014/main" id="{C88EDF65-06A6-48B0-A62E-338C00B4F2B8}"/>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6323" name="object 43">
            <a:extLst>
              <a:ext uri="{FF2B5EF4-FFF2-40B4-BE49-F238E27FC236}">
                <a16:creationId xmlns:a16="http://schemas.microsoft.com/office/drawing/2014/main" id="{D8CBB539-1EDC-4CE8-ADD9-941CBAD611DB}"/>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6324" name="object 40">
            <a:extLst>
              <a:ext uri="{FF2B5EF4-FFF2-40B4-BE49-F238E27FC236}">
                <a16:creationId xmlns:a16="http://schemas.microsoft.com/office/drawing/2014/main" id="{CF23ACC1-6C83-422C-9426-0FC4FF5164C4}"/>
              </a:ext>
            </a:extLst>
          </p:cNvPr>
          <p:cNvSpPr txBox="1">
            <a:spLocks noChangeArrowheads="1"/>
          </p:cNvSpPr>
          <p:nvPr/>
        </p:nvSpPr>
        <p:spPr bwMode="auto">
          <a:xfrm>
            <a:off x="488950" y="23495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(D4)</a:t>
            </a:r>
            <a:endParaRPr lang="en-PH" altLang="en-US" sz="4000" b="1"/>
          </a:p>
        </p:txBody>
      </p:sp>
      <p:sp>
        <p:nvSpPr>
          <p:cNvPr id="56325" name="object 38">
            <a:extLst>
              <a:ext uri="{FF2B5EF4-FFF2-40B4-BE49-F238E27FC236}">
                <a16:creationId xmlns:a16="http://schemas.microsoft.com/office/drawing/2014/main" id="{10C8A12B-02B3-4C46-A566-E0D8C697A43E}"/>
              </a:ext>
            </a:extLst>
          </p:cNvPr>
          <p:cNvSpPr txBox="1">
            <a:spLocks noChangeArrowheads="1"/>
          </p:cNvSpPr>
          <p:nvPr/>
        </p:nvSpPr>
        <p:spPr bwMode="auto">
          <a:xfrm>
            <a:off x="152400" y="1214438"/>
            <a:ext cx="11842750"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6000" b="1"/>
              <a:t>PROCEDURE</a:t>
            </a:r>
          </a:p>
          <a:p>
            <a:pPr lvl="3">
              <a:spcBef>
                <a:spcPct val="0"/>
              </a:spcBef>
              <a:buFont typeface="Arial" panose="020B0604020202020204" pitchFamily="34" charset="0"/>
              <a:buChar char="•"/>
            </a:pPr>
            <a:r>
              <a:rPr lang="en-PH" altLang="en-US" sz="6000" b="1"/>
              <a:t>c </a:t>
            </a:r>
            <a:r>
              <a:rPr lang="en-PH" altLang="en-US" sz="6000"/>
              <a:t>be the longest side of a right triangle</a:t>
            </a:r>
            <a:endParaRPr lang="en-PH" altLang="en-US" sz="5400"/>
          </a:p>
          <a:p>
            <a:pPr lvl="2">
              <a:spcBef>
                <a:spcPct val="0"/>
              </a:spcBef>
              <a:buFont typeface="Arial" panose="020B0604020202020204" pitchFamily="34" charset="0"/>
              <a:buNone/>
            </a:pPr>
            <a:r>
              <a:rPr lang="en-PH" altLang="en-US" sz="6000"/>
              <a:t>			c  = sqrt(a*a + b*b)</a:t>
            </a:r>
          </a:p>
          <a:p>
            <a:pPr lvl="2">
              <a:spcBef>
                <a:spcPct val="0"/>
              </a:spcBef>
              <a:buFont typeface="Arial" panose="020B0604020202020204" pitchFamily="34" charset="0"/>
              <a:buNone/>
            </a:pPr>
            <a:r>
              <a:rPr lang="en-PH" altLang="en-US" sz="6000"/>
              <a:t>			c  = sqrt(pow(a,2) + pow(b,2))</a:t>
            </a:r>
            <a:endParaRPr lang="en-PH" altLang="en-US" sz="5400"/>
          </a:p>
        </p:txBody>
      </p:sp>
      <p:sp>
        <p:nvSpPr>
          <p:cNvPr id="56326" name="object 31">
            <a:extLst>
              <a:ext uri="{FF2B5EF4-FFF2-40B4-BE49-F238E27FC236}">
                <a16:creationId xmlns:a16="http://schemas.microsoft.com/office/drawing/2014/main" id="{A98F0DEC-E851-44E7-AAED-8058083B7FD0}"/>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bject 42">
            <a:extLst>
              <a:ext uri="{FF2B5EF4-FFF2-40B4-BE49-F238E27FC236}">
                <a16:creationId xmlns:a16="http://schemas.microsoft.com/office/drawing/2014/main" id="{3B0F0D24-2EFA-4578-9312-1D01C1CF2587}"/>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7347" name="object 43">
            <a:extLst>
              <a:ext uri="{FF2B5EF4-FFF2-40B4-BE49-F238E27FC236}">
                <a16:creationId xmlns:a16="http://schemas.microsoft.com/office/drawing/2014/main" id="{C648091A-8EDE-4551-A2E5-935753C16D03}"/>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7348" name="object 40">
            <a:extLst>
              <a:ext uri="{FF2B5EF4-FFF2-40B4-BE49-F238E27FC236}">
                <a16:creationId xmlns:a16="http://schemas.microsoft.com/office/drawing/2014/main" id="{321C15AF-BD0A-4F53-ABB6-7788BDCC4FE7}"/>
              </a:ext>
            </a:extLst>
          </p:cNvPr>
          <p:cNvSpPr txBox="1">
            <a:spLocks noChangeArrowheads="1"/>
          </p:cNvSpPr>
          <p:nvPr/>
        </p:nvSpPr>
        <p:spPr bwMode="auto">
          <a:xfrm>
            <a:off x="381000" y="2460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(D1)</a:t>
            </a:r>
            <a:endParaRPr lang="en-PH" altLang="en-US" sz="4000" b="1"/>
          </a:p>
        </p:txBody>
      </p:sp>
      <p:sp>
        <p:nvSpPr>
          <p:cNvPr id="57349" name="object 38">
            <a:extLst>
              <a:ext uri="{FF2B5EF4-FFF2-40B4-BE49-F238E27FC236}">
                <a16:creationId xmlns:a16="http://schemas.microsoft.com/office/drawing/2014/main" id="{CE6DCF85-0EF1-4956-99B5-3470BF98BE2C}"/>
              </a:ext>
            </a:extLst>
          </p:cNvPr>
          <p:cNvSpPr txBox="1">
            <a:spLocks noChangeArrowheads="1"/>
          </p:cNvSpPr>
          <p:nvPr/>
        </p:nvSpPr>
        <p:spPr bwMode="auto">
          <a:xfrm>
            <a:off x="2057400" y="1371600"/>
            <a:ext cx="9601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800" b="1"/>
              <a:t>START</a:t>
            </a:r>
          </a:p>
          <a:p>
            <a:pPr lvl="2">
              <a:spcBef>
                <a:spcPct val="0"/>
              </a:spcBef>
              <a:buFont typeface="Arial" panose="020B0604020202020204" pitchFamily="34" charset="0"/>
              <a:buNone/>
            </a:pPr>
            <a:r>
              <a:rPr lang="en-PH" altLang="en-US" sz="4800" b="1"/>
              <a:t>INITIALIZE </a:t>
            </a:r>
            <a:r>
              <a:rPr lang="en-PH" altLang="en-US" sz="4800"/>
              <a:t>c, a, b</a:t>
            </a:r>
          </a:p>
          <a:p>
            <a:pPr lvl="2">
              <a:spcBef>
                <a:spcPct val="0"/>
              </a:spcBef>
              <a:buFont typeface="Arial" panose="020B0604020202020204" pitchFamily="34" charset="0"/>
              <a:buNone/>
            </a:pPr>
            <a:r>
              <a:rPr lang="en-PH" altLang="en-US" sz="4800" b="1"/>
              <a:t>READ </a:t>
            </a:r>
            <a:r>
              <a:rPr lang="en-PH" altLang="en-US" sz="4800"/>
              <a:t>a,b</a:t>
            </a:r>
          </a:p>
          <a:p>
            <a:pPr lvl="2">
              <a:spcBef>
                <a:spcPct val="0"/>
              </a:spcBef>
              <a:buFont typeface="Arial" panose="020B0604020202020204" pitchFamily="34" charset="0"/>
              <a:buNone/>
            </a:pPr>
            <a:r>
              <a:rPr lang="en-PH" altLang="en-US" sz="4800" b="1"/>
              <a:t>COMPUTE</a:t>
            </a:r>
          </a:p>
          <a:p>
            <a:pPr lvl="2">
              <a:spcBef>
                <a:spcPct val="0"/>
              </a:spcBef>
              <a:buFont typeface="Arial" panose="020B0604020202020204" pitchFamily="34" charset="0"/>
              <a:buNone/>
            </a:pPr>
            <a:r>
              <a:rPr lang="en-PH" altLang="en-US" sz="4800" b="1"/>
              <a:t>		</a:t>
            </a:r>
            <a:r>
              <a:rPr lang="en-PH" altLang="en-US" sz="4800"/>
              <a:t>c:= sqrt(a*a + b*b)</a:t>
            </a:r>
          </a:p>
          <a:p>
            <a:pPr lvl="2">
              <a:spcBef>
                <a:spcPct val="0"/>
              </a:spcBef>
              <a:buFont typeface="Arial" panose="020B0604020202020204" pitchFamily="34" charset="0"/>
              <a:buNone/>
            </a:pPr>
            <a:r>
              <a:rPr lang="en-PH" altLang="en-US" sz="4800" b="1"/>
              <a:t>WRITE </a:t>
            </a:r>
            <a:r>
              <a:rPr lang="en-PH" altLang="en-US" sz="4800"/>
              <a:t>c</a:t>
            </a:r>
          </a:p>
          <a:p>
            <a:pPr lvl="1">
              <a:spcBef>
                <a:spcPct val="0"/>
              </a:spcBef>
              <a:buFont typeface="Arial" panose="020B0604020202020204" pitchFamily="34" charset="0"/>
              <a:buNone/>
            </a:pPr>
            <a:r>
              <a:rPr lang="en-PH" altLang="en-US" sz="4800" b="1"/>
              <a:t>END</a:t>
            </a:r>
            <a:endParaRPr lang="en-PH" altLang="en-US" sz="4800"/>
          </a:p>
        </p:txBody>
      </p:sp>
      <p:sp>
        <p:nvSpPr>
          <p:cNvPr id="57350" name="object 31">
            <a:extLst>
              <a:ext uri="{FF2B5EF4-FFF2-40B4-BE49-F238E27FC236}">
                <a16:creationId xmlns:a16="http://schemas.microsoft.com/office/drawing/2014/main" id="{95726FF7-EDFC-44E0-8B1E-3E71466F5AC9}"/>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bject 42">
            <a:extLst>
              <a:ext uri="{FF2B5EF4-FFF2-40B4-BE49-F238E27FC236}">
                <a16:creationId xmlns:a16="http://schemas.microsoft.com/office/drawing/2014/main" id="{E79BD9A3-EB85-4C4E-A340-052A4B889B6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58371" name="object 43">
            <a:extLst>
              <a:ext uri="{FF2B5EF4-FFF2-40B4-BE49-F238E27FC236}">
                <a16:creationId xmlns:a16="http://schemas.microsoft.com/office/drawing/2014/main" id="{C05752FD-56D0-4C29-A78F-68652A630C3E}"/>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8372" name="object 40">
            <a:extLst>
              <a:ext uri="{FF2B5EF4-FFF2-40B4-BE49-F238E27FC236}">
                <a16:creationId xmlns:a16="http://schemas.microsoft.com/office/drawing/2014/main" id="{C0C1B757-884F-4FDE-8E15-1BEBC6FFCD07}"/>
              </a:ext>
            </a:extLst>
          </p:cNvPr>
          <p:cNvSpPr txBox="1">
            <a:spLocks noChangeArrowheads="1"/>
          </p:cNvSpPr>
          <p:nvPr/>
        </p:nvSpPr>
        <p:spPr bwMode="auto">
          <a:xfrm>
            <a:off x="381000" y="2206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(D2)</a:t>
            </a:r>
            <a:endParaRPr lang="en-PH" altLang="en-US" sz="4000" b="1"/>
          </a:p>
        </p:txBody>
      </p:sp>
      <p:sp>
        <p:nvSpPr>
          <p:cNvPr id="58373" name="object 38">
            <a:extLst>
              <a:ext uri="{FF2B5EF4-FFF2-40B4-BE49-F238E27FC236}">
                <a16:creationId xmlns:a16="http://schemas.microsoft.com/office/drawing/2014/main" id="{F9C599F7-D008-44BE-9273-0361186EF10C}"/>
              </a:ext>
            </a:extLst>
          </p:cNvPr>
          <p:cNvSpPr txBox="1">
            <a:spLocks noChangeArrowheads="1"/>
          </p:cNvSpPr>
          <p:nvPr/>
        </p:nvSpPr>
        <p:spPr bwMode="auto">
          <a:xfrm>
            <a:off x="1143000" y="1460500"/>
            <a:ext cx="89154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800" b="1"/>
              <a:t>START</a:t>
            </a:r>
          </a:p>
          <a:p>
            <a:pPr lvl="2">
              <a:spcBef>
                <a:spcPct val="0"/>
              </a:spcBef>
              <a:buFont typeface="Arial" panose="020B0604020202020204" pitchFamily="34" charset="0"/>
              <a:buNone/>
            </a:pPr>
            <a:r>
              <a:rPr lang="en-PH" altLang="en-US" sz="4800" b="1"/>
              <a:t>INITIALIZE </a:t>
            </a:r>
            <a:r>
              <a:rPr lang="en-PH" altLang="en-US" sz="4800"/>
              <a:t>c, a, b</a:t>
            </a:r>
          </a:p>
          <a:p>
            <a:pPr lvl="2">
              <a:spcBef>
                <a:spcPct val="0"/>
              </a:spcBef>
              <a:buFont typeface="Arial" panose="020B0604020202020204" pitchFamily="34" charset="0"/>
              <a:buNone/>
            </a:pPr>
            <a:r>
              <a:rPr lang="en-PH" altLang="en-US" sz="4800" b="1"/>
              <a:t>READ </a:t>
            </a:r>
            <a:r>
              <a:rPr lang="en-PH" altLang="en-US" sz="4800"/>
              <a:t>a,b</a:t>
            </a:r>
          </a:p>
          <a:p>
            <a:pPr lvl="2">
              <a:spcBef>
                <a:spcPct val="0"/>
              </a:spcBef>
              <a:buFont typeface="Arial" panose="020B0604020202020204" pitchFamily="34" charset="0"/>
              <a:buNone/>
            </a:pPr>
            <a:r>
              <a:rPr lang="en-PH" altLang="en-US" sz="4800" b="1"/>
              <a:t>COMPUTE</a:t>
            </a:r>
          </a:p>
          <a:p>
            <a:pPr lvl="2">
              <a:spcBef>
                <a:spcPct val="0"/>
              </a:spcBef>
              <a:buFont typeface="Arial" panose="020B0604020202020204" pitchFamily="34" charset="0"/>
              <a:buNone/>
            </a:pPr>
            <a:r>
              <a:rPr lang="en-PH" altLang="en-US" sz="4800" b="1"/>
              <a:t>	 </a:t>
            </a:r>
            <a:r>
              <a:rPr lang="en-PH" altLang="en-US" sz="4800"/>
              <a:t>c:= sqrt(pow(a,2) + pow(b,2))</a:t>
            </a:r>
          </a:p>
          <a:p>
            <a:pPr lvl="2">
              <a:spcBef>
                <a:spcPct val="0"/>
              </a:spcBef>
              <a:buFont typeface="Arial" panose="020B0604020202020204" pitchFamily="34" charset="0"/>
              <a:buNone/>
            </a:pPr>
            <a:r>
              <a:rPr lang="en-PH" altLang="en-US" sz="4800" b="1"/>
              <a:t>WRITE </a:t>
            </a:r>
            <a:r>
              <a:rPr lang="en-PH" altLang="en-US" sz="4800"/>
              <a:t>c</a:t>
            </a:r>
          </a:p>
          <a:p>
            <a:pPr lvl="1">
              <a:spcBef>
                <a:spcPct val="0"/>
              </a:spcBef>
              <a:buFont typeface="Arial" panose="020B0604020202020204" pitchFamily="34" charset="0"/>
              <a:buNone/>
            </a:pPr>
            <a:r>
              <a:rPr lang="en-PH" altLang="en-US" sz="4800" b="1"/>
              <a:t>END</a:t>
            </a:r>
            <a:endParaRPr lang="en-PH" altLang="en-US" sz="4800"/>
          </a:p>
        </p:txBody>
      </p:sp>
      <p:sp>
        <p:nvSpPr>
          <p:cNvPr id="58374" name="object 31">
            <a:extLst>
              <a:ext uri="{FF2B5EF4-FFF2-40B4-BE49-F238E27FC236}">
                <a16:creationId xmlns:a16="http://schemas.microsoft.com/office/drawing/2014/main" id="{784A2F25-5F29-4F40-B13C-77D5162E1E85}"/>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58375" name="object 2">
            <a:extLst>
              <a:ext uri="{FF2B5EF4-FFF2-40B4-BE49-F238E27FC236}">
                <a16:creationId xmlns:a16="http://schemas.microsoft.com/office/drawing/2014/main" id="{DC6029AE-D2A0-4A53-BA5E-573484A5BEB2}"/>
              </a:ext>
            </a:extLst>
          </p:cNvPr>
          <p:cNvSpPr txBox="1">
            <a:spLocks noChangeArrowheads="1"/>
          </p:cNvSpPr>
          <p:nvPr/>
        </p:nvSpPr>
        <p:spPr bwMode="auto">
          <a:xfrm>
            <a:off x="1752600" y="1371600"/>
            <a:ext cx="868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5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000"/>
              </a:lnSpc>
              <a:spcBef>
                <a:spcPct val="0"/>
              </a:spcBef>
              <a:buFont typeface="Arial" panose="020B0604020202020204" pitchFamily="34" charset="0"/>
              <a:buNone/>
            </a:pPr>
            <a:endParaRPr lang="en-US" altLang="en-US" sz="1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bject 40">
            <a:extLst>
              <a:ext uri="{FF2B5EF4-FFF2-40B4-BE49-F238E27FC236}">
                <a16:creationId xmlns:a16="http://schemas.microsoft.com/office/drawing/2014/main" id="{EBB92A78-190C-451D-86FB-C97906955DE8}"/>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(D1)</a:t>
            </a:r>
            <a:endParaRPr lang="en-PH" altLang="en-US" sz="4000" b="1"/>
          </a:p>
        </p:txBody>
      </p:sp>
      <p:sp>
        <p:nvSpPr>
          <p:cNvPr id="59395" name="object 38">
            <a:extLst>
              <a:ext uri="{FF2B5EF4-FFF2-40B4-BE49-F238E27FC236}">
                <a16:creationId xmlns:a16="http://schemas.microsoft.com/office/drawing/2014/main" id="{E2496D5C-2268-42FA-8075-33EC6DF74963}"/>
              </a:ext>
            </a:extLst>
          </p:cNvPr>
          <p:cNvSpPr txBox="1">
            <a:spLocks noChangeArrowheads="1"/>
          </p:cNvSpPr>
          <p:nvPr/>
        </p:nvSpPr>
        <p:spPr bwMode="auto">
          <a:xfrm>
            <a:off x="15240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US" altLang="en-US" sz="2900" b="1"/>
              <a:t>#include &lt;iostream&gt;</a:t>
            </a:r>
          </a:p>
          <a:p>
            <a:pPr lvl="1">
              <a:spcBef>
                <a:spcPct val="0"/>
              </a:spcBef>
              <a:buFont typeface="Arial" panose="020B0604020202020204" pitchFamily="34" charset="0"/>
              <a:buNone/>
            </a:pPr>
            <a:r>
              <a:rPr lang="en-US" altLang="en-US" sz="2900" b="1"/>
              <a:t>#include &lt;cmath&gt;</a:t>
            </a:r>
          </a:p>
          <a:p>
            <a:pPr lvl="1">
              <a:spcBef>
                <a:spcPct val="0"/>
              </a:spcBef>
              <a:buFont typeface="Arial" panose="020B0604020202020204" pitchFamily="34" charset="0"/>
              <a:buNone/>
            </a:pPr>
            <a:r>
              <a:rPr lang="en-US" altLang="en-US" sz="2900" b="1"/>
              <a:t>using namespace std;</a:t>
            </a:r>
          </a:p>
          <a:p>
            <a:pPr lvl="1">
              <a:spcBef>
                <a:spcPct val="0"/>
              </a:spcBef>
              <a:buFont typeface="Arial" panose="020B0604020202020204" pitchFamily="34" charset="0"/>
              <a:buNone/>
            </a:pPr>
            <a:r>
              <a:rPr lang="en-US" altLang="en-US" sz="2900" b="1"/>
              <a:t>main(){</a:t>
            </a:r>
          </a:p>
          <a:p>
            <a:pPr lvl="1">
              <a:spcBef>
                <a:spcPct val="0"/>
              </a:spcBef>
              <a:buFont typeface="Arial" panose="020B0604020202020204" pitchFamily="34" charset="0"/>
              <a:buNone/>
            </a:pPr>
            <a:r>
              <a:rPr lang="en-US" altLang="en-US" sz="2900" b="1"/>
              <a:t>	float a,b,c;</a:t>
            </a:r>
          </a:p>
          <a:p>
            <a:pPr lvl="1">
              <a:spcBef>
                <a:spcPct val="0"/>
              </a:spcBef>
              <a:buFont typeface="Arial" panose="020B0604020202020204" pitchFamily="34" charset="0"/>
              <a:buNone/>
            </a:pPr>
            <a:r>
              <a:rPr lang="en-US" altLang="en-US" sz="2900" b="1"/>
              <a:t>	cout &lt;&lt; "A: ";</a:t>
            </a:r>
          </a:p>
          <a:p>
            <a:pPr lvl="1">
              <a:spcBef>
                <a:spcPct val="0"/>
              </a:spcBef>
              <a:buFont typeface="Arial" panose="020B0604020202020204" pitchFamily="34" charset="0"/>
              <a:buNone/>
            </a:pPr>
            <a:r>
              <a:rPr lang="en-US" altLang="en-US" sz="2900" b="1"/>
              <a:t>	cin &gt;&gt; a;</a:t>
            </a:r>
          </a:p>
          <a:p>
            <a:pPr lvl="1">
              <a:spcBef>
                <a:spcPct val="0"/>
              </a:spcBef>
              <a:buFont typeface="Arial" panose="020B0604020202020204" pitchFamily="34" charset="0"/>
              <a:buNone/>
            </a:pPr>
            <a:r>
              <a:rPr lang="en-US" altLang="en-US" sz="2900" b="1"/>
              <a:t>	cout &lt;&lt; "B: ";</a:t>
            </a:r>
          </a:p>
          <a:p>
            <a:pPr lvl="1">
              <a:spcBef>
                <a:spcPct val="0"/>
              </a:spcBef>
              <a:buFont typeface="Arial" panose="020B0604020202020204" pitchFamily="34" charset="0"/>
              <a:buNone/>
            </a:pPr>
            <a:r>
              <a:rPr lang="en-US" altLang="en-US" sz="2900" b="1"/>
              <a:t>	cin &gt;&gt; b;</a:t>
            </a:r>
          </a:p>
          <a:p>
            <a:pPr lvl="1">
              <a:spcBef>
                <a:spcPct val="0"/>
              </a:spcBef>
              <a:buFont typeface="Arial" panose="020B0604020202020204" pitchFamily="34" charset="0"/>
              <a:buNone/>
            </a:pPr>
            <a:r>
              <a:rPr lang="en-US" altLang="en-US" sz="2900" b="1"/>
              <a:t>	c = sqrt(pow(a,2) + pow(b,2));</a:t>
            </a:r>
          </a:p>
          <a:p>
            <a:pPr lvl="1">
              <a:spcBef>
                <a:spcPct val="0"/>
              </a:spcBef>
              <a:buFont typeface="Arial" panose="020B0604020202020204" pitchFamily="34" charset="0"/>
              <a:buNone/>
            </a:pPr>
            <a:r>
              <a:rPr lang="en-US" altLang="en-US" sz="2900" b="1"/>
              <a:t>	cout &lt;&lt; "The hypotenuse of the triangle is " &lt;&lt; c;</a:t>
            </a:r>
          </a:p>
          <a:p>
            <a:pPr lvl="1">
              <a:spcBef>
                <a:spcPct val="0"/>
              </a:spcBef>
              <a:buFont typeface="Arial" panose="020B0604020202020204" pitchFamily="34" charset="0"/>
              <a:buNone/>
            </a:pPr>
            <a:r>
              <a:rPr lang="en-US" altLang="en-US" sz="2900" b="1"/>
              <a:t>}</a:t>
            </a:r>
            <a:endParaRPr lang="en-PH" altLang="en-US" sz="2900" b="1"/>
          </a:p>
        </p:txBody>
      </p:sp>
      <p:sp>
        <p:nvSpPr>
          <p:cNvPr id="59396" name="object 31">
            <a:extLst>
              <a:ext uri="{FF2B5EF4-FFF2-40B4-BE49-F238E27FC236}">
                <a16:creationId xmlns:a16="http://schemas.microsoft.com/office/drawing/2014/main" id="{4A9E5E36-7428-4557-8642-F1EE933D5F3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object 42">
            <a:extLst>
              <a:ext uri="{FF2B5EF4-FFF2-40B4-BE49-F238E27FC236}">
                <a16:creationId xmlns:a16="http://schemas.microsoft.com/office/drawing/2014/main" id="{165FA25F-B850-442E-95F0-E036E08FDB7F}"/>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0419" name="object 43">
            <a:extLst>
              <a:ext uri="{FF2B5EF4-FFF2-40B4-BE49-F238E27FC236}">
                <a16:creationId xmlns:a16="http://schemas.microsoft.com/office/drawing/2014/main" id="{6862C137-DED4-431F-8412-303334227A7A}"/>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0420" name="object 40">
            <a:extLst>
              <a:ext uri="{FF2B5EF4-FFF2-40B4-BE49-F238E27FC236}">
                <a16:creationId xmlns:a16="http://schemas.microsoft.com/office/drawing/2014/main" id="{FD123A1F-4014-437D-B2F5-31DA5CAB9882}"/>
              </a:ext>
            </a:extLst>
          </p:cNvPr>
          <p:cNvSpPr txBox="1">
            <a:spLocks noChangeArrowheads="1"/>
          </p:cNvSpPr>
          <p:nvPr/>
        </p:nvSpPr>
        <p:spPr bwMode="auto">
          <a:xfrm>
            <a:off x="5143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(E1)</a:t>
            </a:r>
            <a:endParaRPr lang="en-PH" altLang="en-US" sz="4000" b="1"/>
          </a:p>
        </p:txBody>
      </p:sp>
      <p:sp>
        <p:nvSpPr>
          <p:cNvPr id="29704" name="object 38">
            <a:extLst>
              <a:ext uri="{FF2B5EF4-FFF2-40B4-BE49-F238E27FC236}">
                <a16:creationId xmlns:a16="http://schemas.microsoft.com/office/drawing/2014/main" id="{A0165E1E-1901-4F32-A0BA-14E54B0490F9}"/>
              </a:ext>
            </a:extLst>
          </p:cNvPr>
          <p:cNvSpPr txBox="1">
            <a:spLocks noChangeArrowheads="1"/>
          </p:cNvSpPr>
          <p:nvPr/>
        </p:nvSpPr>
        <p:spPr bwMode="auto">
          <a:xfrm>
            <a:off x="152400" y="1371600"/>
            <a:ext cx="11811000" cy="50419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4400" b="1" dirty="0"/>
              <a:t>PROBLEM</a:t>
            </a:r>
          </a:p>
          <a:p>
            <a:pPr lvl="2" algn="just">
              <a:spcBef>
                <a:spcPct val="0"/>
              </a:spcBef>
              <a:defRPr/>
            </a:pPr>
            <a:r>
              <a:rPr lang="en-PH" sz="4000" dirty="0"/>
              <a:t>A salesman sold twice as much pears in the afternoon than in the morning. Create a program that, if the total kilo of pears sold on that day is given by the user, identifies how many kilograms did he sell in the morning and how many in the afternoon?</a:t>
            </a:r>
            <a:endParaRPr lang="en-PH" sz="4400" dirty="0"/>
          </a:p>
          <a:p>
            <a:pPr marL="857250" lvl="2" indent="0">
              <a:spcBef>
                <a:spcPct val="0"/>
              </a:spcBef>
              <a:buFont typeface="Arial" panose="020B0604020202020204" pitchFamily="34" charset="0"/>
              <a:buNone/>
              <a:defRPr/>
            </a:pPr>
            <a:endParaRPr lang="en-PH" sz="4400" dirty="0"/>
          </a:p>
        </p:txBody>
      </p:sp>
      <p:sp>
        <p:nvSpPr>
          <p:cNvPr id="60422" name="object 31">
            <a:extLst>
              <a:ext uri="{FF2B5EF4-FFF2-40B4-BE49-F238E27FC236}">
                <a16:creationId xmlns:a16="http://schemas.microsoft.com/office/drawing/2014/main" id="{53F33C65-CD47-4A14-B8E7-80B60315C0D6}"/>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object 42">
            <a:extLst>
              <a:ext uri="{FF2B5EF4-FFF2-40B4-BE49-F238E27FC236}">
                <a16:creationId xmlns:a16="http://schemas.microsoft.com/office/drawing/2014/main" id="{438330C3-F535-4981-BAC5-6C1FBAAD620D}"/>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1443" name="object 43">
            <a:extLst>
              <a:ext uri="{FF2B5EF4-FFF2-40B4-BE49-F238E27FC236}">
                <a16:creationId xmlns:a16="http://schemas.microsoft.com/office/drawing/2014/main" id="{E7CB68AE-2B27-43EE-AC39-DB00A1E1D0E3}"/>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1444" name="object 40">
            <a:extLst>
              <a:ext uri="{FF2B5EF4-FFF2-40B4-BE49-F238E27FC236}">
                <a16:creationId xmlns:a16="http://schemas.microsoft.com/office/drawing/2014/main" id="{2BE4E548-A55A-4C61-8DA7-BEA7D71235D3}"/>
              </a:ext>
            </a:extLst>
          </p:cNvPr>
          <p:cNvSpPr txBox="1">
            <a:spLocks noChangeArrowheads="1"/>
          </p:cNvSpPr>
          <p:nvPr/>
        </p:nvSpPr>
        <p:spPr bwMode="auto">
          <a:xfrm>
            <a:off x="4127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(E2)</a:t>
            </a:r>
            <a:endParaRPr lang="en-PH" altLang="en-US" sz="4000" b="1"/>
          </a:p>
        </p:txBody>
      </p:sp>
      <p:sp>
        <p:nvSpPr>
          <p:cNvPr id="30728" name="object 38">
            <a:extLst>
              <a:ext uri="{FF2B5EF4-FFF2-40B4-BE49-F238E27FC236}">
                <a16:creationId xmlns:a16="http://schemas.microsoft.com/office/drawing/2014/main" id="{8BDF0320-5941-4FEC-87FA-AE1E5A9F8B2E}"/>
              </a:ext>
            </a:extLst>
          </p:cNvPr>
          <p:cNvSpPr txBox="1">
            <a:spLocks noChangeArrowheads="1"/>
          </p:cNvSpPr>
          <p:nvPr/>
        </p:nvSpPr>
        <p:spPr bwMode="auto">
          <a:xfrm>
            <a:off x="1524000" y="1714500"/>
            <a:ext cx="8915400" cy="46990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343150" indent="-571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8003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575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7147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719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4000" b="1" dirty="0"/>
              <a:t>GIVEN</a:t>
            </a:r>
          </a:p>
          <a:p>
            <a:pPr lvl="2">
              <a:spcBef>
                <a:spcPct val="0"/>
              </a:spcBef>
              <a:defRPr/>
            </a:pPr>
            <a:r>
              <a:rPr lang="en-PH" sz="4000" dirty="0"/>
              <a:t>Let :</a:t>
            </a:r>
          </a:p>
          <a:p>
            <a:pPr lvl="4">
              <a:spcBef>
                <a:spcPct val="0"/>
              </a:spcBef>
              <a:buFont typeface="Arial" panose="020B0604020202020204" pitchFamily="34" charset="0"/>
              <a:buChar char="•"/>
              <a:defRPr/>
            </a:pPr>
            <a:r>
              <a:rPr lang="en-PH" sz="4000" b="1" dirty="0"/>
              <a:t>x_kilo </a:t>
            </a:r>
            <a:r>
              <a:rPr lang="en-PH" sz="4000" dirty="0"/>
              <a:t>be the total kilo of pears sold by the salesman</a:t>
            </a:r>
          </a:p>
          <a:p>
            <a:pPr marL="1771650" lvl="4" indent="0">
              <a:spcBef>
                <a:spcPct val="0"/>
              </a:spcBef>
              <a:buFont typeface="Arial" panose="020B0604020202020204" pitchFamily="34" charset="0"/>
              <a:buNone/>
              <a:defRPr/>
            </a:pPr>
            <a:r>
              <a:rPr lang="en-PH" sz="4000" dirty="0"/>
              <a:t>	    (AM and PM) </a:t>
            </a:r>
            <a:endParaRPr lang="en-PH" sz="4000" b="1" dirty="0"/>
          </a:p>
          <a:p>
            <a:pPr lvl="1">
              <a:spcBef>
                <a:spcPct val="0"/>
              </a:spcBef>
              <a:buFont typeface="Arial" panose="020B0604020202020204" pitchFamily="34" charset="0"/>
              <a:buChar char="•"/>
              <a:defRPr/>
            </a:pPr>
            <a:endParaRPr lang="en-PH" sz="4000" b="1" dirty="0"/>
          </a:p>
        </p:txBody>
      </p:sp>
      <p:sp>
        <p:nvSpPr>
          <p:cNvPr id="61446" name="object 31">
            <a:extLst>
              <a:ext uri="{FF2B5EF4-FFF2-40B4-BE49-F238E27FC236}">
                <a16:creationId xmlns:a16="http://schemas.microsoft.com/office/drawing/2014/main" id="{86BA55F1-865F-4C81-9F8C-0BAA85EB45D9}"/>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bject 42">
            <a:extLst>
              <a:ext uri="{FF2B5EF4-FFF2-40B4-BE49-F238E27FC236}">
                <a16:creationId xmlns:a16="http://schemas.microsoft.com/office/drawing/2014/main" id="{93323835-84FA-41FF-BBE7-8F0B7AC81A4C}"/>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2467" name="object 43">
            <a:extLst>
              <a:ext uri="{FF2B5EF4-FFF2-40B4-BE49-F238E27FC236}">
                <a16:creationId xmlns:a16="http://schemas.microsoft.com/office/drawing/2014/main" id="{92EB49FC-68D8-4C4A-9AB5-25DB4BAC5E9E}"/>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2468" name="object 40">
            <a:extLst>
              <a:ext uri="{FF2B5EF4-FFF2-40B4-BE49-F238E27FC236}">
                <a16:creationId xmlns:a16="http://schemas.microsoft.com/office/drawing/2014/main" id="{1EABEA75-349B-401C-BDE7-C0513850B966}"/>
              </a:ext>
            </a:extLst>
          </p:cNvPr>
          <p:cNvSpPr txBox="1">
            <a:spLocks noChangeArrowheads="1"/>
          </p:cNvSpPr>
          <p:nvPr/>
        </p:nvSpPr>
        <p:spPr bwMode="auto">
          <a:xfrm>
            <a:off x="565150" y="2587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(E3)</a:t>
            </a:r>
            <a:endParaRPr lang="en-PH" altLang="en-US" sz="4000" b="1"/>
          </a:p>
        </p:txBody>
      </p:sp>
      <p:sp>
        <p:nvSpPr>
          <p:cNvPr id="62469" name="object 38">
            <a:extLst>
              <a:ext uri="{FF2B5EF4-FFF2-40B4-BE49-F238E27FC236}">
                <a16:creationId xmlns:a16="http://schemas.microsoft.com/office/drawing/2014/main" id="{B50E988A-0153-43C2-B1C2-C5F024B14394}"/>
              </a:ext>
            </a:extLst>
          </p:cNvPr>
          <p:cNvSpPr txBox="1">
            <a:spLocks noChangeArrowheads="1"/>
          </p:cNvSpPr>
          <p:nvPr/>
        </p:nvSpPr>
        <p:spPr bwMode="auto">
          <a:xfrm>
            <a:off x="381000" y="1714500"/>
            <a:ext cx="114300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5400" b="1"/>
              <a:t>OUTCOME</a:t>
            </a:r>
          </a:p>
          <a:p>
            <a:pPr lvl="3">
              <a:spcBef>
                <a:spcPct val="0"/>
              </a:spcBef>
              <a:buFont typeface="Arial" panose="020B0604020202020204" pitchFamily="34" charset="0"/>
              <a:buChar char="•"/>
            </a:pPr>
            <a:r>
              <a:rPr lang="en-PH" altLang="en-US" sz="5400"/>
              <a:t>am_kilo sales</a:t>
            </a:r>
          </a:p>
          <a:p>
            <a:pPr lvl="3">
              <a:spcBef>
                <a:spcPct val="0"/>
              </a:spcBef>
              <a:buFont typeface="Arial" panose="020B0604020202020204" pitchFamily="34" charset="0"/>
              <a:buChar char="•"/>
            </a:pPr>
            <a:r>
              <a:rPr lang="en-PH" altLang="en-US" sz="5400"/>
              <a:t>pm_kilo sales </a:t>
            </a:r>
          </a:p>
        </p:txBody>
      </p:sp>
      <p:sp>
        <p:nvSpPr>
          <p:cNvPr id="62470" name="object 31">
            <a:extLst>
              <a:ext uri="{FF2B5EF4-FFF2-40B4-BE49-F238E27FC236}">
                <a16:creationId xmlns:a16="http://schemas.microsoft.com/office/drawing/2014/main" id="{D37E0819-2DD8-4DBB-8CCA-758DB2DD5524}"/>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bject 42">
            <a:extLst>
              <a:ext uri="{FF2B5EF4-FFF2-40B4-BE49-F238E27FC236}">
                <a16:creationId xmlns:a16="http://schemas.microsoft.com/office/drawing/2014/main" id="{F0CEF8C4-C50A-4268-AC9A-FBE8CC7BBE19}"/>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3491" name="object 43">
            <a:extLst>
              <a:ext uri="{FF2B5EF4-FFF2-40B4-BE49-F238E27FC236}">
                <a16:creationId xmlns:a16="http://schemas.microsoft.com/office/drawing/2014/main" id="{87D4761F-3A22-44BD-BC1D-360A268F5E34}"/>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3492" name="object 40">
            <a:extLst>
              <a:ext uri="{FF2B5EF4-FFF2-40B4-BE49-F238E27FC236}">
                <a16:creationId xmlns:a16="http://schemas.microsoft.com/office/drawing/2014/main" id="{21BD7BDA-D42D-4DA1-AA0A-7CF1D26470BE}"/>
              </a:ext>
            </a:extLst>
          </p:cNvPr>
          <p:cNvSpPr txBox="1">
            <a:spLocks noChangeArrowheads="1"/>
          </p:cNvSpPr>
          <p:nvPr/>
        </p:nvSpPr>
        <p:spPr bwMode="auto">
          <a:xfrm>
            <a:off x="488950" y="1524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(E4)</a:t>
            </a:r>
            <a:endParaRPr lang="en-PH" altLang="en-US" sz="4000" b="1"/>
          </a:p>
        </p:txBody>
      </p:sp>
      <p:sp>
        <p:nvSpPr>
          <p:cNvPr id="63493" name="object 38">
            <a:extLst>
              <a:ext uri="{FF2B5EF4-FFF2-40B4-BE49-F238E27FC236}">
                <a16:creationId xmlns:a16="http://schemas.microsoft.com/office/drawing/2014/main" id="{CAD9FB2D-DA2C-4BDF-8A26-FFC4CF58B8FE}"/>
              </a:ext>
            </a:extLst>
          </p:cNvPr>
          <p:cNvSpPr txBox="1">
            <a:spLocks noChangeArrowheads="1"/>
          </p:cNvSpPr>
          <p:nvPr/>
        </p:nvSpPr>
        <p:spPr bwMode="auto">
          <a:xfrm>
            <a:off x="152400" y="1295400"/>
            <a:ext cx="11811000" cy="511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800" b="1"/>
              <a:t>PROCEDURE</a:t>
            </a:r>
          </a:p>
          <a:p>
            <a:pPr lvl="1">
              <a:spcBef>
                <a:spcPct val="0"/>
              </a:spcBef>
              <a:buFont typeface="Arial" panose="020B0604020202020204" pitchFamily="34" charset="0"/>
              <a:buChar char="•"/>
            </a:pPr>
            <a:r>
              <a:rPr lang="en-PH" altLang="en-US" sz="4400" b="1"/>
              <a:t>am_kilo</a:t>
            </a:r>
            <a:r>
              <a:rPr lang="en-PH" altLang="en-US" sz="4400"/>
              <a:t> be the kilo of pears sold in the AM</a:t>
            </a:r>
          </a:p>
          <a:p>
            <a:pPr lvl="1">
              <a:spcBef>
                <a:spcPct val="0"/>
              </a:spcBef>
              <a:buFont typeface="Arial" panose="020B0604020202020204" pitchFamily="34" charset="0"/>
              <a:buChar char="•"/>
            </a:pPr>
            <a:r>
              <a:rPr lang="en-PH" altLang="en-US" sz="4400" b="1"/>
              <a:t>pm_kilo</a:t>
            </a:r>
            <a:r>
              <a:rPr lang="en-PH" altLang="en-US" sz="4400"/>
              <a:t> be the kilo of pears sold in the PM</a:t>
            </a:r>
          </a:p>
          <a:p>
            <a:pPr lvl="2">
              <a:spcBef>
                <a:spcPct val="0"/>
              </a:spcBef>
            </a:pPr>
            <a:r>
              <a:rPr lang="es-ES" altLang="en-US" sz="4000"/>
              <a:t> x_kilo = am_kilo + pm_kilo</a:t>
            </a:r>
          </a:p>
          <a:p>
            <a:pPr lvl="2">
              <a:spcBef>
                <a:spcPct val="0"/>
              </a:spcBef>
            </a:pPr>
            <a:r>
              <a:rPr lang="es-ES" altLang="en-US" sz="4000"/>
              <a:t> pm_kilo = 2*am_kilo</a:t>
            </a:r>
          </a:p>
          <a:p>
            <a:pPr lvl="2">
              <a:spcBef>
                <a:spcPct val="0"/>
              </a:spcBef>
            </a:pPr>
            <a:r>
              <a:rPr lang="es-ES" altLang="en-US" sz="4000"/>
              <a:t> x_kilo = am_kilo + (2*am_kilo)</a:t>
            </a:r>
          </a:p>
          <a:p>
            <a:pPr lvl="2">
              <a:spcBef>
                <a:spcPct val="0"/>
              </a:spcBef>
            </a:pPr>
            <a:r>
              <a:rPr lang="es-ES" altLang="en-US" sz="4000"/>
              <a:t> x_kilo = 3*am_kilo</a:t>
            </a:r>
          </a:p>
          <a:p>
            <a:pPr lvl="2">
              <a:spcBef>
                <a:spcPct val="0"/>
              </a:spcBef>
            </a:pPr>
            <a:r>
              <a:rPr lang="es-ES" altLang="en-US" sz="4000"/>
              <a:t> am_kilo = x_kilo/3</a:t>
            </a:r>
            <a:endParaRPr lang="en-PH" altLang="en-US" sz="4000"/>
          </a:p>
        </p:txBody>
      </p:sp>
      <p:sp>
        <p:nvSpPr>
          <p:cNvPr id="63494" name="object 31">
            <a:extLst>
              <a:ext uri="{FF2B5EF4-FFF2-40B4-BE49-F238E27FC236}">
                <a16:creationId xmlns:a16="http://schemas.microsoft.com/office/drawing/2014/main" id="{154F440D-AA99-4B64-9A5F-D86358005D7A}"/>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bject 42">
            <a:extLst>
              <a:ext uri="{FF2B5EF4-FFF2-40B4-BE49-F238E27FC236}">
                <a16:creationId xmlns:a16="http://schemas.microsoft.com/office/drawing/2014/main" id="{97C045FD-E077-4E8F-81C8-4859F39E497F}"/>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4515" name="object 43">
            <a:extLst>
              <a:ext uri="{FF2B5EF4-FFF2-40B4-BE49-F238E27FC236}">
                <a16:creationId xmlns:a16="http://schemas.microsoft.com/office/drawing/2014/main" id="{0E4203D5-E23B-4EEA-A685-B86D9A75D2F9}"/>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4516" name="object 40">
            <a:extLst>
              <a:ext uri="{FF2B5EF4-FFF2-40B4-BE49-F238E27FC236}">
                <a16:creationId xmlns:a16="http://schemas.microsoft.com/office/drawing/2014/main" id="{880B5A8E-17D8-41F7-A5E2-E81AFCC59A63}"/>
              </a:ext>
            </a:extLst>
          </p:cNvPr>
          <p:cNvSpPr txBox="1">
            <a:spLocks noChangeArrowheads="1"/>
          </p:cNvSpPr>
          <p:nvPr/>
        </p:nvSpPr>
        <p:spPr bwMode="auto">
          <a:xfrm>
            <a:off x="4635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(E)</a:t>
            </a:r>
            <a:endParaRPr lang="en-PH" altLang="en-US" sz="4000" b="1"/>
          </a:p>
        </p:txBody>
      </p:sp>
      <p:sp>
        <p:nvSpPr>
          <p:cNvPr id="64517" name="object 38">
            <a:extLst>
              <a:ext uri="{FF2B5EF4-FFF2-40B4-BE49-F238E27FC236}">
                <a16:creationId xmlns:a16="http://schemas.microsoft.com/office/drawing/2014/main" id="{20A0ABB9-AE47-4BCD-9E9A-E1F1183C2D23}"/>
              </a:ext>
            </a:extLst>
          </p:cNvPr>
          <p:cNvSpPr txBox="1">
            <a:spLocks noChangeArrowheads="1"/>
          </p:cNvSpPr>
          <p:nvPr/>
        </p:nvSpPr>
        <p:spPr bwMode="auto">
          <a:xfrm>
            <a:off x="838200" y="1371600"/>
            <a:ext cx="106680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400" b="1"/>
              <a:t>START</a:t>
            </a:r>
          </a:p>
          <a:p>
            <a:pPr lvl="1">
              <a:spcBef>
                <a:spcPct val="0"/>
              </a:spcBef>
              <a:buFont typeface="Arial" panose="020B0604020202020204" pitchFamily="34" charset="0"/>
              <a:buNone/>
            </a:pPr>
            <a:r>
              <a:rPr lang="en-PH" altLang="en-US" sz="4400" b="1"/>
              <a:t>	INITIALIZE </a:t>
            </a:r>
            <a:r>
              <a:rPr lang="en-PH" altLang="en-US" sz="4400"/>
              <a:t>x_kilo, am_kilo, pm_kilo</a:t>
            </a:r>
          </a:p>
          <a:p>
            <a:pPr lvl="1">
              <a:spcBef>
                <a:spcPct val="0"/>
              </a:spcBef>
              <a:buFont typeface="Arial" panose="020B0604020202020204" pitchFamily="34" charset="0"/>
              <a:buNone/>
            </a:pPr>
            <a:r>
              <a:rPr lang="en-PH" altLang="en-US" sz="4400" b="1"/>
              <a:t>	READ </a:t>
            </a:r>
            <a:r>
              <a:rPr lang="en-PH" altLang="en-US" sz="4400"/>
              <a:t>x_kilo</a:t>
            </a:r>
            <a:r>
              <a:rPr lang="en-PH" altLang="en-US" sz="4400" b="1"/>
              <a:t> </a:t>
            </a:r>
          </a:p>
          <a:p>
            <a:pPr lvl="1">
              <a:spcBef>
                <a:spcPct val="0"/>
              </a:spcBef>
              <a:buFont typeface="Arial" panose="020B0604020202020204" pitchFamily="34" charset="0"/>
              <a:buNone/>
            </a:pPr>
            <a:r>
              <a:rPr lang="en-PH" altLang="en-US" sz="4400" b="1"/>
              <a:t>	COMPUTE</a:t>
            </a:r>
          </a:p>
          <a:p>
            <a:pPr lvl="1">
              <a:spcBef>
                <a:spcPct val="0"/>
              </a:spcBef>
              <a:buFont typeface="Arial" panose="020B0604020202020204" pitchFamily="34" charset="0"/>
              <a:buNone/>
            </a:pPr>
            <a:r>
              <a:rPr lang="en-PH" altLang="en-US" sz="4400" b="1"/>
              <a:t>		</a:t>
            </a:r>
            <a:r>
              <a:rPr lang="en-PH" altLang="en-US" sz="4400"/>
              <a:t>am_kilo := x_kilo/3</a:t>
            </a:r>
          </a:p>
          <a:p>
            <a:pPr lvl="1">
              <a:spcBef>
                <a:spcPct val="0"/>
              </a:spcBef>
              <a:buFont typeface="Arial" panose="020B0604020202020204" pitchFamily="34" charset="0"/>
              <a:buNone/>
            </a:pPr>
            <a:r>
              <a:rPr lang="en-PH" altLang="en-US" sz="4400"/>
              <a:t>		pm_kilo := am_kilo*2</a:t>
            </a:r>
          </a:p>
          <a:p>
            <a:pPr lvl="1">
              <a:spcBef>
                <a:spcPct val="0"/>
              </a:spcBef>
              <a:buFont typeface="Arial" panose="020B0604020202020204" pitchFamily="34" charset="0"/>
              <a:buNone/>
            </a:pPr>
            <a:r>
              <a:rPr lang="en-PH" altLang="en-US" sz="4400" b="1"/>
              <a:t>	WRITE </a:t>
            </a:r>
            <a:r>
              <a:rPr lang="en-PH" altLang="en-US" sz="4400"/>
              <a:t>am_kilo, pm_kilo</a:t>
            </a:r>
          </a:p>
          <a:p>
            <a:pPr lvl="1">
              <a:spcBef>
                <a:spcPct val="0"/>
              </a:spcBef>
              <a:buFont typeface="Arial" panose="020B0604020202020204" pitchFamily="34" charset="0"/>
              <a:buNone/>
            </a:pPr>
            <a:r>
              <a:rPr lang="en-PH" altLang="en-US" sz="4400" b="1"/>
              <a:t>END</a:t>
            </a:r>
            <a:endParaRPr lang="en-PH" altLang="en-US" sz="4400"/>
          </a:p>
        </p:txBody>
      </p:sp>
      <p:sp>
        <p:nvSpPr>
          <p:cNvPr id="64518" name="object 31">
            <a:extLst>
              <a:ext uri="{FF2B5EF4-FFF2-40B4-BE49-F238E27FC236}">
                <a16:creationId xmlns:a16="http://schemas.microsoft.com/office/drawing/2014/main" id="{697755DB-242B-461F-B4DD-24365A66910C}"/>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42">
            <a:extLst>
              <a:ext uri="{FF2B5EF4-FFF2-40B4-BE49-F238E27FC236}">
                <a16:creationId xmlns:a16="http://schemas.microsoft.com/office/drawing/2014/main" id="{B07F77D7-3DB4-4BE4-B779-552C1CF99F71}"/>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0243" name="object 43">
            <a:extLst>
              <a:ext uri="{FF2B5EF4-FFF2-40B4-BE49-F238E27FC236}">
                <a16:creationId xmlns:a16="http://schemas.microsoft.com/office/drawing/2014/main" id="{409FC58B-B8A4-49CC-91E3-67330EB0936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44" name="object 40">
            <a:extLst>
              <a:ext uri="{FF2B5EF4-FFF2-40B4-BE49-F238E27FC236}">
                <a16:creationId xmlns:a16="http://schemas.microsoft.com/office/drawing/2014/main" id="{25915F13-E08C-4607-9E90-3BB2EEC0277C}"/>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Specification of a problem </a:t>
            </a:r>
            <a:endParaRPr lang="en-PH" altLang="en-US" sz="6000" b="1"/>
          </a:p>
        </p:txBody>
      </p:sp>
      <p:sp>
        <p:nvSpPr>
          <p:cNvPr id="10245" name="object 38">
            <a:extLst>
              <a:ext uri="{FF2B5EF4-FFF2-40B4-BE49-F238E27FC236}">
                <a16:creationId xmlns:a16="http://schemas.microsoft.com/office/drawing/2014/main" id="{5CA106C9-6ACD-44F7-A3F8-929A2CB07223}"/>
              </a:ext>
            </a:extLst>
          </p:cNvPr>
          <p:cNvSpPr txBox="1">
            <a:spLocks noChangeArrowheads="1"/>
          </p:cNvSpPr>
          <p:nvPr/>
        </p:nvSpPr>
        <p:spPr bwMode="auto">
          <a:xfrm>
            <a:off x="609600" y="1524000"/>
            <a:ext cx="109728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000"/>
              <a:t>A precise statement/description of the problem. </a:t>
            </a:r>
          </a:p>
          <a:p>
            <a:pPr lvl="1">
              <a:spcBef>
                <a:spcPct val="0"/>
              </a:spcBef>
              <a:buFont typeface="Arial" panose="020B0604020202020204" pitchFamily="34" charset="0"/>
              <a:buChar char="•"/>
            </a:pPr>
            <a:r>
              <a:rPr lang="en-PH" altLang="en-US" sz="4000"/>
              <a:t>It involves describing the input, the expected output, and the relationship between the input and output. </a:t>
            </a:r>
          </a:p>
          <a:p>
            <a:pPr lvl="1">
              <a:spcBef>
                <a:spcPct val="0"/>
              </a:spcBef>
              <a:buFont typeface="Arial" panose="020B0604020202020204" pitchFamily="34" charset="0"/>
              <a:buChar char="•"/>
            </a:pPr>
            <a:r>
              <a:rPr lang="en-PH" altLang="en-US" sz="4000"/>
              <a:t>This is often done through preconditions and post-conditions. </a:t>
            </a:r>
          </a:p>
        </p:txBody>
      </p:sp>
      <p:sp>
        <p:nvSpPr>
          <p:cNvPr id="10246" name="object 31">
            <a:extLst>
              <a:ext uri="{FF2B5EF4-FFF2-40B4-BE49-F238E27FC236}">
                <a16:creationId xmlns:a16="http://schemas.microsoft.com/office/drawing/2014/main" id="{686359B6-4B4A-4715-A7E9-DE77D5F6F9DF}"/>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bject 41">
            <a:extLst>
              <a:ext uri="{FF2B5EF4-FFF2-40B4-BE49-F238E27FC236}">
                <a16:creationId xmlns:a16="http://schemas.microsoft.com/office/drawing/2014/main" id="{0BE6D5DD-3BF0-45D1-8695-9D7D53AD8D96}"/>
              </a:ext>
            </a:extLst>
          </p:cNvPr>
          <p:cNvSpPr>
            <a:spLocks noChangeArrowheads="1"/>
          </p:cNvSpPr>
          <p:nvPr/>
        </p:nvSpPr>
        <p:spPr bwMode="auto">
          <a:xfrm>
            <a:off x="152400" y="228600"/>
            <a:ext cx="11811000" cy="6400800"/>
          </a:xfrm>
          <a:custGeom>
            <a:avLst/>
            <a:gdLst>
              <a:gd name="T0" fmla="*/ 11992 w 8686800"/>
              <a:gd name="T1" fmla="*/ 284583 h 6400800"/>
              <a:gd name="T2" fmla="*/ 105229 w 8686800"/>
              <a:gd name="T3" fmla="*/ 235513 h 6400800"/>
              <a:gd name="T4" fmla="*/ 284554 w 8686800"/>
              <a:gd name="T5" fmla="*/ 189345 h 6400800"/>
              <a:gd name="T6" fmla="*/ 542524 w 8686800"/>
              <a:gd name="T7" fmla="*/ 146715 h 6400800"/>
              <a:gd name="T8" fmla="*/ 871671 w 8686800"/>
              <a:gd name="T9" fmla="*/ 108264 h 6400800"/>
              <a:gd name="T10" fmla="*/ 1264536 w 8686800"/>
              <a:gd name="T11" fmla="*/ 74629 h 6400800"/>
              <a:gd name="T12" fmla="*/ 1713683 w 8686800"/>
              <a:gd name="T13" fmla="*/ 46450 h 6400800"/>
              <a:gd name="T14" fmla="*/ 2211646 w 8686800"/>
              <a:gd name="T15" fmla="*/ 24364 h 6400800"/>
              <a:gd name="T16" fmla="*/ 2750996 w 8686800"/>
              <a:gd name="T17" fmla="*/ 9010 h 6400800"/>
              <a:gd name="T18" fmla="*/ 3324231 w 8686800"/>
              <a:gd name="T19" fmla="*/ 1027 h 6400800"/>
              <a:gd name="T20" fmla="*/ 97834517 w 8686800"/>
              <a:gd name="T21" fmla="*/ 0 h 6400800"/>
              <a:gd name="T22" fmla="*/ 98421765 w 8686800"/>
              <a:gd name="T23" fmla="*/ 4057 h 6400800"/>
              <a:gd name="T24" fmla="*/ 98978844 w 8686800"/>
              <a:gd name="T25" fmla="*/ 15805 h 6400800"/>
              <a:gd name="T26" fmla="*/ 99498356 w 8686800"/>
              <a:gd name="T27" fmla="*/ 34605 h 6400800"/>
              <a:gd name="T28" fmla="*/ 99972733 w 8686800"/>
              <a:gd name="T29" fmla="*/ 59818 h 6400800"/>
              <a:gd name="T30" fmla="*/ 100394639 w 8686800"/>
              <a:gd name="T31" fmla="*/ 90805 h 6400800"/>
              <a:gd name="T32" fmla="*/ 100756559 w 8686800"/>
              <a:gd name="T33" fmla="*/ 126927 h 6400800"/>
              <a:gd name="T34" fmla="*/ 101050981 w 8686800"/>
              <a:gd name="T35" fmla="*/ 167548 h 6400800"/>
              <a:gd name="T36" fmla="*/ 101270572 w 8686800"/>
              <a:gd name="T37" fmla="*/ 212027 h 6400800"/>
              <a:gd name="T38" fmla="*/ 101407815 w 8686800"/>
              <a:gd name="T39" fmla="*/ 259726 h 6400800"/>
              <a:gd name="T40" fmla="*/ 101455140 w 8686800"/>
              <a:gd name="T41" fmla="*/ 310007 h 6400800"/>
              <a:gd name="T42" fmla="*/ 101443190 w 8686800"/>
              <a:gd name="T43" fmla="*/ 6116172 h 6400800"/>
              <a:gd name="T44" fmla="*/ 101349959 w 8686800"/>
              <a:gd name="T45" fmla="*/ 6165252 h 6400800"/>
              <a:gd name="T46" fmla="*/ 101170597 w 8686800"/>
              <a:gd name="T47" fmla="*/ 6211432 h 6400800"/>
              <a:gd name="T48" fmla="*/ 100912674 w 8686800"/>
              <a:gd name="T49" fmla="*/ 6254068 h 6400800"/>
              <a:gd name="T50" fmla="*/ 100583526 w 8686800"/>
              <a:gd name="T51" fmla="*/ 6292524 h 6400800"/>
              <a:gd name="T52" fmla="*/ 100190666 w 8686800"/>
              <a:gd name="T53" fmla="*/ 6326164 h 6400800"/>
              <a:gd name="T54" fmla="*/ 99741668 w 8686800"/>
              <a:gd name="T55" fmla="*/ 6354344 h 6400800"/>
              <a:gd name="T56" fmla="*/ 99243747 w 8686800"/>
              <a:gd name="T57" fmla="*/ 6376432 h 6400800"/>
              <a:gd name="T58" fmla="*/ 98704534 w 8686800"/>
              <a:gd name="T59" fmla="*/ 6391788 h 6400800"/>
              <a:gd name="T60" fmla="*/ 98131483 w 8686800"/>
              <a:gd name="T61" fmla="*/ 6399772 h 6400800"/>
              <a:gd name="T62" fmla="*/ 3621235 w 8686800"/>
              <a:gd name="T63" fmla="*/ 6400800 h 6400800"/>
              <a:gd name="T64" fmla="*/ 3033837 w 8686800"/>
              <a:gd name="T65" fmla="*/ 6396740 h 6400800"/>
              <a:gd name="T66" fmla="*/ 2476617 w 8686800"/>
              <a:gd name="T67" fmla="*/ 6384992 h 6400800"/>
              <a:gd name="T68" fmla="*/ 1957035 w 8686800"/>
              <a:gd name="T69" fmla="*/ 6366192 h 6400800"/>
              <a:gd name="T70" fmla="*/ 1482536 w 8686800"/>
              <a:gd name="T71" fmla="*/ 6340976 h 6400800"/>
              <a:gd name="T72" fmla="*/ 1060600 w 8686800"/>
              <a:gd name="T73" fmla="*/ 6309988 h 6400800"/>
              <a:gd name="T74" fmla="*/ 698667 w 8686800"/>
              <a:gd name="T75" fmla="*/ 6273860 h 6400800"/>
              <a:gd name="T76" fmla="*/ 404169 w 8686800"/>
              <a:gd name="T77" fmla="*/ 6233232 h 6400800"/>
              <a:gd name="T78" fmla="*/ 184608 w 8686800"/>
              <a:gd name="T79" fmla="*/ 6188744 h 6400800"/>
              <a:gd name="T80" fmla="*/ 47378 w 8686800"/>
              <a:gd name="T81" fmla="*/ 6141036 h 6400800"/>
              <a:gd name="T82" fmla="*/ 0 w 8686800"/>
              <a:gd name="T83" fmla="*/ 6090740 h 64008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86800"/>
              <a:gd name="T127" fmla="*/ 0 h 6400800"/>
              <a:gd name="T128" fmla="*/ 8686800 w 8686800"/>
              <a:gd name="T129" fmla="*/ 6400800 h 64008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86800" h="6400800">
                <a:moveTo>
                  <a:pt x="0" y="310007"/>
                </a:moveTo>
                <a:lnTo>
                  <a:pt x="1027" y="284583"/>
                </a:lnTo>
                <a:lnTo>
                  <a:pt x="4057" y="259726"/>
                </a:lnTo>
                <a:lnTo>
                  <a:pt x="9010" y="235513"/>
                </a:lnTo>
                <a:lnTo>
                  <a:pt x="15806" y="212027"/>
                </a:lnTo>
                <a:lnTo>
                  <a:pt x="24364" y="189345"/>
                </a:lnTo>
                <a:lnTo>
                  <a:pt x="34606" y="167548"/>
                </a:lnTo>
                <a:lnTo>
                  <a:pt x="46452" y="146715"/>
                </a:lnTo>
                <a:lnTo>
                  <a:pt x="59821" y="126927"/>
                </a:lnTo>
                <a:lnTo>
                  <a:pt x="74634" y="108264"/>
                </a:lnTo>
                <a:lnTo>
                  <a:pt x="90811" y="90805"/>
                </a:lnTo>
                <a:lnTo>
                  <a:pt x="108272" y="74629"/>
                </a:lnTo>
                <a:lnTo>
                  <a:pt x="126938" y="59818"/>
                </a:lnTo>
                <a:lnTo>
                  <a:pt x="146729" y="46450"/>
                </a:lnTo>
                <a:lnTo>
                  <a:pt x="167565" y="34605"/>
                </a:lnTo>
                <a:lnTo>
                  <a:pt x="189366" y="24364"/>
                </a:lnTo>
                <a:lnTo>
                  <a:pt x="212053" y="15805"/>
                </a:lnTo>
                <a:lnTo>
                  <a:pt x="235545" y="9010"/>
                </a:lnTo>
                <a:lnTo>
                  <a:pt x="259763" y="4057"/>
                </a:lnTo>
                <a:lnTo>
                  <a:pt x="284627" y="1027"/>
                </a:lnTo>
                <a:lnTo>
                  <a:pt x="310057" y="0"/>
                </a:lnTo>
                <a:lnTo>
                  <a:pt x="8376793" y="0"/>
                </a:lnTo>
                <a:lnTo>
                  <a:pt x="8402216" y="1027"/>
                </a:lnTo>
                <a:lnTo>
                  <a:pt x="8427073" y="4057"/>
                </a:lnTo>
                <a:lnTo>
                  <a:pt x="8451286" y="9010"/>
                </a:lnTo>
                <a:lnTo>
                  <a:pt x="8474772" y="15805"/>
                </a:lnTo>
                <a:lnTo>
                  <a:pt x="8497454" y="24364"/>
                </a:lnTo>
                <a:lnTo>
                  <a:pt x="8519251" y="34605"/>
                </a:lnTo>
                <a:lnTo>
                  <a:pt x="8540084" y="46450"/>
                </a:lnTo>
                <a:lnTo>
                  <a:pt x="8559872" y="59818"/>
                </a:lnTo>
                <a:lnTo>
                  <a:pt x="8578535" y="74629"/>
                </a:lnTo>
                <a:lnTo>
                  <a:pt x="8595994" y="90805"/>
                </a:lnTo>
                <a:lnTo>
                  <a:pt x="8612170" y="108264"/>
                </a:lnTo>
                <a:lnTo>
                  <a:pt x="8626981" y="126927"/>
                </a:lnTo>
                <a:lnTo>
                  <a:pt x="8640349" y="146715"/>
                </a:lnTo>
                <a:lnTo>
                  <a:pt x="8652194" y="167548"/>
                </a:lnTo>
                <a:lnTo>
                  <a:pt x="8662435" y="189345"/>
                </a:lnTo>
                <a:lnTo>
                  <a:pt x="8670994" y="212027"/>
                </a:lnTo>
                <a:lnTo>
                  <a:pt x="8677789" y="235513"/>
                </a:lnTo>
                <a:lnTo>
                  <a:pt x="8682742" y="259726"/>
                </a:lnTo>
                <a:lnTo>
                  <a:pt x="8685772" y="284583"/>
                </a:lnTo>
                <a:lnTo>
                  <a:pt x="8686800" y="310007"/>
                </a:lnTo>
                <a:lnTo>
                  <a:pt x="8686800" y="6090742"/>
                </a:lnTo>
                <a:lnTo>
                  <a:pt x="8685772" y="6116172"/>
                </a:lnTo>
                <a:lnTo>
                  <a:pt x="8682742" y="6141036"/>
                </a:lnTo>
                <a:lnTo>
                  <a:pt x="8677789" y="6165254"/>
                </a:lnTo>
                <a:lnTo>
                  <a:pt x="8670994" y="6188746"/>
                </a:lnTo>
                <a:lnTo>
                  <a:pt x="8662435" y="6211433"/>
                </a:lnTo>
                <a:lnTo>
                  <a:pt x="8652194" y="6233234"/>
                </a:lnTo>
                <a:lnTo>
                  <a:pt x="8640349" y="6254070"/>
                </a:lnTo>
                <a:lnTo>
                  <a:pt x="8626981" y="6273861"/>
                </a:lnTo>
                <a:lnTo>
                  <a:pt x="8612170" y="6292527"/>
                </a:lnTo>
                <a:lnTo>
                  <a:pt x="8595994" y="6309988"/>
                </a:lnTo>
                <a:lnTo>
                  <a:pt x="8578535" y="6326165"/>
                </a:lnTo>
                <a:lnTo>
                  <a:pt x="8559872" y="6340978"/>
                </a:lnTo>
                <a:lnTo>
                  <a:pt x="8540084" y="6354347"/>
                </a:lnTo>
                <a:lnTo>
                  <a:pt x="8519251" y="6366193"/>
                </a:lnTo>
                <a:lnTo>
                  <a:pt x="8497454" y="6376435"/>
                </a:lnTo>
                <a:lnTo>
                  <a:pt x="8474772" y="6384993"/>
                </a:lnTo>
                <a:lnTo>
                  <a:pt x="8451286" y="6391789"/>
                </a:lnTo>
                <a:lnTo>
                  <a:pt x="8427073" y="6396742"/>
                </a:lnTo>
                <a:lnTo>
                  <a:pt x="8402216" y="6399772"/>
                </a:lnTo>
                <a:lnTo>
                  <a:pt x="8376793" y="6400800"/>
                </a:lnTo>
                <a:lnTo>
                  <a:pt x="310057" y="6400800"/>
                </a:lnTo>
                <a:lnTo>
                  <a:pt x="284627" y="6399772"/>
                </a:lnTo>
                <a:lnTo>
                  <a:pt x="259763" y="6396742"/>
                </a:lnTo>
                <a:lnTo>
                  <a:pt x="235545" y="6391789"/>
                </a:lnTo>
                <a:lnTo>
                  <a:pt x="212053" y="6384993"/>
                </a:lnTo>
                <a:lnTo>
                  <a:pt x="189366" y="6376435"/>
                </a:lnTo>
                <a:lnTo>
                  <a:pt x="167565" y="6366193"/>
                </a:lnTo>
                <a:lnTo>
                  <a:pt x="146729" y="6354347"/>
                </a:lnTo>
                <a:lnTo>
                  <a:pt x="126938" y="6340978"/>
                </a:lnTo>
                <a:lnTo>
                  <a:pt x="108272" y="6326165"/>
                </a:lnTo>
                <a:lnTo>
                  <a:pt x="90811" y="6309988"/>
                </a:lnTo>
                <a:lnTo>
                  <a:pt x="74634" y="6292527"/>
                </a:lnTo>
                <a:lnTo>
                  <a:pt x="59821" y="6273861"/>
                </a:lnTo>
                <a:lnTo>
                  <a:pt x="46452" y="6254070"/>
                </a:lnTo>
                <a:lnTo>
                  <a:pt x="34606" y="6233234"/>
                </a:lnTo>
                <a:lnTo>
                  <a:pt x="24364" y="6211433"/>
                </a:lnTo>
                <a:lnTo>
                  <a:pt x="15806" y="6188746"/>
                </a:lnTo>
                <a:lnTo>
                  <a:pt x="9010" y="6165254"/>
                </a:lnTo>
                <a:lnTo>
                  <a:pt x="4057" y="6141036"/>
                </a:lnTo>
                <a:lnTo>
                  <a:pt x="1027" y="6116172"/>
                </a:lnTo>
                <a:lnTo>
                  <a:pt x="0" y="6090742"/>
                </a:lnTo>
                <a:lnTo>
                  <a:pt x="0" y="310007"/>
                </a:lnTo>
                <a:close/>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H"/>
          </a:p>
        </p:txBody>
      </p:sp>
      <p:sp>
        <p:nvSpPr>
          <p:cNvPr id="65539" name="object 42">
            <a:extLst>
              <a:ext uri="{FF2B5EF4-FFF2-40B4-BE49-F238E27FC236}">
                <a16:creationId xmlns:a16="http://schemas.microsoft.com/office/drawing/2014/main" id="{818F98C3-C56E-429F-84BB-937C20EC62C2}"/>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5540" name="object 40">
            <a:extLst>
              <a:ext uri="{FF2B5EF4-FFF2-40B4-BE49-F238E27FC236}">
                <a16:creationId xmlns:a16="http://schemas.microsoft.com/office/drawing/2014/main" id="{5DDE6384-C2BD-4FAB-949F-EE9036EC588F}"/>
              </a:ext>
            </a:extLst>
          </p:cNvPr>
          <p:cNvSpPr txBox="1">
            <a:spLocks noChangeArrowheads="1"/>
          </p:cNvSpPr>
          <p:nvPr/>
        </p:nvSpPr>
        <p:spPr bwMode="auto">
          <a:xfrm>
            <a:off x="381000" y="347663"/>
            <a:ext cx="8350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(E)</a:t>
            </a:r>
            <a:endParaRPr lang="en-PH" altLang="en-US" sz="4000" b="1"/>
          </a:p>
        </p:txBody>
      </p:sp>
      <p:sp>
        <p:nvSpPr>
          <p:cNvPr id="65541" name="object 38">
            <a:extLst>
              <a:ext uri="{FF2B5EF4-FFF2-40B4-BE49-F238E27FC236}">
                <a16:creationId xmlns:a16="http://schemas.microsoft.com/office/drawing/2014/main" id="{ABA1ECD1-37CE-4EF9-802E-FBC64B406978}"/>
              </a:ext>
            </a:extLst>
          </p:cNvPr>
          <p:cNvSpPr txBox="1">
            <a:spLocks noChangeArrowheads="1"/>
          </p:cNvSpPr>
          <p:nvPr/>
        </p:nvSpPr>
        <p:spPr bwMode="auto">
          <a:xfrm>
            <a:off x="381000" y="1381125"/>
            <a:ext cx="113538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3600" b="1"/>
              <a:t>#include &lt;iostream&gt;</a:t>
            </a:r>
          </a:p>
          <a:p>
            <a:pPr lvl="1">
              <a:spcBef>
                <a:spcPct val="0"/>
              </a:spcBef>
              <a:buFont typeface="Arial" panose="020B0604020202020204" pitchFamily="34" charset="0"/>
              <a:buNone/>
            </a:pPr>
            <a:r>
              <a:rPr lang="en-PH" altLang="en-US" sz="3600" b="1"/>
              <a:t>using namespace std;</a:t>
            </a:r>
          </a:p>
          <a:p>
            <a:pPr lvl="1">
              <a:spcBef>
                <a:spcPct val="0"/>
              </a:spcBef>
              <a:buFont typeface="Arial" panose="020B0604020202020204" pitchFamily="34" charset="0"/>
              <a:buNone/>
            </a:pPr>
            <a:r>
              <a:rPr lang="en-PH" altLang="en-US" sz="3600" b="1"/>
              <a:t>main(){</a:t>
            </a:r>
          </a:p>
          <a:p>
            <a:pPr lvl="1">
              <a:spcBef>
                <a:spcPct val="0"/>
              </a:spcBef>
              <a:buFont typeface="Arial" panose="020B0604020202020204" pitchFamily="34" charset="0"/>
              <a:buNone/>
            </a:pPr>
            <a:r>
              <a:rPr lang="en-PH" altLang="en-US" sz="3600" b="1"/>
              <a:t>	float x_kilo, am_kilo, pm_kilo;</a:t>
            </a:r>
          </a:p>
          <a:p>
            <a:pPr lvl="1">
              <a:spcBef>
                <a:spcPct val="0"/>
              </a:spcBef>
              <a:buFont typeface="Arial" panose="020B0604020202020204" pitchFamily="34" charset="0"/>
              <a:buNone/>
            </a:pPr>
            <a:r>
              <a:rPr lang="en-PH" altLang="en-US" sz="3600" b="1"/>
              <a:t>	cout &lt;&lt; “Enter Total Sales: ”;</a:t>
            </a:r>
          </a:p>
          <a:p>
            <a:pPr lvl="1">
              <a:spcBef>
                <a:spcPct val="0"/>
              </a:spcBef>
              <a:buFont typeface="Arial" panose="020B0604020202020204" pitchFamily="34" charset="0"/>
              <a:buNone/>
            </a:pPr>
            <a:r>
              <a:rPr lang="en-PH" altLang="en-US" sz="3600" b="1"/>
              <a:t>	cin &gt;&gt; x_kilo;</a:t>
            </a:r>
          </a:p>
          <a:p>
            <a:pPr lvl="1">
              <a:spcBef>
                <a:spcPct val="0"/>
              </a:spcBef>
              <a:buFont typeface="Arial" panose="020B0604020202020204" pitchFamily="34" charset="0"/>
              <a:buNone/>
            </a:pPr>
            <a:r>
              <a:rPr lang="en-PH" altLang="en-US" sz="3600" b="1"/>
              <a:t>	am_kilo =  x_kilo/3;</a:t>
            </a:r>
          </a:p>
          <a:p>
            <a:pPr lvl="1">
              <a:spcBef>
                <a:spcPct val="0"/>
              </a:spcBef>
              <a:buFont typeface="Arial" panose="020B0604020202020204" pitchFamily="34" charset="0"/>
              <a:buNone/>
            </a:pPr>
            <a:r>
              <a:rPr lang="en-PH" altLang="en-US" sz="3600" b="1"/>
              <a:t>	pm_kilo = am_kilo*2;</a:t>
            </a:r>
          </a:p>
          <a:p>
            <a:pPr lvl="1">
              <a:spcBef>
                <a:spcPct val="0"/>
              </a:spcBef>
              <a:buFont typeface="Arial" panose="020B0604020202020204" pitchFamily="34" charset="0"/>
              <a:buNone/>
            </a:pPr>
            <a:r>
              <a:rPr lang="en-PH" altLang="en-US" sz="3600" b="1"/>
              <a:t>	cout &lt;&lt; “AM: ” &lt;&lt; am_kilo &lt;&lt; “ PM: ” &lt;&lt; pm_kilo;}</a:t>
            </a:r>
          </a:p>
          <a:p>
            <a:pPr lvl="1">
              <a:spcBef>
                <a:spcPct val="0"/>
              </a:spcBef>
              <a:buFont typeface="Arial" panose="020B0604020202020204" pitchFamily="34" charset="0"/>
              <a:buNone/>
            </a:pPr>
            <a:endParaRPr lang="en-PH" altLang="en-US" sz="3600" b="1"/>
          </a:p>
        </p:txBody>
      </p:sp>
      <p:sp>
        <p:nvSpPr>
          <p:cNvPr id="65542" name="object 31">
            <a:extLst>
              <a:ext uri="{FF2B5EF4-FFF2-40B4-BE49-F238E27FC236}">
                <a16:creationId xmlns:a16="http://schemas.microsoft.com/office/drawing/2014/main" id="{53716324-5927-463E-9024-07E8D3A00B6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bject 42">
            <a:extLst>
              <a:ext uri="{FF2B5EF4-FFF2-40B4-BE49-F238E27FC236}">
                <a16:creationId xmlns:a16="http://schemas.microsoft.com/office/drawing/2014/main" id="{362356B8-1153-4CA5-81D6-A4BD9555494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6563" name="object 43">
            <a:extLst>
              <a:ext uri="{FF2B5EF4-FFF2-40B4-BE49-F238E27FC236}">
                <a16:creationId xmlns:a16="http://schemas.microsoft.com/office/drawing/2014/main" id="{AA4727E4-3ABB-4CF3-B557-CEE2E7593BC6}"/>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6564" name="object 40">
            <a:extLst>
              <a:ext uri="{FF2B5EF4-FFF2-40B4-BE49-F238E27FC236}">
                <a16:creationId xmlns:a16="http://schemas.microsoft.com/office/drawing/2014/main" id="{8443FB29-05CB-4912-B3BB-202D7FD7CAD9}"/>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(F1)</a:t>
            </a:r>
            <a:endParaRPr lang="en-PH" altLang="en-US" sz="4000" b="1"/>
          </a:p>
        </p:txBody>
      </p:sp>
      <p:sp>
        <p:nvSpPr>
          <p:cNvPr id="29704" name="object 38">
            <a:extLst>
              <a:ext uri="{FF2B5EF4-FFF2-40B4-BE49-F238E27FC236}">
                <a16:creationId xmlns:a16="http://schemas.microsoft.com/office/drawing/2014/main" id="{79D7985F-F8BD-4833-829E-295F1A51AB59}"/>
              </a:ext>
            </a:extLst>
          </p:cNvPr>
          <p:cNvSpPr txBox="1">
            <a:spLocks noChangeArrowheads="1"/>
          </p:cNvSpPr>
          <p:nvPr/>
        </p:nvSpPr>
        <p:spPr bwMode="auto">
          <a:xfrm>
            <a:off x="666750" y="1549400"/>
            <a:ext cx="11144250" cy="4699000"/>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4400" b="1" dirty="0"/>
              <a:t>PROBLEM</a:t>
            </a:r>
          </a:p>
          <a:p>
            <a:pPr lvl="2" algn="just">
              <a:spcBef>
                <a:spcPct val="0"/>
              </a:spcBef>
              <a:defRPr/>
            </a:pPr>
            <a:r>
              <a:rPr lang="en-PH" sz="3600" dirty="0"/>
              <a:t>Mary, Peter, and Boris were picking chestnuts. Mary picked twice as much chestnuts than Peter. Boris picked 2 kg more than Peter. Together the three of them picked x_kilo kg of chestnuts. Create a program that, if the total kilo of chestnuts is entered by the user, identifies how many kilograms did each of them pick?</a:t>
            </a:r>
            <a:endParaRPr lang="en-PH" sz="4400" dirty="0"/>
          </a:p>
          <a:p>
            <a:pPr marL="857250" lvl="2" indent="0">
              <a:spcBef>
                <a:spcPct val="0"/>
              </a:spcBef>
              <a:buFont typeface="Arial" panose="020B0604020202020204" pitchFamily="34" charset="0"/>
              <a:buNone/>
              <a:defRPr/>
            </a:pPr>
            <a:endParaRPr lang="en-PH" sz="4000" dirty="0"/>
          </a:p>
        </p:txBody>
      </p:sp>
      <p:sp>
        <p:nvSpPr>
          <p:cNvPr id="66566" name="object 31">
            <a:extLst>
              <a:ext uri="{FF2B5EF4-FFF2-40B4-BE49-F238E27FC236}">
                <a16:creationId xmlns:a16="http://schemas.microsoft.com/office/drawing/2014/main" id="{C7196F57-E294-4E40-BA3D-381D18456106}"/>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bject 42">
            <a:extLst>
              <a:ext uri="{FF2B5EF4-FFF2-40B4-BE49-F238E27FC236}">
                <a16:creationId xmlns:a16="http://schemas.microsoft.com/office/drawing/2014/main" id="{BEDE4D97-C6F5-4ABF-8CDC-54E7168EF8A8}"/>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7587" name="object 43">
            <a:extLst>
              <a:ext uri="{FF2B5EF4-FFF2-40B4-BE49-F238E27FC236}">
                <a16:creationId xmlns:a16="http://schemas.microsoft.com/office/drawing/2014/main" id="{3CACBCD5-B16B-4977-AFC0-0975A95258C3}"/>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7588" name="object 40">
            <a:extLst>
              <a:ext uri="{FF2B5EF4-FFF2-40B4-BE49-F238E27FC236}">
                <a16:creationId xmlns:a16="http://schemas.microsoft.com/office/drawing/2014/main" id="{77CF17B9-12AB-4EF0-9BE3-E4AD63463E18}"/>
              </a:ext>
            </a:extLst>
          </p:cNvPr>
          <p:cNvSpPr txBox="1">
            <a:spLocks noChangeArrowheads="1"/>
          </p:cNvSpPr>
          <p:nvPr/>
        </p:nvSpPr>
        <p:spPr bwMode="auto">
          <a:xfrm>
            <a:off x="457200" y="263525"/>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(F2)</a:t>
            </a:r>
            <a:endParaRPr lang="en-PH" altLang="en-US" sz="4000" b="1"/>
          </a:p>
        </p:txBody>
      </p:sp>
      <p:sp>
        <p:nvSpPr>
          <p:cNvPr id="67589" name="object 38">
            <a:extLst>
              <a:ext uri="{FF2B5EF4-FFF2-40B4-BE49-F238E27FC236}">
                <a16:creationId xmlns:a16="http://schemas.microsoft.com/office/drawing/2014/main" id="{D63F6927-6C4F-4ECA-B338-B1AFE5BB4DBE}"/>
              </a:ext>
            </a:extLst>
          </p:cNvPr>
          <p:cNvSpPr txBox="1">
            <a:spLocks noChangeArrowheads="1"/>
          </p:cNvSpPr>
          <p:nvPr/>
        </p:nvSpPr>
        <p:spPr bwMode="auto">
          <a:xfrm>
            <a:off x="1524000" y="1714500"/>
            <a:ext cx="89154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428750" indent="-571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343150" indent="-571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8003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32575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7147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4171950" indent="-571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000" b="1"/>
              <a:t>GIVEN</a:t>
            </a:r>
          </a:p>
          <a:p>
            <a:pPr lvl="2">
              <a:spcBef>
                <a:spcPct val="0"/>
              </a:spcBef>
            </a:pPr>
            <a:r>
              <a:rPr lang="en-PH" altLang="en-US" sz="4000"/>
              <a:t>Let :</a:t>
            </a:r>
          </a:p>
          <a:p>
            <a:pPr lvl="4">
              <a:spcBef>
                <a:spcPct val="0"/>
              </a:spcBef>
              <a:buFont typeface="Arial" panose="020B0604020202020204" pitchFamily="34" charset="0"/>
              <a:buChar char="•"/>
            </a:pPr>
            <a:r>
              <a:rPr lang="en-PH" altLang="en-US" sz="4000" b="1"/>
              <a:t>x_kilo </a:t>
            </a:r>
            <a:r>
              <a:rPr lang="en-PH" altLang="en-US" sz="4000"/>
              <a:t>be the total kilo of chestnuts picked by the three of them</a:t>
            </a:r>
            <a:endParaRPr lang="en-PH" altLang="en-US" sz="4000" b="1"/>
          </a:p>
        </p:txBody>
      </p:sp>
      <p:sp>
        <p:nvSpPr>
          <p:cNvPr id="67590" name="object 31">
            <a:extLst>
              <a:ext uri="{FF2B5EF4-FFF2-40B4-BE49-F238E27FC236}">
                <a16:creationId xmlns:a16="http://schemas.microsoft.com/office/drawing/2014/main" id="{CDE82D34-76FD-4B91-B469-E6E8BD541629}"/>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bject 42">
            <a:extLst>
              <a:ext uri="{FF2B5EF4-FFF2-40B4-BE49-F238E27FC236}">
                <a16:creationId xmlns:a16="http://schemas.microsoft.com/office/drawing/2014/main" id="{6CFB8608-4908-4061-9D53-B3D604ECFD5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8611" name="object 43">
            <a:extLst>
              <a:ext uri="{FF2B5EF4-FFF2-40B4-BE49-F238E27FC236}">
                <a16:creationId xmlns:a16="http://schemas.microsoft.com/office/drawing/2014/main" id="{2C131390-77B3-4706-823C-F8DBA4D4CDF2}"/>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8612" name="object 40">
            <a:extLst>
              <a:ext uri="{FF2B5EF4-FFF2-40B4-BE49-F238E27FC236}">
                <a16:creationId xmlns:a16="http://schemas.microsoft.com/office/drawing/2014/main" id="{B24B3985-5ED2-4017-9241-3E20094CBC57}"/>
              </a:ext>
            </a:extLst>
          </p:cNvPr>
          <p:cNvSpPr txBox="1">
            <a:spLocks noChangeArrowheads="1"/>
          </p:cNvSpPr>
          <p:nvPr/>
        </p:nvSpPr>
        <p:spPr bwMode="auto">
          <a:xfrm>
            <a:off x="565150" y="2460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(F3)</a:t>
            </a:r>
            <a:endParaRPr lang="en-PH" altLang="en-US" sz="4000" b="1"/>
          </a:p>
        </p:txBody>
      </p:sp>
      <p:sp>
        <p:nvSpPr>
          <p:cNvPr id="68613" name="object 38">
            <a:extLst>
              <a:ext uri="{FF2B5EF4-FFF2-40B4-BE49-F238E27FC236}">
                <a16:creationId xmlns:a16="http://schemas.microsoft.com/office/drawing/2014/main" id="{DDCC3E48-1641-4161-AB5C-4B3079A8A5E5}"/>
              </a:ext>
            </a:extLst>
          </p:cNvPr>
          <p:cNvSpPr txBox="1">
            <a:spLocks noChangeArrowheads="1"/>
          </p:cNvSpPr>
          <p:nvPr/>
        </p:nvSpPr>
        <p:spPr bwMode="auto">
          <a:xfrm>
            <a:off x="1524000" y="1714500"/>
            <a:ext cx="89154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000" b="1"/>
              <a:t>OUTCOME</a:t>
            </a:r>
          </a:p>
          <a:p>
            <a:pPr lvl="3">
              <a:spcBef>
                <a:spcPct val="0"/>
              </a:spcBef>
              <a:buFont typeface="Arial" panose="020B0604020202020204" pitchFamily="34" charset="0"/>
              <a:buChar char="•"/>
            </a:pPr>
            <a:r>
              <a:rPr lang="en-PH" altLang="en-US" sz="4000"/>
              <a:t>k_peter</a:t>
            </a:r>
          </a:p>
          <a:p>
            <a:pPr lvl="3">
              <a:spcBef>
                <a:spcPct val="0"/>
              </a:spcBef>
              <a:buFont typeface="Arial" panose="020B0604020202020204" pitchFamily="34" charset="0"/>
              <a:buChar char="•"/>
            </a:pPr>
            <a:r>
              <a:rPr lang="en-PH" altLang="en-US" sz="4000"/>
              <a:t>k_mary</a:t>
            </a:r>
          </a:p>
          <a:p>
            <a:pPr lvl="3">
              <a:spcBef>
                <a:spcPct val="0"/>
              </a:spcBef>
              <a:buFont typeface="Arial" panose="020B0604020202020204" pitchFamily="34" charset="0"/>
              <a:buChar char="•"/>
            </a:pPr>
            <a:r>
              <a:rPr lang="en-PH" altLang="en-US" sz="4000"/>
              <a:t>k_boris</a:t>
            </a:r>
          </a:p>
        </p:txBody>
      </p:sp>
      <p:sp>
        <p:nvSpPr>
          <p:cNvPr id="68614" name="object 31">
            <a:extLst>
              <a:ext uri="{FF2B5EF4-FFF2-40B4-BE49-F238E27FC236}">
                <a16:creationId xmlns:a16="http://schemas.microsoft.com/office/drawing/2014/main" id="{64A245B6-9C70-4AB7-AA19-94206D03BC16}"/>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bject 42">
            <a:extLst>
              <a:ext uri="{FF2B5EF4-FFF2-40B4-BE49-F238E27FC236}">
                <a16:creationId xmlns:a16="http://schemas.microsoft.com/office/drawing/2014/main" id="{AC5BB999-8B3E-4149-9638-902CFE648BAB}"/>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69635" name="object 43">
            <a:extLst>
              <a:ext uri="{FF2B5EF4-FFF2-40B4-BE49-F238E27FC236}">
                <a16:creationId xmlns:a16="http://schemas.microsoft.com/office/drawing/2014/main" id="{B126825F-3C9F-4E10-96E1-D70DC193780C}"/>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9636" name="object 40">
            <a:extLst>
              <a:ext uri="{FF2B5EF4-FFF2-40B4-BE49-F238E27FC236}">
                <a16:creationId xmlns:a16="http://schemas.microsoft.com/office/drawing/2014/main" id="{8F4CD22A-204C-4D11-B677-D91479150131}"/>
              </a:ext>
            </a:extLst>
          </p:cNvPr>
          <p:cNvSpPr txBox="1">
            <a:spLocks noChangeArrowheads="1"/>
          </p:cNvSpPr>
          <p:nvPr/>
        </p:nvSpPr>
        <p:spPr bwMode="auto">
          <a:xfrm>
            <a:off x="685800" y="233363"/>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Algorithm Sample (F4)</a:t>
            </a:r>
            <a:endParaRPr lang="en-PH" altLang="en-US" sz="4000" b="1"/>
          </a:p>
        </p:txBody>
      </p:sp>
      <p:sp>
        <p:nvSpPr>
          <p:cNvPr id="31752" name="object 38">
            <a:extLst>
              <a:ext uri="{FF2B5EF4-FFF2-40B4-BE49-F238E27FC236}">
                <a16:creationId xmlns:a16="http://schemas.microsoft.com/office/drawing/2014/main" id="{4F2B7EE6-439A-41B7-AC73-B119DC210D25}"/>
              </a:ext>
            </a:extLst>
          </p:cNvPr>
          <p:cNvSpPr txBox="1">
            <a:spLocks noChangeArrowheads="1"/>
          </p:cNvSpPr>
          <p:nvPr/>
        </p:nvSpPr>
        <p:spPr bwMode="auto">
          <a:xfrm>
            <a:off x="838200" y="1219200"/>
            <a:ext cx="10547350" cy="5109749"/>
          </a:xfrm>
          <a:prstGeom prst="rect">
            <a:avLst/>
          </a:prstGeom>
          <a:noFill/>
          <a:ln>
            <a:noFill/>
          </a:ln>
        </p:spPr>
        <p:txBody>
          <a:bodyPr lIns="0" tIns="0" rIns="0" bIns="0"/>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885950" indent="-571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defRPr/>
            </a:pPr>
            <a:r>
              <a:rPr lang="en-PH" sz="4400" b="1" dirty="0"/>
              <a:t>PROCEDURE</a:t>
            </a:r>
          </a:p>
          <a:p>
            <a:pPr lvl="1">
              <a:spcBef>
                <a:spcPct val="0"/>
              </a:spcBef>
              <a:buFont typeface="Arial" panose="020B0604020202020204" pitchFamily="34" charset="0"/>
              <a:buChar char="•"/>
              <a:defRPr/>
            </a:pPr>
            <a:r>
              <a:rPr lang="en-PH" b="1" dirty="0" err="1"/>
              <a:t>k_peter</a:t>
            </a:r>
            <a:r>
              <a:rPr lang="en-PH" b="1" dirty="0"/>
              <a:t> be the kilo of chestnuts he picked</a:t>
            </a:r>
          </a:p>
          <a:p>
            <a:pPr lvl="1">
              <a:spcBef>
                <a:spcPct val="0"/>
              </a:spcBef>
              <a:buFont typeface="Arial" panose="020B0604020202020204" pitchFamily="34" charset="0"/>
              <a:buChar char="•"/>
              <a:defRPr/>
            </a:pPr>
            <a:r>
              <a:rPr lang="en-PH" b="1" dirty="0" err="1"/>
              <a:t>k_mary</a:t>
            </a:r>
            <a:r>
              <a:rPr lang="en-PH" b="1" dirty="0"/>
              <a:t> = 2*</a:t>
            </a:r>
            <a:r>
              <a:rPr lang="en-PH" b="1" dirty="0" err="1"/>
              <a:t>k_peter</a:t>
            </a:r>
            <a:endParaRPr lang="en-PH" b="1" dirty="0"/>
          </a:p>
          <a:p>
            <a:pPr lvl="1">
              <a:spcBef>
                <a:spcPct val="0"/>
              </a:spcBef>
              <a:buFont typeface="Arial" panose="020B0604020202020204" pitchFamily="34" charset="0"/>
              <a:buChar char="•"/>
              <a:defRPr/>
            </a:pPr>
            <a:r>
              <a:rPr lang="en-PH" b="1" dirty="0" err="1"/>
              <a:t>k_boris</a:t>
            </a:r>
            <a:r>
              <a:rPr lang="en-PH" b="1" dirty="0"/>
              <a:t> = 2 + </a:t>
            </a:r>
            <a:r>
              <a:rPr lang="en-PH" b="1" dirty="0" err="1"/>
              <a:t>k_peter</a:t>
            </a:r>
            <a:endParaRPr lang="en-PH" b="1" dirty="0"/>
          </a:p>
          <a:p>
            <a:pPr marL="1943100" lvl="5" indent="0">
              <a:spcBef>
                <a:spcPct val="0"/>
              </a:spcBef>
              <a:buFont typeface="Arial" panose="020B0604020202020204" pitchFamily="34" charset="0"/>
              <a:buNone/>
              <a:defRPr/>
            </a:pPr>
            <a:r>
              <a:rPr lang="es-ES" sz="2800" b="1" dirty="0" err="1"/>
              <a:t>x_kilo</a:t>
            </a:r>
            <a:r>
              <a:rPr lang="es-ES" sz="2800" b="1" dirty="0"/>
              <a:t> = </a:t>
            </a:r>
            <a:r>
              <a:rPr lang="es-ES" sz="2800" b="1" dirty="0" err="1"/>
              <a:t>k_peter</a:t>
            </a:r>
            <a:r>
              <a:rPr lang="es-ES" sz="2800" b="1" dirty="0"/>
              <a:t> + </a:t>
            </a:r>
            <a:r>
              <a:rPr lang="es-ES" sz="2800" b="1" dirty="0" err="1"/>
              <a:t>k_mary</a:t>
            </a:r>
            <a:r>
              <a:rPr lang="es-ES" sz="2800" b="1" dirty="0"/>
              <a:t> + </a:t>
            </a:r>
            <a:r>
              <a:rPr lang="es-ES" sz="2800" b="1" dirty="0" err="1"/>
              <a:t>k_boris</a:t>
            </a:r>
            <a:endParaRPr lang="es-ES" sz="2800" b="1" dirty="0"/>
          </a:p>
          <a:p>
            <a:pPr marL="1943100" lvl="5" indent="0">
              <a:spcBef>
                <a:spcPct val="0"/>
              </a:spcBef>
              <a:buFont typeface="Arial" panose="020B0604020202020204" pitchFamily="34" charset="0"/>
              <a:buNone/>
              <a:defRPr/>
            </a:pPr>
            <a:r>
              <a:rPr lang="es-ES" sz="2800" b="1" dirty="0" err="1"/>
              <a:t>x_kilo</a:t>
            </a:r>
            <a:r>
              <a:rPr lang="es-ES" sz="2800" b="1" dirty="0"/>
              <a:t> = </a:t>
            </a:r>
            <a:r>
              <a:rPr lang="es-ES" sz="2800" b="1" dirty="0" err="1"/>
              <a:t>k_peter</a:t>
            </a:r>
            <a:r>
              <a:rPr lang="es-ES" sz="2800" b="1" dirty="0"/>
              <a:t> + 2k_peter + </a:t>
            </a:r>
            <a:r>
              <a:rPr lang="es-ES" sz="2800" b="1" dirty="0" err="1"/>
              <a:t>k_peter</a:t>
            </a:r>
            <a:r>
              <a:rPr lang="es-ES" sz="2800" b="1" dirty="0"/>
              <a:t> + 2</a:t>
            </a:r>
          </a:p>
          <a:p>
            <a:pPr marL="1943100" lvl="5" indent="0">
              <a:spcBef>
                <a:spcPct val="0"/>
              </a:spcBef>
              <a:buFont typeface="Arial" panose="020B0604020202020204" pitchFamily="34" charset="0"/>
              <a:buNone/>
              <a:defRPr/>
            </a:pPr>
            <a:r>
              <a:rPr lang="es-ES" sz="2800" b="1" dirty="0" err="1"/>
              <a:t>x_kilo</a:t>
            </a:r>
            <a:r>
              <a:rPr lang="es-ES" sz="2800" b="1" dirty="0"/>
              <a:t> = 4k_peter + 2</a:t>
            </a:r>
          </a:p>
          <a:p>
            <a:pPr marL="1943100" lvl="5" indent="0">
              <a:spcBef>
                <a:spcPct val="0"/>
              </a:spcBef>
              <a:buFont typeface="Arial" panose="020B0604020202020204" pitchFamily="34" charset="0"/>
              <a:buNone/>
              <a:defRPr/>
            </a:pPr>
            <a:r>
              <a:rPr lang="es-ES" sz="2800" b="1" dirty="0"/>
              <a:t>4k_peter + 2 = </a:t>
            </a:r>
            <a:r>
              <a:rPr lang="es-ES" sz="2800" b="1" dirty="0" err="1"/>
              <a:t>x_kilo</a:t>
            </a:r>
            <a:endParaRPr lang="es-ES" sz="2800" b="1" dirty="0"/>
          </a:p>
          <a:p>
            <a:pPr marL="1943100" lvl="5" indent="0">
              <a:spcBef>
                <a:spcPct val="0"/>
              </a:spcBef>
              <a:buFont typeface="Arial" panose="020B0604020202020204" pitchFamily="34" charset="0"/>
              <a:buNone/>
              <a:defRPr/>
            </a:pPr>
            <a:r>
              <a:rPr lang="es-ES" sz="2800" b="1" dirty="0"/>
              <a:t>4k_peter = x_kilo-2</a:t>
            </a:r>
          </a:p>
          <a:p>
            <a:pPr marL="1943100" lvl="5" indent="0">
              <a:spcBef>
                <a:spcPct val="0"/>
              </a:spcBef>
              <a:buFont typeface="Arial" panose="020B0604020202020204" pitchFamily="34" charset="0"/>
              <a:buNone/>
              <a:defRPr/>
            </a:pPr>
            <a:r>
              <a:rPr lang="es-ES" sz="2800" b="1" dirty="0" err="1"/>
              <a:t>k_peter</a:t>
            </a:r>
            <a:r>
              <a:rPr lang="es-ES" sz="2800" b="1" dirty="0"/>
              <a:t> = (x_kilo-2)/4</a:t>
            </a:r>
          </a:p>
          <a:p>
            <a:pPr marL="1943100" lvl="5" indent="0">
              <a:spcBef>
                <a:spcPct val="0"/>
              </a:spcBef>
              <a:buFont typeface="Arial" panose="020B0604020202020204" pitchFamily="34" charset="0"/>
              <a:buNone/>
              <a:defRPr/>
            </a:pPr>
            <a:r>
              <a:rPr lang="es-ES" sz="2800" b="1" dirty="0" err="1"/>
              <a:t>k_mary</a:t>
            </a:r>
            <a:r>
              <a:rPr lang="es-ES" sz="2800" b="1" dirty="0"/>
              <a:t> = 2*</a:t>
            </a:r>
            <a:r>
              <a:rPr lang="es-ES" sz="2800" b="1" dirty="0" err="1"/>
              <a:t>k_peter</a:t>
            </a:r>
            <a:endParaRPr lang="es-ES" sz="2800" b="1" dirty="0"/>
          </a:p>
          <a:p>
            <a:pPr marL="1943100" lvl="5" indent="0">
              <a:spcBef>
                <a:spcPct val="0"/>
              </a:spcBef>
              <a:buFont typeface="Arial" panose="020B0604020202020204" pitchFamily="34" charset="0"/>
              <a:buNone/>
              <a:defRPr/>
            </a:pPr>
            <a:r>
              <a:rPr lang="es-ES" sz="2800" b="1" dirty="0" err="1"/>
              <a:t>k_boris</a:t>
            </a:r>
            <a:r>
              <a:rPr lang="es-ES" sz="2800" b="1" dirty="0"/>
              <a:t> = 2 + </a:t>
            </a:r>
            <a:r>
              <a:rPr lang="es-ES" sz="2800" b="1" dirty="0" err="1"/>
              <a:t>k_peter</a:t>
            </a:r>
            <a:endParaRPr lang="en-PH" sz="1800" b="1" dirty="0"/>
          </a:p>
        </p:txBody>
      </p:sp>
      <p:sp>
        <p:nvSpPr>
          <p:cNvPr id="69638" name="object 31">
            <a:extLst>
              <a:ext uri="{FF2B5EF4-FFF2-40B4-BE49-F238E27FC236}">
                <a16:creationId xmlns:a16="http://schemas.microsoft.com/office/drawing/2014/main" id="{518978A6-6665-4A6F-9A43-8576C2E55667}"/>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bject 42">
            <a:extLst>
              <a:ext uri="{FF2B5EF4-FFF2-40B4-BE49-F238E27FC236}">
                <a16:creationId xmlns:a16="http://schemas.microsoft.com/office/drawing/2014/main" id="{6F76A006-6848-4CB4-BABE-962C2EDD171C}"/>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70659" name="object 43">
            <a:extLst>
              <a:ext uri="{FF2B5EF4-FFF2-40B4-BE49-F238E27FC236}">
                <a16:creationId xmlns:a16="http://schemas.microsoft.com/office/drawing/2014/main" id="{2685BE06-F24E-4373-9F12-3959CBDD9FDD}"/>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0660" name="object 40">
            <a:extLst>
              <a:ext uri="{FF2B5EF4-FFF2-40B4-BE49-F238E27FC236}">
                <a16:creationId xmlns:a16="http://schemas.microsoft.com/office/drawing/2014/main" id="{098A0032-AA77-43D6-B70C-E7DE30B26DA0}"/>
              </a:ext>
            </a:extLst>
          </p:cNvPr>
          <p:cNvSpPr txBox="1">
            <a:spLocks noChangeArrowheads="1"/>
          </p:cNvSpPr>
          <p:nvPr/>
        </p:nvSpPr>
        <p:spPr bwMode="auto">
          <a:xfrm>
            <a:off x="514350" y="263525"/>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Pseudo code (F)</a:t>
            </a:r>
            <a:endParaRPr lang="en-PH" altLang="en-US" sz="4000" b="1"/>
          </a:p>
        </p:txBody>
      </p:sp>
      <p:sp>
        <p:nvSpPr>
          <p:cNvPr id="70661" name="object 38">
            <a:extLst>
              <a:ext uri="{FF2B5EF4-FFF2-40B4-BE49-F238E27FC236}">
                <a16:creationId xmlns:a16="http://schemas.microsoft.com/office/drawing/2014/main" id="{7EDB05AD-2CA5-4054-AC06-D73365DC992E}"/>
              </a:ext>
            </a:extLst>
          </p:cNvPr>
          <p:cNvSpPr txBox="1">
            <a:spLocks noChangeArrowheads="1"/>
          </p:cNvSpPr>
          <p:nvPr/>
        </p:nvSpPr>
        <p:spPr bwMode="auto">
          <a:xfrm>
            <a:off x="838200" y="1219200"/>
            <a:ext cx="10439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sz="4000" b="1"/>
              <a:t>START</a:t>
            </a:r>
          </a:p>
          <a:p>
            <a:pPr lvl="1">
              <a:spcBef>
                <a:spcPct val="0"/>
              </a:spcBef>
              <a:buFont typeface="Arial" panose="020B0604020202020204" pitchFamily="34" charset="0"/>
              <a:buNone/>
            </a:pPr>
            <a:r>
              <a:rPr lang="en-PH" altLang="en-US" sz="4000" b="1"/>
              <a:t>	INITIALIZE </a:t>
            </a:r>
            <a:r>
              <a:rPr lang="en-PH" altLang="en-US" sz="4000"/>
              <a:t>x_kilo, k_peter, k_mary, k_boris</a:t>
            </a:r>
          </a:p>
          <a:p>
            <a:pPr lvl="1">
              <a:spcBef>
                <a:spcPct val="0"/>
              </a:spcBef>
              <a:buFont typeface="Arial" panose="020B0604020202020204" pitchFamily="34" charset="0"/>
              <a:buNone/>
            </a:pPr>
            <a:r>
              <a:rPr lang="en-PH" altLang="en-US" sz="4000" b="1"/>
              <a:t>	READ </a:t>
            </a:r>
            <a:r>
              <a:rPr lang="en-PH" altLang="en-US" sz="4000"/>
              <a:t>x_kilo</a:t>
            </a:r>
            <a:r>
              <a:rPr lang="en-PH" altLang="en-US" sz="4000" b="1"/>
              <a:t> </a:t>
            </a:r>
          </a:p>
          <a:p>
            <a:pPr lvl="1">
              <a:spcBef>
                <a:spcPct val="0"/>
              </a:spcBef>
              <a:buFont typeface="Arial" panose="020B0604020202020204" pitchFamily="34" charset="0"/>
              <a:buNone/>
            </a:pPr>
            <a:r>
              <a:rPr lang="en-PH" altLang="en-US" sz="4000" b="1"/>
              <a:t>	COMPUTE</a:t>
            </a:r>
          </a:p>
          <a:p>
            <a:pPr lvl="1">
              <a:spcBef>
                <a:spcPct val="0"/>
              </a:spcBef>
              <a:buFont typeface="Arial" panose="020B0604020202020204" pitchFamily="34" charset="0"/>
              <a:buNone/>
            </a:pPr>
            <a:r>
              <a:rPr lang="en-PH" altLang="en-US" sz="4000" b="1"/>
              <a:t>		</a:t>
            </a:r>
            <a:r>
              <a:rPr lang="en-PH" altLang="en-US" sz="4000"/>
              <a:t>k_peter := (x_kilo-2)/4</a:t>
            </a:r>
          </a:p>
          <a:p>
            <a:pPr lvl="1">
              <a:spcBef>
                <a:spcPct val="0"/>
              </a:spcBef>
              <a:buFont typeface="Arial" panose="020B0604020202020204" pitchFamily="34" charset="0"/>
              <a:buNone/>
            </a:pPr>
            <a:r>
              <a:rPr lang="en-PH" altLang="en-US" sz="4000"/>
              <a:t>		k_mary := 2*k_peter</a:t>
            </a:r>
          </a:p>
          <a:p>
            <a:pPr lvl="1">
              <a:spcBef>
                <a:spcPct val="0"/>
              </a:spcBef>
              <a:buFont typeface="Arial" panose="020B0604020202020204" pitchFamily="34" charset="0"/>
              <a:buNone/>
            </a:pPr>
            <a:r>
              <a:rPr lang="en-PH" altLang="en-US" sz="4000"/>
              <a:t>		k_boris := 2 + k_peter</a:t>
            </a:r>
          </a:p>
          <a:p>
            <a:pPr lvl="1">
              <a:spcBef>
                <a:spcPct val="0"/>
              </a:spcBef>
              <a:buFont typeface="Arial" panose="020B0604020202020204" pitchFamily="34" charset="0"/>
              <a:buNone/>
            </a:pPr>
            <a:r>
              <a:rPr lang="en-PH" altLang="en-US" sz="4000" b="1"/>
              <a:t>	WRITE </a:t>
            </a:r>
            <a:r>
              <a:rPr lang="en-PH" altLang="en-US" sz="4000"/>
              <a:t>k_peter, k_mary, k_boris</a:t>
            </a:r>
          </a:p>
          <a:p>
            <a:pPr lvl="1">
              <a:spcBef>
                <a:spcPct val="0"/>
              </a:spcBef>
              <a:buFont typeface="Arial" panose="020B0604020202020204" pitchFamily="34" charset="0"/>
              <a:buNone/>
            </a:pPr>
            <a:r>
              <a:rPr lang="en-PH" altLang="en-US" sz="4000" b="1"/>
              <a:t>END</a:t>
            </a:r>
            <a:endParaRPr lang="en-PH" altLang="en-US" sz="4000"/>
          </a:p>
        </p:txBody>
      </p:sp>
      <p:sp>
        <p:nvSpPr>
          <p:cNvPr id="70662" name="object 31">
            <a:extLst>
              <a:ext uri="{FF2B5EF4-FFF2-40B4-BE49-F238E27FC236}">
                <a16:creationId xmlns:a16="http://schemas.microsoft.com/office/drawing/2014/main" id="{FD459002-00F6-44B9-A3B6-DF88CA33FECB}"/>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object 42">
            <a:extLst>
              <a:ext uri="{FF2B5EF4-FFF2-40B4-BE49-F238E27FC236}">
                <a16:creationId xmlns:a16="http://schemas.microsoft.com/office/drawing/2014/main" id="{32201214-193F-47FD-B3FE-8099BFEE6ABC}"/>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71683" name="object 43">
            <a:extLst>
              <a:ext uri="{FF2B5EF4-FFF2-40B4-BE49-F238E27FC236}">
                <a16:creationId xmlns:a16="http://schemas.microsoft.com/office/drawing/2014/main" id="{FA7F85F1-AE1C-44D7-B3C7-D470F7D3FBFE}"/>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1684" name="object 40">
            <a:extLst>
              <a:ext uri="{FF2B5EF4-FFF2-40B4-BE49-F238E27FC236}">
                <a16:creationId xmlns:a16="http://schemas.microsoft.com/office/drawing/2014/main" id="{0D9F7869-13C1-45F7-978D-AA7597DBCB37}"/>
              </a:ext>
            </a:extLst>
          </p:cNvPr>
          <p:cNvSpPr txBox="1">
            <a:spLocks noChangeArrowheads="1"/>
          </p:cNvSpPr>
          <p:nvPr/>
        </p:nvSpPr>
        <p:spPr bwMode="auto">
          <a:xfrm>
            <a:off x="41275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Source code (F)</a:t>
            </a:r>
            <a:endParaRPr lang="en-PH" altLang="en-US" sz="4000" b="1"/>
          </a:p>
        </p:txBody>
      </p:sp>
      <p:sp>
        <p:nvSpPr>
          <p:cNvPr id="71685" name="object 38">
            <a:extLst>
              <a:ext uri="{FF2B5EF4-FFF2-40B4-BE49-F238E27FC236}">
                <a16:creationId xmlns:a16="http://schemas.microsoft.com/office/drawing/2014/main" id="{BD3374C9-87B8-4FF6-8340-F32DCCD87942}"/>
              </a:ext>
            </a:extLst>
          </p:cNvPr>
          <p:cNvSpPr txBox="1">
            <a:spLocks noChangeArrowheads="1"/>
          </p:cNvSpPr>
          <p:nvPr/>
        </p:nvSpPr>
        <p:spPr bwMode="auto">
          <a:xfrm>
            <a:off x="1447800" y="1241425"/>
            <a:ext cx="10134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None/>
            </a:pPr>
            <a:r>
              <a:rPr lang="en-PH" altLang="en-US" b="1"/>
              <a:t>#include &lt;iostream&gt;</a:t>
            </a:r>
          </a:p>
          <a:p>
            <a:pPr lvl="1">
              <a:spcBef>
                <a:spcPct val="0"/>
              </a:spcBef>
              <a:buFont typeface="Arial" panose="020B0604020202020204" pitchFamily="34" charset="0"/>
              <a:buNone/>
            </a:pPr>
            <a:r>
              <a:rPr lang="en-PH" altLang="en-US" b="1"/>
              <a:t>using namespace std;</a:t>
            </a:r>
          </a:p>
          <a:p>
            <a:pPr lvl="1">
              <a:spcBef>
                <a:spcPct val="0"/>
              </a:spcBef>
              <a:buFont typeface="Arial" panose="020B0604020202020204" pitchFamily="34" charset="0"/>
              <a:buNone/>
            </a:pPr>
            <a:r>
              <a:rPr lang="en-PH" altLang="en-US" b="1"/>
              <a:t>main(){</a:t>
            </a:r>
          </a:p>
          <a:p>
            <a:pPr lvl="1">
              <a:spcBef>
                <a:spcPct val="0"/>
              </a:spcBef>
              <a:buFont typeface="Arial" panose="020B0604020202020204" pitchFamily="34" charset="0"/>
              <a:buNone/>
            </a:pPr>
            <a:r>
              <a:rPr lang="en-PH" altLang="en-US" b="1"/>
              <a:t>	float x_kilo, k_peter, k_boris,k_marry;</a:t>
            </a:r>
          </a:p>
          <a:p>
            <a:pPr lvl="1">
              <a:spcBef>
                <a:spcPct val="0"/>
              </a:spcBef>
              <a:buFont typeface="Arial" panose="020B0604020202020204" pitchFamily="34" charset="0"/>
              <a:buNone/>
            </a:pPr>
            <a:r>
              <a:rPr lang="en-PH" altLang="en-US" b="1"/>
              <a:t>	cout &lt;&lt; “Enter Total Kilograms: ”;</a:t>
            </a:r>
          </a:p>
          <a:p>
            <a:pPr lvl="1">
              <a:spcBef>
                <a:spcPct val="0"/>
              </a:spcBef>
              <a:buFont typeface="Arial" panose="020B0604020202020204" pitchFamily="34" charset="0"/>
              <a:buNone/>
            </a:pPr>
            <a:r>
              <a:rPr lang="en-PH" altLang="en-US" b="1"/>
              <a:t>	cin &gt;&gt; x_kilo;</a:t>
            </a:r>
          </a:p>
          <a:p>
            <a:pPr lvl="1">
              <a:spcBef>
                <a:spcPct val="0"/>
              </a:spcBef>
              <a:buFont typeface="Arial" panose="020B0604020202020204" pitchFamily="34" charset="0"/>
              <a:buNone/>
            </a:pPr>
            <a:r>
              <a:rPr lang="en-PH" altLang="en-US" b="1"/>
              <a:t>	k_peter = (x_kilo-2)/4;</a:t>
            </a:r>
          </a:p>
          <a:p>
            <a:pPr lvl="1">
              <a:spcBef>
                <a:spcPct val="0"/>
              </a:spcBef>
              <a:buFont typeface="Arial" panose="020B0604020202020204" pitchFamily="34" charset="0"/>
              <a:buNone/>
            </a:pPr>
            <a:r>
              <a:rPr lang="en-PH" altLang="en-US" b="1"/>
              <a:t>	k_mary = k_peter*2;</a:t>
            </a:r>
          </a:p>
          <a:p>
            <a:pPr lvl="1">
              <a:spcBef>
                <a:spcPct val="0"/>
              </a:spcBef>
              <a:buFont typeface="Arial" panose="020B0604020202020204" pitchFamily="34" charset="0"/>
              <a:buNone/>
            </a:pPr>
            <a:r>
              <a:rPr lang="en-PH" altLang="en-US" b="1"/>
              <a:t>	k_boris = k_peter+2;</a:t>
            </a:r>
          </a:p>
          <a:p>
            <a:pPr lvl="1">
              <a:spcBef>
                <a:spcPct val="0"/>
              </a:spcBef>
              <a:buFont typeface="Arial" panose="020B0604020202020204" pitchFamily="34" charset="0"/>
              <a:buNone/>
            </a:pPr>
            <a:r>
              <a:rPr lang="en-PH" altLang="en-US" b="1"/>
              <a:t>	cout &lt;&lt; “PETER: ” &lt;&lt; k_peter &lt;&lt; endl;</a:t>
            </a:r>
          </a:p>
          <a:p>
            <a:pPr lvl="1">
              <a:spcBef>
                <a:spcPct val="0"/>
              </a:spcBef>
              <a:buFont typeface="Arial" panose="020B0604020202020204" pitchFamily="34" charset="0"/>
              <a:buNone/>
            </a:pPr>
            <a:r>
              <a:rPr lang="en-PH" altLang="en-US" b="1"/>
              <a:t>     cout &lt;&lt; “Mary: ” &lt;&lt; k_mary &lt;&lt; endl;</a:t>
            </a:r>
          </a:p>
          <a:p>
            <a:pPr lvl="1">
              <a:spcBef>
                <a:spcPct val="0"/>
              </a:spcBef>
              <a:buFont typeface="Arial" panose="020B0604020202020204" pitchFamily="34" charset="0"/>
              <a:buNone/>
            </a:pPr>
            <a:r>
              <a:rPr lang="en-PH" altLang="en-US" b="1"/>
              <a:t>     cout &lt;&lt; “Boris: ” &lt;&lt; k_boris;}</a:t>
            </a:r>
          </a:p>
          <a:p>
            <a:pPr lvl="1">
              <a:spcBef>
                <a:spcPct val="0"/>
              </a:spcBef>
              <a:buFont typeface="Arial" panose="020B0604020202020204" pitchFamily="34" charset="0"/>
              <a:buNone/>
            </a:pPr>
            <a:endParaRPr lang="en-PH" altLang="en-US" b="1"/>
          </a:p>
        </p:txBody>
      </p:sp>
      <p:sp>
        <p:nvSpPr>
          <p:cNvPr id="71686" name="object 31">
            <a:extLst>
              <a:ext uri="{FF2B5EF4-FFF2-40B4-BE49-F238E27FC236}">
                <a16:creationId xmlns:a16="http://schemas.microsoft.com/office/drawing/2014/main" id="{B97B1D5E-7367-4FCB-A2B1-8783D94935D9}"/>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42">
            <a:extLst>
              <a:ext uri="{FF2B5EF4-FFF2-40B4-BE49-F238E27FC236}">
                <a16:creationId xmlns:a16="http://schemas.microsoft.com/office/drawing/2014/main" id="{F7EC7EF9-9690-4AB6-B5C8-CAC2AA169061}"/>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1267" name="object 43">
            <a:extLst>
              <a:ext uri="{FF2B5EF4-FFF2-40B4-BE49-F238E27FC236}">
                <a16:creationId xmlns:a16="http://schemas.microsoft.com/office/drawing/2014/main" id="{88BC055F-6201-4DA5-8160-2D3371BD103A}"/>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1268" name="object 40">
            <a:extLst>
              <a:ext uri="{FF2B5EF4-FFF2-40B4-BE49-F238E27FC236}">
                <a16:creationId xmlns:a16="http://schemas.microsoft.com/office/drawing/2014/main" id="{5CD9D20D-E3DF-46C6-8123-9DEEBB3AF41F}"/>
              </a:ext>
            </a:extLst>
          </p:cNvPr>
          <p:cNvSpPr txBox="1">
            <a:spLocks noChangeArrowheads="1"/>
          </p:cNvSpPr>
          <p:nvPr/>
        </p:nvSpPr>
        <p:spPr bwMode="auto">
          <a:xfrm>
            <a:off x="4445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Design (1) </a:t>
            </a:r>
            <a:endParaRPr lang="en-PH" altLang="en-US" sz="6000" b="1"/>
          </a:p>
        </p:txBody>
      </p:sp>
      <p:sp>
        <p:nvSpPr>
          <p:cNvPr id="11269" name="object 38">
            <a:extLst>
              <a:ext uri="{FF2B5EF4-FFF2-40B4-BE49-F238E27FC236}">
                <a16:creationId xmlns:a16="http://schemas.microsoft.com/office/drawing/2014/main" id="{FCDFF5A4-E2AB-4092-84BA-2A08364B9AB4}"/>
              </a:ext>
            </a:extLst>
          </p:cNvPr>
          <p:cNvSpPr txBox="1">
            <a:spLocks noChangeArrowheads="1"/>
          </p:cNvSpPr>
          <p:nvPr/>
        </p:nvSpPr>
        <p:spPr bwMode="auto">
          <a:xfrm>
            <a:off x="457200" y="1524000"/>
            <a:ext cx="110490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000"/>
              <a:t>Formulation of a method, that is, of a sequence of steps, to solve the problem. </a:t>
            </a:r>
          </a:p>
          <a:p>
            <a:pPr lvl="1">
              <a:spcBef>
                <a:spcPct val="0"/>
              </a:spcBef>
              <a:buFont typeface="Arial" panose="020B0604020202020204" pitchFamily="34" charset="0"/>
              <a:buChar char="•"/>
            </a:pPr>
            <a:r>
              <a:rPr lang="en-PH" altLang="en-US" sz="4000"/>
              <a:t>The design “language” can be pseudo-code, flowcharts, natural language, any combinations of those, etc. </a:t>
            </a:r>
          </a:p>
          <a:p>
            <a:pPr lvl="1">
              <a:spcBef>
                <a:spcPct val="0"/>
              </a:spcBef>
              <a:buFont typeface="Arial" panose="020B0604020202020204" pitchFamily="34" charset="0"/>
              <a:buChar char="•"/>
            </a:pPr>
            <a:endParaRPr lang="en-PH" altLang="en-US" sz="4000"/>
          </a:p>
        </p:txBody>
      </p:sp>
      <p:sp>
        <p:nvSpPr>
          <p:cNvPr id="11270" name="object 31">
            <a:extLst>
              <a:ext uri="{FF2B5EF4-FFF2-40B4-BE49-F238E27FC236}">
                <a16:creationId xmlns:a16="http://schemas.microsoft.com/office/drawing/2014/main" id="{117D2D8B-6C9D-4082-9F13-08E53E863C23}"/>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42">
            <a:extLst>
              <a:ext uri="{FF2B5EF4-FFF2-40B4-BE49-F238E27FC236}">
                <a16:creationId xmlns:a16="http://schemas.microsoft.com/office/drawing/2014/main" id="{3848842B-D915-45E9-9FCC-F63443740D0F}"/>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2291" name="object 43">
            <a:extLst>
              <a:ext uri="{FF2B5EF4-FFF2-40B4-BE49-F238E27FC236}">
                <a16:creationId xmlns:a16="http://schemas.microsoft.com/office/drawing/2014/main" id="{0C1F57FC-D228-4001-805B-29F12639A5C0}"/>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2292" name="object 38">
            <a:extLst>
              <a:ext uri="{FF2B5EF4-FFF2-40B4-BE49-F238E27FC236}">
                <a16:creationId xmlns:a16="http://schemas.microsoft.com/office/drawing/2014/main" id="{5CFE82AF-F1A8-4946-AE24-BA6AB7176F80}"/>
              </a:ext>
            </a:extLst>
          </p:cNvPr>
          <p:cNvSpPr txBox="1">
            <a:spLocks noChangeArrowheads="1"/>
          </p:cNvSpPr>
          <p:nvPr/>
        </p:nvSpPr>
        <p:spPr bwMode="auto">
          <a:xfrm>
            <a:off x="444500" y="1524000"/>
            <a:ext cx="110617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a:t>A design so expressed is called an algorithm(s). </a:t>
            </a:r>
          </a:p>
          <a:p>
            <a:pPr lvl="1">
              <a:spcBef>
                <a:spcPct val="0"/>
              </a:spcBef>
              <a:buFont typeface="Arial" panose="020B0604020202020204" pitchFamily="34" charset="0"/>
              <a:buChar char="•"/>
            </a:pPr>
            <a:r>
              <a:rPr lang="en-PH" altLang="en-US" sz="4400"/>
              <a:t>A good design approach is a top-down design where the problem is decomposed into smaller, simpler pieces, where each piece is designed into a module. </a:t>
            </a:r>
          </a:p>
        </p:txBody>
      </p:sp>
      <p:sp>
        <p:nvSpPr>
          <p:cNvPr id="12293" name="object 31">
            <a:extLst>
              <a:ext uri="{FF2B5EF4-FFF2-40B4-BE49-F238E27FC236}">
                <a16:creationId xmlns:a16="http://schemas.microsoft.com/office/drawing/2014/main" id="{7EEB3580-AEB0-4238-A56F-5AD492E0C38F}"/>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
        <p:nvSpPr>
          <p:cNvPr id="12294" name="object 40">
            <a:extLst>
              <a:ext uri="{FF2B5EF4-FFF2-40B4-BE49-F238E27FC236}">
                <a16:creationId xmlns:a16="http://schemas.microsoft.com/office/drawing/2014/main" id="{9FB99232-68BC-4503-B10B-76C3304D3FE3}"/>
              </a:ext>
            </a:extLst>
          </p:cNvPr>
          <p:cNvSpPr txBox="1">
            <a:spLocks noChangeArrowheads="1"/>
          </p:cNvSpPr>
          <p:nvPr/>
        </p:nvSpPr>
        <p:spPr bwMode="auto">
          <a:xfrm>
            <a:off x="4445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Design (2) </a:t>
            </a:r>
            <a:endParaRPr lang="en-PH" altLang="en-US" sz="6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42">
            <a:extLst>
              <a:ext uri="{FF2B5EF4-FFF2-40B4-BE49-F238E27FC236}">
                <a16:creationId xmlns:a16="http://schemas.microsoft.com/office/drawing/2014/main" id="{B6B1B581-5C31-43A0-A192-37E5C70088E3}"/>
              </a:ext>
            </a:extLst>
          </p:cNvPr>
          <p:cNvSpPr>
            <a:spLocks noChangeArrowheads="1"/>
          </p:cNvSpPr>
          <p:nvPr/>
        </p:nvSpPr>
        <p:spPr bwMode="auto">
          <a:xfrm>
            <a:off x="8915400" y="6562725"/>
            <a:ext cx="990600" cy="76200"/>
          </a:xfrm>
          <a:custGeom>
            <a:avLst/>
            <a:gdLst>
              <a:gd name="T0" fmla="*/ 0 w 990600"/>
              <a:gd name="T1" fmla="*/ 76200 h 76200"/>
              <a:gd name="T2" fmla="*/ 990600 w 990600"/>
              <a:gd name="T3" fmla="*/ 76200 h 76200"/>
              <a:gd name="T4" fmla="*/ 990600 w 990600"/>
              <a:gd name="T5" fmla="*/ 0 h 76200"/>
              <a:gd name="T6" fmla="*/ 0 w 990600"/>
              <a:gd name="T7" fmla="*/ 0 h 76200"/>
              <a:gd name="T8" fmla="*/ 0 w 990600"/>
              <a:gd name="T9" fmla="*/ 76200 h 76200"/>
              <a:gd name="T10" fmla="*/ 0 60000 65536"/>
              <a:gd name="T11" fmla="*/ 0 60000 65536"/>
              <a:gd name="T12" fmla="*/ 0 60000 65536"/>
              <a:gd name="T13" fmla="*/ 0 60000 65536"/>
              <a:gd name="T14" fmla="*/ 0 60000 65536"/>
              <a:gd name="T15" fmla="*/ 0 w 990600"/>
              <a:gd name="T16" fmla="*/ 0 h 76200"/>
              <a:gd name="T17" fmla="*/ 990600 w 990600"/>
              <a:gd name="T18" fmla="*/ 76200 h 76200"/>
            </a:gdLst>
            <a:ahLst/>
            <a:cxnLst>
              <a:cxn ang="T10">
                <a:pos x="T0" y="T1"/>
              </a:cxn>
              <a:cxn ang="T11">
                <a:pos x="T2" y="T3"/>
              </a:cxn>
              <a:cxn ang="T12">
                <a:pos x="T4" y="T5"/>
              </a:cxn>
              <a:cxn ang="T13">
                <a:pos x="T6" y="T7"/>
              </a:cxn>
              <a:cxn ang="T14">
                <a:pos x="T8" y="T9"/>
              </a:cxn>
            </a:cxnLst>
            <a:rect l="T15" t="T16" r="T17" b="T18"/>
            <a:pathLst>
              <a:path w="990600" h="76200">
                <a:moveTo>
                  <a:pt x="0" y="76200"/>
                </a:moveTo>
                <a:lnTo>
                  <a:pt x="990600" y="76200"/>
                </a:lnTo>
                <a:lnTo>
                  <a:pt x="990600" y="0"/>
                </a:lnTo>
                <a:lnTo>
                  <a:pt x="0" y="0"/>
                </a:lnTo>
                <a:lnTo>
                  <a:pt x="0" y="762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PH"/>
          </a:p>
        </p:txBody>
      </p:sp>
      <p:sp>
        <p:nvSpPr>
          <p:cNvPr id="13315" name="object 43">
            <a:extLst>
              <a:ext uri="{FF2B5EF4-FFF2-40B4-BE49-F238E27FC236}">
                <a16:creationId xmlns:a16="http://schemas.microsoft.com/office/drawing/2014/main" id="{172B768E-400F-49B0-8A7E-A7565BA982E6}"/>
              </a:ext>
            </a:extLst>
          </p:cNvPr>
          <p:cNvSpPr>
            <a:spLocks noChangeArrowheads="1"/>
          </p:cNvSpPr>
          <p:nvPr/>
        </p:nvSpPr>
        <p:spPr bwMode="auto">
          <a:xfrm>
            <a:off x="8839200" y="5867400"/>
            <a:ext cx="1447800" cy="76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316" name="object 40">
            <a:extLst>
              <a:ext uri="{FF2B5EF4-FFF2-40B4-BE49-F238E27FC236}">
                <a16:creationId xmlns:a16="http://schemas.microsoft.com/office/drawing/2014/main" id="{3F18F421-2AF1-4280-BE84-0441957BD896}"/>
              </a:ext>
            </a:extLst>
          </p:cNvPr>
          <p:cNvSpPr txBox="1">
            <a:spLocks noChangeArrowheads="1"/>
          </p:cNvSpPr>
          <p:nvPr/>
        </p:nvSpPr>
        <p:spPr bwMode="auto">
          <a:xfrm>
            <a:off x="381000" y="228600"/>
            <a:ext cx="8350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PH" altLang="en-US" sz="5400" b="1"/>
              <a:t>Implementation </a:t>
            </a:r>
            <a:endParaRPr lang="en-PH" altLang="en-US" sz="6000" b="1"/>
          </a:p>
        </p:txBody>
      </p:sp>
      <p:sp>
        <p:nvSpPr>
          <p:cNvPr id="13317" name="object 38">
            <a:extLst>
              <a:ext uri="{FF2B5EF4-FFF2-40B4-BE49-F238E27FC236}">
                <a16:creationId xmlns:a16="http://schemas.microsoft.com/office/drawing/2014/main" id="{752A4799-EBED-4742-ACAE-8FA8E38040CE}"/>
              </a:ext>
            </a:extLst>
          </p:cNvPr>
          <p:cNvSpPr txBox="1">
            <a:spLocks noChangeArrowheads="1"/>
          </p:cNvSpPr>
          <p:nvPr/>
        </p:nvSpPr>
        <p:spPr bwMode="auto">
          <a:xfrm>
            <a:off x="381000" y="1524000"/>
            <a:ext cx="112776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 typeface="Arial" panose="020B0604020202020204" pitchFamily="34" charset="0"/>
              <a:buChar char="•"/>
            </a:pPr>
            <a:r>
              <a:rPr lang="en-PH" altLang="en-US" sz="4400"/>
              <a:t>Development of actual source code that will carry out the design and solve the problem. </a:t>
            </a:r>
          </a:p>
          <a:p>
            <a:pPr lvl="1">
              <a:spcBef>
                <a:spcPct val="0"/>
              </a:spcBef>
              <a:buFont typeface="Arial" panose="020B0604020202020204" pitchFamily="34" charset="0"/>
              <a:buChar char="•"/>
            </a:pPr>
            <a:r>
              <a:rPr lang="en-PH" altLang="en-US" sz="4400"/>
              <a:t>The design and implementation of data structures, abstract data types, and classes, are often a major part of design implementation.</a:t>
            </a:r>
          </a:p>
        </p:txBody>
      </p:sp>
      <p:sp>
        <p:nvSpPr>
          <p:cNvPr id="13318" name="object 31">
            <a:extLst>
              <a:ext uri="{FF2B5EF4-FFF2-40B4-BE49-F238E27FC236}">
                <a16:creationId xmlns:a16="http://schemas.microsoft.com/office/drawing/2014/main" id="{B3586697-E5B9-41CC-8F14-C5C441DEA216}"/>
              </a:ext>
            </a:extLst>
          </p:cNvPr>
          <p:cNvSpPr txBox="1">
            <a:spLocks noChangeArrowheads="1"/>
          </p:cNvSpPr>
          <p:nvPr/>
        </p:nvSpPr>
        <p:spPr bwMode="auto">
          <a:xfrm>
            <a:off x="8058150" y="2446338"/>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ts val="125"/>
              </a:spcBef>
              <a:buFont typeface="Arial" panose="020B0604020202020204" pitchFamily="34" charset="0"/>
              <a:buNone/>
            </a:pP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2637</Words>
  <Application>Microsoft Office PowerPoint</Application>
  <PresentationFormat>Widescreen</PresentationFormat>
  <Paragraphs>402</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risty acerado</dc:creator>
  <cp:lastModifiedBy>risty acerado</cp:lastModifiedBy>
  <cp:revision>2</cp:revision>
  <dcterms:created xsi:type="dcterms:W3CDTF">2020-08-27T05:30:46Z</dcterms:created>
  <dcterms:modified xsi:type="dcterms:W3CDTF">2020-08-27T05:31:29Z</dcterms:modified>
</cp:coreProperties>
</file>