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1" r:id="rId3"/>
    <p:sldId id="452" r:id="rId4"/>
    <p:sldId id="453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72" r:id="rId19"/>
    <p:sldId id="486" r:id="rId20"/>
    <p:sldId id="479" r:id="rId21"/>
    <p:sldId id="4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AA2D-F81F-47BA-90CE-29A3044BA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5A5BA-9804-41BB-82AC-63FEE33D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B988-4AE6-4176-8147-CB3105B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CBE2-0273-45FA-AA94-0B983176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2188-7A58-4CDE-B44D-8A05216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70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1AD5-969E-428B-8E8D-718C6790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F6D77-D678-4A9C-899E-701063B3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9910-CE4C-4B83-B591-B981016E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BCD8-4DA6-49D1-BF4B-13C0A368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22EA-8768-4A4E-A268-7571D74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05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A67B-54FD-4EF5-9880-A5D5D3E3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5A9D0-D8A0-4050-B6FC-1894709B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A2F9-0185-4FAC-92A3-BD57812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96E3-2B23-4A82-B366-032963E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1D3E-E201-405B-9E5C-0E6C546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5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B9E7-F355-4F25-8E8B-DA864724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7676-60B3-4A06-8B38-B6B2C654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F6AE-1BCA-4617-A0F7-8325E1A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EB0-2EE2-46A4-A8E5-5B0F7C52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ED87-F0A1-42A3-994E-8782376D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06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F1A-A910-4712-BDE8-5DB8B81E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03D0-31D1-4A59-965D-64C7F138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E850-6DB7-4515-8508-8C95638F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270B-584B-46D4-92F8-1BC2F5F5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B87A-9808-4E90-A73D-7DCE8B6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CD71-5C69-4675-92A1-9408E2B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9E82-257B-4D5D-866C-9391CAA5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65BB-0D04-4E1D-9E18-1101DC6CC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75FC-CDFD-4CC9-97CF-B014622A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0B0B-8A04-4D5C-A9EF-5E0187FF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ED8D-DB22-41EF-9661-BACE2131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8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06C3-C4ED-4E90-9FF5-42172700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F455-4ED2-4D18-86E0-90A18427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97CB-6687-4A36-B401-A1BC7E07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FA575-0C8C-486B-8BE8-22F9B5ACB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1B13B-6CD2-486D-A938-7D305E9A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5A9F8-1C21-43D0-8188-7D15D60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3C6F7-52D4-4A14-9226-87A96FB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5827-C6A5-4586-B820-7FDAD9A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75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056-929B-45AB-BEC0-6004AFBD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4F70F-47F9-44E5-9ECD-B5BB3E7F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93CD-C57E-4E29-86D0-621A7D19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3C20B-5A3A-47DE-83EE-0E9C0E2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3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3E727-0E93-4529-82B9-A452E73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EA29B-5713-4E5B-B425-3503376F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8E6B-B099-4D5B-8D10-68825A4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704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45FD-5C77-4363-B03A-A294F77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2065-F68C-4DD3-83AC-F1F8CF07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5736-E986-4138-8ADB-747FA7D7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DAEC-530E-462E-9E81-5A719181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0BC1-A130-48CB-B3B7-3A7FD229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46B-AFDD-470B-BB75-BD11168C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64EB-837C-47E6-8680-2840C249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73336-0C48-4034-A2BA-88A9B6F3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7D017-BA2C-4040-8F66-8BADEA654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45BC8-F6DA-489A-8E97-5128271A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BA447-DA46-407A-8ADD-A5ABF2AA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97B3-8EDB-4151-B536-42144DBF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5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187C0-8CF7-48EC-9700-63F8EEDF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06C7-833B-4A05-B92F-5EB8CBAB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9E7C-F85F-4764-AE9A-7705A352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B519-9F78-4FA1-8965-EDB26D6ECF91}" type="datetimeFigureOut">
              <a:rPr lang="en-PH" smtClean="0"/>
              <a:t>27/08/2020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EBEC-56CE-44D9-8B51-AFD90BC8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5081-B760-4F60-AAE9-6C44E7C8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A318-56CC-4DA6-A969-A675B1B62D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06B1-DEF9-41CB-985E-57B501D7B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5BDC9-432A-4F0C-8E79-5EAD4B357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4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E8EA6136-1702-467B-8910-AA89AB1D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Flowcharting Techniques (2)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1B7F9E34-C1CE-42E4-8C48-960C8EDE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r>
              <a:rPr lang="en-PH" altLang="en-US" sz="3600">
                <a:latin typeface="Arial Black" panose="020B0A04020102020204" pitchFamily="34" charset="0"/>
                <a:cs typeface="Times New Roman" panose="02020603050405020304" pitchFamily="18" charset="0"/>
              </a:rPr>
              <a:t>Initialization symbol is where you prepare the variables to be available for use.  When you initialize, you are also allocating memory space for your data storage.  As a rule we always draw this symbols to state the use of our memory</a:t>
            </a:r>
            <a:endParaRPr lang="en-PH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/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53B5501C-F489-4B0E-A2C6-1F84F470F2B9}"/>
              </a:ext>
            </a:extLst>
          </p:cNvPr>
          <p:cNvSpPr/>
          <p:nvPr/>
        </p:nvSpPr>
        <p:spPr>
          <a:xfrm>
            <a:off x="3757613" y="4752975"/>
            <a:ext cx="4675187" cy="18161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B95443AD-2CAD-42FF-8184-C373535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Flowcharting Techniques (3)</a:t>
            </a:r>
            <a:endParaRPr lang="en-US" altLang="en-US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753736F2-D8EC-44E2-8EEC-EDC44502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PH" altLang="en-US">
                <a:latin typeface="Arial Black" panose="020B0A04020102020204" pitchFamily="34" charset="0"/>
                <a:cs typeface="Times New Roman" panose="02020603050405020304" pitchFamily="18" charset="0"/>
              </a:rPr>
              <a:t>Flowchart helps the programmer to define when to ask an input from the user and when to release a value.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PH" altLang="en-US">
                <a:latin typeface="Arial Black" panose="020B0A04020102020204" pitchFamily="34" charset="0"/>
                <a:cs typeface="Times New Roman" panose="02020603050405020304" pitchFamily="18" charset="0"/>
              </a:rPr>
              <a:t>GET(), INPUT()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PH" altLang="en-US">
                <a:latin typeface="Arial Black" panose="020B0A04020102020204" pitchFamily="34" charset="0"/>
                <a:cs typeface="Times New Roman" panose="02020603050405020304" pitchFamily="18" charset="0"/>
              </a:rPr>
              <a:t>PRINT(), DISPLAY()</a:t>
            </a:r>
            <a:endParaRPr lang="en-PH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9FF911D-9D7D-4E9B-A5AD-4950EB94521B}"/>
              </a:ext>
            </a:extLst>
          </p:cNvPr>
          <p:cNvSpPr/>
          <p:nvPr/>
        </p:nvSpPr>
        <p:spPr>
          <a:xfrm>
            <a:off x="6781800" y="3973513"/>
            <a:ext cx="5105400" cy="15446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5E26EC64-E8D8-4617-A741-C7AA09BC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Flowcharting Techniques (4)</a:t>
            </a:r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BD47651B-4649-4775-83CC-B5ADB968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r>
              <a:rPr lang="en-PH" altLang="en-US">
                <a:latin typeface="Arial Black" panose="020B0A04020102020204" pitchFamily="34" charset="0"/>
                <a:cs typeface="Times New Roman" panose="02020603050405020304" pitchFamily="18" charset="0"/>
              </a:rPr>
              <a:t>The processing symbol is only limited to: (1) assignment of new value to the variables and (2) mathematical computations.</a:t>
            </a:r>
            <a:endParaRPr lang="en-PH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2D265-DBC9-4DF9-B6B1-93A505275AE1}"/>
              </a:ext>
            </a:extLst>
          </p:cNvPr>
          <p:cNvSpPr/>
          <p:nvPr/>
        </p:nvSpPr>
        <p:spPr>
          <a:xfrm>
            <a:off x="3886200" y="4495800"/>
            <a:ext cx="4953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D793EE3-F855-4397-9651-EE17D65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Flowcharting Techniques (4)</a:t>
            </a:r>
            <a:endParaRPr lang="en-US" altLang="en-US"/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380481B4-43AE-4BDB-B657-D715B173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PH" altLang="en-US">
                <a:latin typeface="Arial Black" panose="020B0A04020102020204" pitchFamily="34" charset="0"/>
                <a:cs typeface="Times New Roman" panose="02020603050405020304" pitchFamily="18" charset="0"/>
              </a:rPr>
              <a:t>**Since we use the START in the opening of our flowchart, for consistency we should use STOP to terminate.</a:t>
            </a:r>
            <a:endParaRPr lang="en-PH" alt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C7C00A1-C464-4DF2-A479-676174BE40C2}"/>
              </a:ext>
            </a:extLst>
          </p:cNvPr>
          <p:cNvSpPr/>
          <p:nvPr/>
        </p:nvSpPr>
        <p:spPr>
          <a:xfrm>
            <a:off x="3429000" y="4343400"/>
            <a:ext cx="5810250" cy="17621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sz="4800" b="1" dirty="0"/>
              <a:t>START/END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BF126039-A656-4186-AD78-941531EC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Flowcharting Symbols</a:t>
            </a:r>
          </a:p>
        </p:txBody>
      </p:sp>
      <p:grpSp>
        <p:nvGrpSpPr>
          <p:cNvPr id="84995" name="Group 58">
            <a:extLst>
              <a:ext uri="{FF2B5EF4-FFF2-40B4-BE49-F238E27FC236}">
                <a16:creationId xmlns:a16="http://schemas.microsoft.com/office/drawing/2014/main" id="{3D000367-8840-4CD9-AAD9-60F2E4780EC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47800"/>
            <a:ext cx="11506200" cy="5105400"/>
            <a:chOff x="-3" y="-3"/>
            <a:chExt cx="3718" cy="3737"/>
          </a:xfrm>
        </p:grpSpPr>
        <p:grpSp>
          <p:nvGrpSpPr>
            <p:cNvPr id="85000" name="Group 56">
              <a:extLst>
                <a:ext uri="{FF2B5EF4-FFF2-40B4-BE49-F238E27FC236}">
                  <a16:creationId xmlns:a16="http://schemas.microsoft.com/office/drawing/2014/main" id="{F97C766C-F719-475A-9EF6-0734CF1F2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712" cy="3731"/>
              <a:chOff x="0" y="0"/>
              <a:chExt cx="3712" cy="3731"/>
            </a:xfrm>
          </p:grpSpPr>
          <p:grpSp>
            <p:nvGrpSpPr>
              <p:cNvPr id="85002" name="Group 27">
                <a:extLst>
                  <a:ext uri="{FF2B5EF4-FFF2-40B4-BE49-F238E27FC236}">
                    <a16:creationId xmlns:a16="http://schemas.microsoft.com/office/drawing/2014/main" id="{54EFAF6E-4949-4F1B-A504-284CB8C39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267" cy="403"/>
                <a:chOff x="0" y="0"/>
                <a:chExt cx="1267" cy="403"/>
              </a:xfrm>
            </p:grpSpPr>
            <p:sp>
              <p:nvSpPr>
                <p:cNvPr id="85045" name="Rectangle 7">
                  <a:extLst>
                    <a:ext uri="{FF2B5EF4-FFF2-40B4-BE49-F238E27FC236}">
                      <a16:creationId xmlns:a16="http://schemas.microsoft.com/office/drawing/2014/main" id="{2071314C-3E5E-4C39-936E-7542CA621A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1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 b="1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SYMBOL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46" name="Rectangle 26">
                  <a:extLst>
                    <a:ext uri="{FF2B5EF4-FFF2-40B4-BE49-F238E27FC236}">
                      <a16:creationId xmlns:a16="http://schemas.microsoft.com/office/drawing/2014/main" id="{1602C9FC-6D36-4DE5-8DE9-D9FE8154E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3" name="Group 29">
                <a:extLst>
                  <a:ext uri="{FF2B5EF4-FFF2-40B4-BE49-F238E27FC236}">
                    <a16:creationId xmlns:a16="http://schemas.microsoft.com/office/drawing/2014/main" id="{FD7DAE3A-9F82-4B6B-A75B-54E70A706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0"/>
                <a:ext cx="1115" cy="403"/>
                <a:chOff x="1267" y="0"/>
                <a:chExt cx="1115" cy="403"/>
              </a:xfrm>
            </p:grpSpPr>
            <p:sp>
              <p:nvSpPr>
                <p:cNvPr id="85043" name="Rectangle 8">
                  <a:extLst>
                    <a:ext uri="{FF2B5EF4-FFF2-40B4-BE49-F238E27FC236}">
                      <a16:creationId xmlns:a16="http://schemas.microsoft.com/office/drawing/2014/main" id="{3AC4E219-83F5-498B-AFF8-CEAF362D8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0"/>
                  <a:ext cx="102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 b="1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NAME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44" name="Rectangle 28">
                  <a:extLst>
                    <a:ext uri="{FF2B5EF4-FFF2-40B4-BE49-F238E27FC236}">
                      <a16:creationId xmlns:a16="http://schemas.microsoft.com/office/drawing/2014/main" id="{B83AF488-CD50-40FF-9708-B93FF4738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0"/>
                  <a:ext cx="111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4" name="Group 31">
                <a:extLst>
                  <a:ext uri="{FF2B5EF4-FFF2-40B4-BE49-F238E27FC236}">
                    <a16:creationId xmlns:a16="http://schemas.microsoft.com/office/drawing/2014/main" id="{DB8E8D05-E350-483D-8868-270D15E59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0"/>
                <a:ext cx="1330" cy="403"/>
                <a:chOff x="2382" y="0"/>
                <a:chExt cx="1330" cy="403"/>
              </a:xfrm>
            </p:grpSpPr>
            <p:sp>
              <p:nvSpPr>
                <p:cNvPr id="85041" name="Rectangle 9">
                  <a:extLst>
                    <a:ext uri="{FF2B5EF4-FFF2-40B4-BE49-F238E27FC236}">
                      <a16:creationId xmlns:a16="http://schemas.microsoft.com/office/drawing/2014/main" id="{7292A07E-274B-48A8-AA11-41DA38321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0"/>
                  <a:ext cx="124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 b="1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DESCRIPTION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42" name="Rectangle 30">
                  <a:extLst>
                    <a:ext uri="{FF2B5EF4-FFF2-40B4-BE49-F238E27FC236}">
                      <a16:creationId xmlns:a16="http://schemas.microsoft.com/office/drawing/2014/main" id="{E9F17F84-EDDB-421D-86F5-F9429759F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0"/>
                  <a:ext cx="133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5" name="Group 33">
                <a:extLst>
                  <a:ext uri="{FF2B5EF4-FFF2-40B4-BE49-F238E27FC236}">
                    <a16:creationId xmlns:a16="http://schemas.microsoft.com/office/drawing/2014/main" id="{54E25B86-0D63-4DD2-BCFA-373454E3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1267" cy="1084"/>
                <a:chOff x="0" y="403"/>
                <a:chExt cx="1267" cy="1084"/>
              </a:xfrm>
            </p:grpSpPr>
            <p:sp>
              <p:nvSpPr>
                <p:cNvPr id="85039" name="Rectangle 10">
                  <a:extLst>
                    <a:ext uri="{FF2B5EF4-FFF2-40B4-BE49-F238E27FC236}">
                      <a16:creationId xmlns:a16="http://schemas.microsoft.com/office/drawing/2014/main" id="{FA21FAFF-14CA-42BB-B1E8-187851A1A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181" cy="10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40" name="Rectangle 32">
                  <a:extLst>
                    <a:ext uri="{FF2B5EF4-FFF2-40B4-BE49-F238E27FC236}">
                      <a16:creationId xmlns:a16="http://schemas.microsoft.com/office/drawing/2014/main" id="{126B0DBB-1976-463B-BB37-2615C3724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267" cy="10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6" name="Group 35">
                <a:extLst>
                  <a:ext uri="{FF2B5EF4-FFF2-40B4-BE49-F238E27FC236}">
                    <a16:creationId xmlns:a16="http://schemas.microsoft.com/office/drawing/2014/main" id="{B56FEF0A-3F78-40A7-B057-051FC07842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403"/>
                <a:ext cx="1115" cy="1084"/>
                <a:chOff x="1267" y="403"/>
                <a:chExt cx="1115" cy="1084"/>
              </a:xfrm>
            </p:grpSpPr>
            <p:sp>
              <p:nvSpPr>
                <p:cNvPr id="85037" name="Rectangle 12">
                  <a:extLst>
                    <a:ext uri="{FF2B5EF4-FFF2-40B4-BE49-F238E27FC236}">
                      <a16:creationId xmlns:a16="http://schemas.microsoft.com/office/drawing/2014/main" id="{1A4DCB80-4297-4396-9E85-5E7EEB6E5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403"/>
                  <a:ext cx="1029" cy="10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br>
                    <a:rPr kumimoji="1" lang="en-US" altLang="en-US" sz="1100">
                      <a:latin typeface="Times New Roman" panose="02020603050405020304" pitchFamily="18" charset="0"/>
                      <a:ea typeface="ＭＳ Ｐゴシック" panose="020B0600070205080204" pitchFamily="34" charset="-128"/>
                    </a:rPr>
                  </a:b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TERMINAL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38" name="Rectangle 34">
                  <a:extLst>
                    <a:ext uri="{FF2B5EF4-FFF2-40B4-BE49-F238E27FC236}">
                      <a16:creationId xmlns:a16="http://schemas.microsoft.com/office/drawing/2014/main" id="{9F457096-B9B2-43CB-998D-D9EF6A882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403"/>
                  <a:ext cx="1115" cy="10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7" name="Group 37">
                <a:extLst>
                  <a:ext uri="{FF2B5EF4-FFF2-40B4-BE49-F238E27FC236}">
                    <a16:creationId xmlns:a16="http://schemas.microsoft.com/office/drawing/2014/main" id="{1AAA324B-5626-459E-A08B-B1B82468E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403"/>
                <a:ext cx="1330" cy="1084"/>
                <a:chOff x="2382" y="403"/>
                <a:chExt cx="1330" cy="1084"/>
              </a:xfrm>
            </p:grpSpPr>
            <p:sp>
              <p:nvSpPr>
                <p:cNvPr id="85035" name="Rectangle 13">
                  <a:extLst>
                    <a:ext uri="{FF2B5EF4-FFF2-40B4-BE49-F238E27FC236}">
                      <a16:creationId xmlns:a16="http://schemas.microsoft.com/office/drawing/2014/main" id="{41975F7E-7F67-452C-A4EE-4B5B1B44A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403"/>
                  <a:ext cx="1244" cy="10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20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Defines the starting </a:t>
                  </a:r>
                  <a:endParaRPr kumimoji="1" lang="en-US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20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and ending point of</a:t>
                  </a:r>
                  <a:endParaRPr kumimoji="1" lang="en-US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20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a flowchart.</a:t>
                  </a:r>
                  <a:endParaRPr kumimoji="1" lang="en-US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2000"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0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36" name="Rectangle 36">
                  <a:extLst>
                    <a:ext uri="{FF2B5EF4-FFF2-40B4-BE49-F238E27FC236}">
                      <a16:creationId xmlns:a16="http://schemas.microsoft.com/office/drawing/2014/main" id="{E03C1CD1-7D09-4D28-822F-C86BD7DAC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403"/>
                  <a:ext cx="1330" cy="10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8" name="Group 39">
                <a:extLst>
                  <a:ext uri="{FF2B5EF4-FFF2-40B4-BE49-F238E27FC236}">
                    <a16:creationId xmlns:a16="http://schemas.microsoft.com/office/drawing/2014/main" id="{64430C08-9D5E-4B78-BB8C-2588CD55B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87"/>
                <a:ext cx="1267" cy="748"/>
                <a:chOff x="0" y="1487"/>
                <a:chExt cx="1267" cy="748"/>
              </a:xfrm>
            </p:grpSpPr>
            <p:sp>
              <p:nvSpPr>
                <p:cNvPr id="85033" name="Rectangle 14">
                  <a:extLst>
                    <a:ext uri="{FF2B5EF4-FFF2-40B4-BE49-F238E27FC236}">
                      <a16:creationId xmlns:a16="http://schemas.microsoft.com/office/drawing/2014/main" id="{8DB058B9-4885-4B92-AAFC-C654EFAB7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487"/>
                  <a:ext cx="1181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34" name="Rectangle 38">
                  <a:extLst>
                    <a:ext uri="{FF2B5EF4-FFF2-40B4-BE49-F238E27FC236}">
                      <a16:creationId xmlns:a16="http://schemas.microsoft.com/office/drawing/2014/main" id="{11C6DA4C-049B-4EB1-95F3-8DAE5DE8C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87"/>
                  <a:ext cx="1267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09" name="Group 41">
                <a:extLst>
                  <a:ext uri="{FF2B5EF4-FFF2-40B4-BE49-F238E27FC236}">
                    <a16:creationId xmlns:a16="http://schemas.microsoft.com/office/drawing/2014/main" id="{48B598EB-CF3D-43C5-AECC-EACEC0511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1487"/>
                <a:ext cx="1115" cy="748"/>
                <a:chOff x="1267" y="1487"/>
                <a:chExt cx="1115" cy="748"/>
              </a:xfrm>
            </p:grpSpPr>
            <p:sp>
              <p:nvSpPr>
                <p:cNvPr id="85031" name="Rectangle 16">
                  <a:extLst>
                    <a:ext uri="{FF2B5EF4-FFF2-40B4-BE49-F238E27FC236}">
                      <a16:creationId xmlns:a16="http://schemas.microsoft.com/office/drawing/2014/main" id="{1B3E46D1-7567-43CC-8D6D-F762F18EE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1487"/>
                  <a:ext cx="102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INITIALIZATION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32" name="Rectangle 40">
                  <a:extLst>
                    <a:ext uri="{FF2B5EF4-FFF2-40B4-BE49-F238E27FC236}">
                      <a16:creationId xmlns:a16="http://schemas.microsoft.com/office/drawing/2014/main" id="{5988410B-746E-4765-9F29-9ABE99C00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1487"/>
                  <a:ext cx="111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0" name="Group 43">
                <a:extLst>
                  <a:ext uri="{FF2B5EF4-FFF2-40B4-BE49-F238E27FC236}">
                    <a16:creationId xmlns:a16="http://schemas.microsoft.com/office/drawing/2014/main" id="{54CFA897-13A6-4027-A4C7-0FFD9DAF5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1487"/>
                <a:ext cx="1330" cy="748"/>
                <a:chOff x="2382" y="1487"/>
                <a:chExt cx="1330" cy="748"/>
              </a:xfrm>
            </p:grpSpPr>
            <p:sp>
              <p:nvSpPr>
                <p:cNvPr id="85029" name="Rectangle 17">
                  <a:extLst>
                    <a:ext uri="{FF2B5EF4-FFF2-40B4-BE49-F238E27FC236}">
                      <a16:creationId xmlns:a16="http://schemas.microsoft.com/office/drawing/2014/main" id="{82190CEA-54F2-407C-BED5-7B2CD129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1487"/>
                  <a:ext cx="1244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The preparation or initialization of memory space for data processing.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30" name="Rectangle 42">
                  <a:extLst>
                    <a:ext uri="{FF2B5EF4-FFF2-40B4-BE49-F238E27FC236}">
                      <a16:creationId xmlns:a16="http://schemas.microsoft.com/office/drawing/2014/main" id="{B4D78C37-3904-4695-9B4E-81FBCB696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1487"/>
                  <a:ext cx="133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1" name="Group 45">
                <a:extLst>
                  <a:ext uri="{FF2B5EF4-FFF2-40B4-BE49-F238E27FC236}">
                    <a16:creationId xmlns:a16="http://schemas.microsoft.com/office/drawing/2014/main" id="{19936F13-EFDA-4176-8D22-9C6234EBE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235"/>
                <a:ext cx="1267" cy="748"/>
                <a:chOff x="0" y="2235"/>
                <a:chExt cx="1267" cy="748"/>
              </a:xfrm>
            </p:grpSpPr>
            <p:sp>
              <p:nvSpPr>
                <p:cNvPr id="85027" name="Rectangle 18">
                  <a:extLst>
                    <a:ext uri="{FF2B5EF4-FFF2-40B4-BE49-F238E27FC236}">
                      <a16:creationId xmlns:a16="http://schemas.microsoft.com/office/drawing/2014/main" id="{5B9F8A58-CF06-4218-911F-B0CB7CC12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235"/>
                  <a:ext cx="1181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28" name="Rectangle 44">
                  <a:extLst>
                    <a:ext uri="{FF2B5EF4-FFF2-40B4-BE49-F238E27FC236}">
                      <a16:creationId xmlns:a16="http://schemas.microsoft.com/office/drawing/2014/main" id="{DDDD5E0C-25A6-4575-871C-C19296104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35"/>
                  <a:ext cx="1267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2" name="Group 47">
                <a:extLst>
                  <a:ext uri="{FF2B5EF4-FFF2-40B4-BE49-F238E27FC236}">
                    <a16:creationId xmlns:a16="http://schemas.microsoft.com/office/drawing/2014/main" id="{9ECFC6D4-E780-459D-A7D0-C2FE6EBA42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2235"/>
                <a:ext cx="1115" cy="748"/>
                <a:chOff x="1267" y="2235"/>
                <a:chExt cx="1115" cy="748"/>
              </a:xfrm>
            </p:grpSpPr>
            <p:sp>
              <p:nvSpPr>
                <p:cNvPr id="85025" name="Rectangle 20">
                  <a:extLst>
                    <a:ext uri="{FF2B5EF4-FFF2-40B4-BE49-F238E27FC236}">
                      <a16:creationId xmlns:a16="http://schemas.microsoft.com/office/drawing/2014/main" id="{C71C95B0-8FAB-4FB4-82AF-9BEA9C071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2235"/>
                  <a:ext cx="102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INPUT/OUTPUT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26" name="Rectangle 46">
                  <a:extLst>
                    <a:ext uri="{FF2B5EF4-FFF2-40B4-BE49-F238E27FC236}">
                      <a16:creationId xmlns:a16="http://schemas.microsoft.com/office/drawing/2014/main" id="{881EAEB4-24E3-4144-B379-238FA5190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2235"/>
                  <a:ext cx="111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3" name="Group 49">
                <a:extLst>
                  <a:ext uri="{FF2B5EF4-FFF2-40B4-BE49-F238E27FC236}">
                    <a16:creationId xmlns:a16="http://schemas.microsoft.com/office/drawing/2014/main" id="{0D4ACF74-9A96-4FCC-AE60-C6E815F46A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2235"/>
                <a:ext cx="1330" cy="748"/>
                <a:chOff x="2382" y="2235"/>
                <a:chExt cx="1330" cy="748"/>
              </a:xfrm>
            </p:grpSpPr>
            <p:sp>
              <p:nvSpPr>
                <p:cNvPr id="85023" name="Rectangle 21">
                  <a:extLst>
                    <a:ext uri="{FF2B5EF4-FFF2-40B4-BE49-F238E27FC236}">
                      <a16:creationId xmlns:a16="http://schemas.microsoft.com/office/drawing/2014/main" id="{CD8B9E9E-6FDC-4145-A730-C47BD208D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2235"/>
                  <a:ext cx="1244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8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The inputting of data for processing, and printing out of processed data</a:t>
                  </a:r>
                  <a:r>
                    <a:rPr kumimoji="1" lang="en-US" altLang="en-US" sz="14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.</a:t>
                  </a:r>
                  <a:endParaRPr kumimoji="1" lang="en-US" altLang="en-US" sz="14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8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24" name="Rectangle 48">
                  <a:extLst>
                    <a:ext uri="{FF2B5EF4-FFF2-40B4-BE49-F238E27FC236}">
                      <a16:creationId xmlns:a16="http://schemas.microsoft.com/office/drawing/2014/main" id="{3A660E1D-26CF-4128-A248-B9DC143A1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235"/>
                  <a:ext cx="133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4" name="Group 51">
                <a:extLst>
                  <a:ext uri="{FF2B5EF4-FFF2-40B4-BE49-F238E27FC236}">
                    <a16:creationId xmlns:a16="http://schemas.microsoft.com/office/drawing/2014/main" id="{61F833EE-BDB5-457A-8E4D-17EF6A5A1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83"/>
                <a:ext cx="1267" cy="748"/>
                <a:chOff x="0" y="2983"/>
                <a:chExt cx="1267" cy="748"/>
              </a:xfrm>
            </p:grpSpPr>
            <p:sp>
              <p:nvSpPr>
                <p:cNvPr id="85021" name="Rectangle 22">
                  <a:extLst>
                    <a:ext uri="{FF2B5EF4-FFF2-40B4-BE49-F238E27FC236}">
                      <a16:creationId xmlns:a16="http://schemas.microsoft.com/office/drawing/2014/main" id="{2E3FDB72-9475-4A70-A964-68B0F2297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983"/>
                  <a:ext cx="1181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22" name="Rectangle 50">
                  <a:extLst>
                    <a:ext uri="{FF2B5EF4-FFF2-40B4-BE49-F238E27FC236}">
                      <a16:creationId xmlns:a16="http://schemas.microsoft.com/office/drawing/2014/main" id="{653A9F74-7A7A-4151-851B-8300B705F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83"/>
                  <a:ext cx="1267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5" name="Group 53">
                <a:extLst>
                  <a:ext uri="{FF2B5EF4-FFF2-40B4-BE49-F238E27FC236}">
                    <a16:creationId xmlns:a16="http://schemas.microsoft.com/office/drawing/2014/main" id="{84390423-3FCE-4903-BE21-9E96BFF2AC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2983"/>
                <a:ext cx="1115" cy="748"/>
                <a:chOff x="1267" y="2983"/>
                <a:chExt cx="1115" cy="748"/>
              </a:xfrm>
            </p:grpSpPr>
            <p:sp>
              <p:nvSpPr>
                <p:cNvPr id="85019" name="Rectangle 24">
                  <a:extLst>
                    <a:ext uri="{FF2B5EF4-FFF2-40B4-BE49-F238E27FC236}">
                      <a16:creationId xmlns:a16="http://schemas.microsoft.com/office/drawing/2014/main" id="{24E67E5A-641D-4570-82E0-484FB2492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2983"/>
                  <a:ext cx="102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PROCESS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20" name="Rectangle 52">
                  <a:extLst>
                    <a:ext uri="{FF2B5EF4-FFF2-40B4-BE49-F238E27FC236}">
                      <a16:creationId xmlns:a16="http://schemas.microsoft.com/office/drawing/2014/main" id="{35D5E518-F5C0-4072-AC57-E36EA4175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2983"/>
                  <a:ext cx="111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5016" name="Group 55">
                <a:extLst>
                  <a:ext uri="{FF2B5EF4-FFF2-40B4-BE49-F238E27FC236}">
                    <a16:creationId xmlns:a16="http://schemas.microsoft.com/office/drawing/2014/main" id="{01D5E50D-76E6-4906-9C0B-4B1CABEA5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2980"/>
                <a:ext cx="1330" cy="751"/>
                <a:chOff x="2382" y="2980"/>
                <a:chExt cx="1330" cy="751"/>
              </a:xfrm>
            </p:grpSpPr>
            <p:sp>
              <p:nvSpPr>
                <p:cNvPr id="85017" name="Rectangle 25">
                  <a:extLst>
                    <a:ext uri="{FF2B5EF4-FFF2-40B4-BE49-F238E27FC236}">
                      <a16:creationId xmlns:a16="http://schemas.microsoft.com/office/drawing/2014/main" id="{3E124375-C1B2-4AED-8476-12A8445FA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2980"/>
                  <a:ext cx="1244" cy="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3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3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8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Manipulation of data (assignments and mathematical computations)</a:t>
                  </a:r>
                  <a:endParaRPr kumimoji="1" lang="en-US" altLang="en-US" sz="18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8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5018" name="Rectangle 54">
                  <a:extLst>
                    <a:ext uri="{FF2B5EF4-FFF2-40B4-BE49-F238E27FC236}">
                      <a16:creationId xmlns:a16="http://schemas.microsoft.com/office/drawing/2014/main" id="{35DE4D1B-9D4F-4F5A-992F-92618E320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983"/>
                  <a:ext cx="133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sp>
          <p:nvSpPr>
            <p:cNvPr id="85001" name="Rectangle 57">
              <a:extLst>
                <a:ext uri="{FF2B5EF4-FFF2-40B4-BE49-F238E27FC236}">
                  <a16:creationId xmlns:a16="http://schemas.microsoft.com/office/drawing/2014/main" id="{E13F56BE-C7D9-4D6B-A434-B037BFF6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718" cy="373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20363798-CD47-485F-951B-BB8752D442E6}"/>
              </a:ext>
            </a:extLst>
          </p:cNvPr>
          <p:cNvSpPr/>
          <p:nvPr/>
        </p:nvSpPr>
        <p:spPr>
          <a:xfrm>
            <a:off x="1143000" y="2384425"/>
            <a:ext cx="2193925" cy="63976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b="1" dirty="0">
                <a:solidFill>
                  <a:schemeClr val="tx1"/>
                </a:solidFill>
              </a:rPr>
              <a:t>START/END</a:t>
            </a:r>
          </a:p>
        </p:txBody>
      </p:sp>
      <p:sp>
        <p:nvSpPr>
          <p:cNvPr id="84997" name="AutoShape 5">
            <a:extLst>
              <a:ext uri="{FF2B5EF4-FFF2-40B4-BE49-F238E27FC236}">
                <a16:creationId xmlns:a16="http://schemas.microsoft.com/office/drawing/2014/main" id="{924C609E-E5AD-4C6F-8AF0-E4427F52D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3689350"/>
            <a:ext cx="1714500" cy="609600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4998" name="AutoShape 4">
            <a:extLst>
              <a:ext uri="{FF2B5EF4-FFF2-40B4-BE49-F238E27FC236}">
                <a16:creationId xmlns:a16="http://schemas.microsoft.com/office/drawing/2014/main" id="{78D14E2F-B8BC-4495-BBA6-55A8515D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4729163"/>
            <a:ext cx="1676400" cy="4953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4999" name="AutoShape 3">
            <a:extLst>
              <a:ext uri="{FF2B5EF4-FFF2-40B4-BE49-F238E27FC236}">
                <a16:creationId xmlns:a16="http://schemas.microsoft.com/office/drawing/2014/main" id="{E1CF6604-EB53-4BA1-9C43-C5A00EDD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5788025"/>
            <a:ext cx="1676400" cy="5334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57531D4-AE2E-4E96-B39D-559FE4D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Flowcharting Symbols</a:t>
            </a:r>
          </a:p>
        </p:txBody>
      </p:sp>
      <p:sp>
        <p:nvSpPr>
          <p:cNvPr id="86019" name="Rectangle 148">
            <a:extLst>
              <a:ext uri="{FF2B5EF4-FFF2-40B4-BE49-F238E27FC236}">
                <a16:creationId xmlns:a16="http://schemas.microsoft.com/office/drawing/2014/main" id="{B6504E31-C277-4778-B6B5-AC6B19F4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4159250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86020" name="Group 1">
            <a:extLst>
              <a:ext uri="{FF2B5EF4-FFF2-40B4-BE49-F238E27FC236}">
                <a16:creationId xmlns:a16="http://schemas.microsoft.com/office/drawing/2014/main" id="{A2B7FF43-C8C0-4E6E-95DF-82D6790AFB9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355725"/>
            <a:ext cx="8521700" cy="1370013"/>
            <a:chOff x="1839751" y="1681163"/>
            <a:chExt cx="8520627" cy="1370012"/>
          </a:xfrm>
        </p:grpSpPr>
        <p:sp>
          <p:nvSpPr>
            <p:cNvPr id="86068" name="object 31">
              <a:extLst>
                <a:ext uri="{FF2B5EF4-FFF2-40B4-BE49-F238E27FC236}">
                  <a16:creationId xmlns:a16="http://schemas.microsoft.com/office/drawing/2014/main" id="{EFF3C169-5661-4F16-A8BD-17BAB0C81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8150" y="2446338"/>
              <a:ext cx="2476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27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600"/>
                </a:lnSpc>
                <a:spcBef>
                  <a:spcPts val="125"/>
                </a:spcBef>
                <a:buFont typeface="Arial" panose="020B0604020202020204" pitchFamily="34" charset="0"/>
                <a:buNone/>
              </a:pPr>
              <a:endPara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69" name="Line 144">
              <a:extLst>
                <a:ext uri="{FF2B5EF4-FFF2-40B4-BE49-F238E27FC236}">
                  <a16:creationId xmlns:a16="http://schemas.microsoft.com/office/drawing/2014/main" id="{A1D83CFA-42FD-4512-805F-7647B9FF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813" y="2152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6070" name="Line 143">
              <a:extLst>
                <a:ext uri="{FF2B5EF4-FFF2-40B4-BE49-F238E27FC236}">
                  <a16:creationId xmlns:a16="http://schemas.microsoft.com/office/drawing/2014/main" id="{B500EB70-033D-412D-A76E-0973760E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813" y="2152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6071" name="Line 145">
              <a:extLst>
                <a:ext uri="{FF2B5EF4-FFF2-40B4-BE49-F238E27FC236}">
                  <a16:creationId xmlns:a16="http://schemas.microsoft.com/office/drawing/2014/main" id="{ACEB4F31-48F5-43A8-8A9A-E65233902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813" y="253365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6072" name="Line 146">
              <a:extLst>
                <a:ext uri="{FF2B5EF4-FFF2-40B4-BE49-F238E27FC236}">
                  <a16:creationId xmlns:a16="http://schemas.microsoft.com/office/drawing/2014/main" id="{B356AA5E-A62F-46C9-B9CB-0981EDD2E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813" y="222885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grpSp>
          <p:nvGrpSpPr>
            <p:cNvPr id="86073" name="Group 157">
              <a:extLst>
                <a:ext uri="{FF2B5EF4-FFF2-40B4-BE49-F238E27FC236}">
                  <a16:creationId xmlns:a16="http://schemas.microsoft.com/office/drawing/2014/main" id="{6982104E-312A-4AF9-ADC6-D5AF50126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9751" y="1681163"/>
              <a:ext cx="8520627" cy="1370012"/>
              <a:chOff x="0" y="0"/>
              <a:chExt cx="3712" cy="863"/>
            </a:xfrm>
          </p:grpSpPr>
          <p:grpSp>
            <p:nvGrpSpPr>
              <p:cNvPr id="86074" name="Group 152">
                <a:extLst>
                  <a:ext uri="{FF2B5EF4-FFF2-40B4-BE49-F238E27FC236}">
                    <a16:creationId xmlns:a16="http://schemas.microsoft.com/office/drawing/2014/main" id="{B93BA903-F7F5-41AA-A788-6275BB5E0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267" cy="863"/>
                <a:chOff x="0" y="0"/>
                <a:chExt cx="1267" cy="863"/>
              </a:xfrm>
            </p:grpSpPr>
            <p:sp>
              <p:nvSpPr>
                <p:cNvPr id="86081" name="Rectangle 147">
                  <a:extLst>
                    <a:ext uri="{FF2B5EF4-FFF2-40B4-BE49-F238E27FC236}">
                      <a16:creationId xmlns:a16="http://schemas.microsoft.com/office/drawing/2014/main" id="{0225262A-17E4-40FD-958A-1634FA40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82" name="Rectangle 151">
                  <a:extLst>
                    <a:ext uri="{FF2B5EF4-FFF2-40B4-BE49-F238E27FC236}">
                      <a16:creationId xmlns:a16="http://schemas.microsoft.com/office/drawing/2014/main" id="{6224C680-262B-4F42-9F3B-A24210978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7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6075" name="Group 154">
                <a:extLst>
                  <a:ext uri="{FF2B5EF4-FFF2-40B4-BE49-F238E27FC236}">
                    <a16:creationId xmlns:a16="http://schemas.microsoft.com/office/drawing/2014/main" id="{186F8C45-817F-47F7-8B80-44FEF58A86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0"/>
                <a:ext cx="1115" cy="863"/>
                <a:chOff x="1267" y="0"/>
                <a:chExt cx="1115" cy="863"/>
              </a:xfrm>
            </p:grpSpPr>
            <p:sp>
              <p:nvSpPr>
                <p:cNvPr id="86079" name="Rectangle 149">
                  <a:extLst>
                    <a:ext uri="{FF2B5EF4-FFF2-40B4-BE49-F238E27FC236}">
                      <a16:creationId xmlns:a16="http://schemas.microsoft.com/office/drawing/2014/main" id="{6662EDF1-5898-44EE-B1C5-FCE61032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0"/>
                  <a:ext cx="1029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FLOW LINES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80" name="Rectangle 153">
                  <a:extLst>
                    <a:ext uri="{FF2B5EF4-FFF2-40B4-BE49-F238E27FC236}">
                      <a16:creationId xmlns:a16="http://schemas.microsoft.com/office/drawing/2014/main" id="{413A9BDD-FCAA-46FA-814E-92B5FF7A6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0"/>
                  <a:ext cx="1115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6076" name="Group 156">
                <a:extLst>
                  <a:ext uri="{FF2B5EF4-FFF2-40B4-BE49-F238E27FC236}">
                    <a16:creationId xmlns:a16="http://schemas.microsoft.com/office/drawing/2014/main" id="{C22E3A07-F838-424B-9EC3-6CC8BA672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0"/>
                <a:ext cx="1330" cy="863"/>
                <a:chOff x="2382" y="0"/>
                <a:chExt cx="1330" cy="863"/>
              </a:xfrm>
            </p:grpSpPr>
            <p:sp>
              <p:nvSpPr>
                <p:cNvPr id="86077" name="Rectangle 150">
                  <a:extLst>
                    <a:ext uri="{FF2B5EF4-FFF2-40B4-BE49-F238E27FC236}">
                      <a16:creationId xmlns:a16="http://schemas.microsoft.com/office/drawing/2014/main" id="{074C5865-3AC6-4B88-9CF7-FF91F4CE6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5" y="0"/>
                  <a:ext cx="1244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Defines the logical sequence of the program. It points to the next to be performed.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78" name="Rectangle 155">
                  <a:extLst>
                    <a:ext uri="{FF2B5EF4-FFF2-40B4-BE49-F238E27FC236}">
                      <a16:creationId xmlns:a16="http://schemas.microsoft.com/office/drawing/2014/main" id="{4EF836D2-824C-4AC3-AE07-604D3CCBE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0"/>
                  <a:ext cx="1330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86021" name="Oval 161">
            <a:extLst>
              <a:ext uri="{FF2B5EF4-FFF2-40B4-BE49-F238E27FC236}">
                <a16:creationId xmlns:a16="http://schemas.microsoft.com/office/drawing/2014/main" id="{01389BBB-4CDA-444B-8176-14EE42D9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013075"/>
            <a:ext cx="7620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86022" name="Group 177">
            <a:extLst>
              <a:ext uri="{FF2B5EF4-FFF2-40B4-BE49-F238E27FC236}">
                <a16:creationId xmlns:a16="http://schemas.microsoft.com/office/drawing/2014/main" id="{4F8F2138-E42D-4AC6-8A2F-46E3FD1C988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774950"/>
            <a:ext cx="8534400" cy="1196975"/>
            <a:chOff x="-3" y="-3"/>
            <a:chExt cx="3891" cy="754"/>
          </a:xfrm>
        </p:grpSpPr>
        <p:grpSp>
          <p:nvGrpSpPr>
            <p:cNvPr id="86057" name="Group 175">
              <a:extLst>
                <a:ext uri="{FF2B5EF4-FFF2-40B4-BE49-F238E27FC236}">
                  <a16:creationId xmlns:a16="http://schemas.microsoft.com/office/drawing/2014/main" id="{FE6BB1D6-CCB6-42EB-B908-AEDDEA8AC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" y="0"/>
              <a:ext cx="3842" cy="748"/>
              <a:chOff x="43" y="0"/>
              <a:chExt cx="3842" cy="748"/>
            </a:xfrm>
          </p:grpSpPr>
          <p:grpSp>
            <p:nvGrpSpPr>
              <p:cNvPr id="86059" name="Group 166">
                <a:extLst>
                  <a:ext uri="{FF2B5EF4-FFF2-40B4-BE49-F238E27FC236}">
                    <a16:creationId xmlns:a16="http://schemas.microsoft.com/office/drawing/2014/main" id="{81AA3D13-E767-430E-9D21-80C991F43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" y="0"/>
                <a:ext cx="1354" cy="471"/>
                <a:chOff x="0" y="320"/>
                <a:chExt cx="1354" cy="471"/>
              </a:xfrm>
            </p:grpSpPr>
            <p:sp>
              <p:nvSpPr>
                <p:cNvPr id="86066" name="Rectangle 164">
                  <a:extLst>
                    <a:ext uri="{FF2B5EF4-FFF2-40B4-BE49-F238E27FC236}">
                      <a16:creationId xmlns:a16="http://schemas.microsoft.com/office/drawing/2014/main" id="{39BAE92C-3F48-4D5C-905B-8690C0FCE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00"/>
                  <a:ext cx="135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67" name="Rectangle 165">
                  <a:extLst>
                    <a:ext uri="{FF2B5EF4-FFF2-40B4-BE49-F238E27FC236}">
                      <a16:creationId xmlns:a16="http://schemas.microsoft.com/office/drawing/2014/main" id="{8D284B8E-B9E8-4126-8903-2AF31D122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20"/>
                  <a:ext cx="135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6060" name="Group 172">
                <a:extLst>
                  <a:ext uri="{FF2B5EF4-FFF2-40B4-BE49-F238E27FC236}">
                    <a16:creationId xmlns:a16="http://schemas.microsoft.com/office/drawing/2014/main" id="{574E3117-AC66-499E-87E0-1CF753244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3" y="0"/>
                <a:ext cx="1189" cy="748"/>
                <a:chOff x="1323" y="0"/>
                <a:chExt cx="1189" cy="748"/>
              </a:xfrm>
            </p:grpSpPr>
            <p:sp>
              <p:nvSpPr>
                <p:cNvPr id="86064" name="Rectangle 167">
                  <a:extLst>
                    <a:ext uri="{FF2B5EF4-FFF2-40B4-BE49-F238E27FC236}">
                      <a16:creationId xmlns:a16="http://schemas.microsoft.com/office/drawing/2014/main" id="{E841D4EC-64A9-4197-A1F7-40EB69EEA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0"/>
                  <a:ext cx="1029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ON-PAGE CONNECTOR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65" name="Rectangle 171">
                  <a:extLst>
                    <a:ext uri="{FF2B5EF4-FFF2-40B4-BE49-F238E27FC236}">
                      <a16:creationId xmlns:a16="http://schemas.microsoft.com/office/drawing/2014/main" id="{C9BF783A-FE5E-4B5D-BE8A-1E0D1CD3A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3" y="0"/>
                  <a:ext cx="116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grpSp>
            <p:nvGrpSpPr>
              <p:cNvPr id="86061" name="Group 174">
                <a:extLst>
                  <a:ext uri="{FF2B5EF4-FFF2-40B4-BE49-F238E27FC236}">
                    <a16:creationId xmlns:a16="http://schemas.microsoft.com/office/drawing/2014/main" id="{CB54F73B-5068-4C5A-A915-7B21F9575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5" y="0"/>
                <a:ext cx="1400" cy="748"/>
                <a:chOff x="2485" y="0"/>
                <a:chExt cx="1400" cy="748"/>
              </a:xfrm>
            </p:grpSpPr>
            <p:sp>
              <p:nvSpPr>
                <p:cNvPr id="86062" name="Rectangle 168">
                  <a:extLst>
                    <a:ext uri="{FF2B5EF4-FFF2-40B4-BE49-F238E27FC236}">
                      <a16:creationId xmlns:a16="http://schemas.microsoft.com/office/drawing/2014/main" id="{CB2AE326-DD57-4C91-BF83-4287846A4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0"/>
                  <a:ext cx="1244" cy="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2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 </a:t>
                  </a:r>
                  <a:endParaRPr kumimoji="1" lang="en-US" altLang="en-US" sz="12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en-US" sz="1600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Connects to the flowchart to avoid spaghetti connection on the same page.</a:t>
                  </a: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en-US" sz="16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63" name="Rectangle 173">
                  <a:extLst>
                    <a:ext uri="{FF2B5EF4-FFF2-40B4-BE49-F238E27FC236}">
                      <a16:creationId xmlns:a16="http://schemas.microsoft.com/office/drawing/2014/main" id="{5A03FBD9-E00B-4345-8086-27124BE76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0"/>
                  <a:ext cx="140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sp>
          <p:nvSpPr>
            <p:cNvPr id="86058" name="Rectangle 176">
              <a:extLst>
                <a:ext uri="{FF2B5EF4-FFF2-40B4-BE49-F238E27FC236}">
                  <a16:creationId xmlns:a16="http://schemas.microsoft.com/office/drawing/2014/main" id="{84D0B907-ED4A-4E2F-ADD0-0394BD31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891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6023" name="AutoShape 182">
            <a:extLst>
              <a:ext uri="{FF2B5EF4-FFF2-40B4-BE49-F238E27FC236}">
                <a16:creationId xmlns:a16="http://schemas.microsoft.com/office/drawing/2014/main" id="{C15D59DE-E4D3-4C9B-8C92-60085DAF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810250"/>
            <a:ext cx="914400" cy="4191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6024" name="Line 183">
            <a:extLst>
              <a:ext uri="{FF2B5EF4-FFF2-40B4-BE49-F238E27FC236}">
                <a16:creationId xmlns:a16="http://schemas.microsoft.com/office/drawing/2014/main" id="{8CF781C4-2DE0-46AD-B531-3B3E8BE7F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4225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grpSp>
        <p:nvGrpSpPr>
          <p:cNvPr id="86025" name="Group 217">
            <a:extLst>
              <a:ext uri="{FF2B5EF4-FFF2-40B4-BE49-F238E27FC236}">
                <a16:creationId xmlns:a16="http://schemas.microsoft.com/office/drawing/2014/main" id="{FEC5EF08-9B0F-49B3-B4AE-9EE2E476AADA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4064000"/>
            <a:ext cx="8520112" cy="2349500"/>
            <a:chOff x="0" y="0"/>
            <a:chExt cx="3885" cy="1496"/>
          </a:xfrm>
        </p:grpSpPr>
        <p:grpSp>
          <p:nvGrpSpPr>
            <p:cNvPr id="86035" name="Group 206">
              <a:extLst>
                <a:ext uri="{FF2B5EF4-FFF2-40B4-BE49-F238E27FC236}">
                  <a16:creationId xmlns:a16="http://schemas.microsoft.com/office/drawing/2014/main" id="{EB46B9A1-7D7B-45E4-8987-5749EE15E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40" cy="731"/>
              <a:chOff x="0" y="0"/>
              <a:chExt cx="1440" cy="731"/>
            </a:xfrm>
          </p:grpSpPr>
          <p:grpSp>
            <p:nvGrpSpPr>
              <p:cNvPr id="86053" name="Group 197">
                <a:extLst>
                  <a:ext uri="{FF2B5EF4-FFF2-40B4-BE49-F238E27FC236}">
                    <a16:creationId xmlns:a16="http://schemas.microsoft.com/office/drawing/2014/main" id="{DF1BCD8E-1B5F-4190-AD2D-199C7AEB2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" y="0"/>
                <a:ext cx="1354" cy="397"/>
                <a:chOff x="0" y="401"/>
                <a:chExt cx="1354" cy="397"/>
              </a:xfrm>
            </p:grpSpPr>
            <p:sp>
              <p:nvSpPr>
                <p:cNvPr id="86055" name="Rectangle 195">
                  <a:extLst>
                    <a:ext uri="{FF2B5EF4-FFF2-40B4-BE49-F238E27FC236}">
                      <a16:creationId xmlns:a16="http://schemas.microsoft.com/office/drawing/2014/main" id="{1F420EC4-CDB5-4532-90A3-F4A17A76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04"/>
                  <a:ext cx="1354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56" name="Rectangle 196">
                  <a:extLst>
                    <a:ext uri="{FF2B5EF4-FFF2-40B4-BE49-F238E27FC236}">
                      <a16:creationId xmlns:a16="http://schemas.microsoft.com/office/drawing/2014/main" id="{B7937AA9-13ED-4C1E-A61F-BD9FBF1FC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1"/>
                  <a:ext cx="1354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86054" name="Rectangle 205">
                <a:extLst>
                  <a:ext uri="{FF2B5EF4-FFF2-40B4-BE49-F238E27FC236}">
                    <a16:creationId xmlns:a16="http://schemas.microsoft.com/office/drawing/2014/main" id="{C2B940A2-4F83-4FDC-94FC-13225C61D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3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036" name="Group 208">
              <a:extLst>
                <a:ext uri="{FF2B5EF4-FFF2-40B4-BE49-F238E27FC236}">
                  <a16:creationId xmlns:a16="http://schemas.microsoft.com/office/drawing/2014/main" id="{A0D6353A-AACF-403B-B4E8-4679D747B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" y="0"/>
              <a:ext cx="1210" cy="748"/>
              <a:chOff x="1345" y="0"/>
              <a:chExt cx="1210" cy="748"/>
            </a:xfrm>
          </p:grpSpPr>
          <p:sp>
            <p:nvSpPr>
              <p:cNvPr id="86051" name="Rectangle 198">
                <a:extLst>
                  <a:ext uri="{FF2B5EF4-FFF2-40B4-BE49-F238E27FC236}">
                    <a16:creationId xmlns:a16="http://schemas.microsoft.com/office/drawing/2014/main" id="{2EAA9A54-15EC-492F-98B5-C8EAACA16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0"/>
                <a:ext cx="1029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6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OFF-PAGE CONNECTOR</a:t>
                </a: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6052" name="Rectangle 207">
                <a:extLst>
                  <a:ext uri="{FF2B5EF4-FFF2-40B4-BE49-F238E27FC236}">
                    <a16:creationId xmlns:a16="http://schemas.microsoft.com/office/drawing/2014/main" id="{86674AFB-645E-4FAE-A0D6-C015BF2B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0"/>
                <a:ext cx="1210" cy="7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037" name="Group 210">
              <a:extLst>
                <a:ext uri="{FF2B5EF4-FFF2-40B4-BE49-F238E27FC236}">
                  <a16:creationId xmlns:a16="http://schemas.microsoft.com/office/drawing/2014/main" id="{907C0A79-6D4A-4405-9F93-91EAA39D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" y="0"/>
              <a:ext cx="1330" cy="748"/>
              <a:chOff x="2555" y="0"/>
              <a:chExt cx="1330" cy="748"/>
            </a:xfrm>
          </p:grpSpPr>
          <p:sp>
            <p:nvSpPr>
              <p:cNvPr id="86049" name="Rectangle 199">
                <a:extLst>
                  <a:ext uri="{FF2B5EF4-FFF2-40B4-BE49-F238E27FC236}">
                    <a16:creationId xmlns:a16="http://schemas.microsoft.com/office/drawing/2014/main" id="{95F5FFFD-3843-4975-A35C-27C2AB11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0"/>
                <a:ext cx="124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6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Connects flowchart on different page to avoid spaghetti connection.</a:t>
                </a: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6050" name="Rectangle 209">
                <a:extLst>
                  <a:ext uri="{FF2B5EF4-FFF2-40B4-BE49-F238E27FC236}">
                    <a16:creationId xmlns:a16="http://schemas.microsoft.com/office/drawing/2014/main" id="{32F31720-0861-40E0-A712-4EDCB274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0"/>
                <a:ext cx="1330" cy="7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038" name="Group 212">
              <a:extLst>
                <a:ext uri="{FF2B5EF4-FFF2-40B4-BE49-F238E27FC236}">
                  <a16:creationId xmlns:a16="http://schemas.microsoft.com/office/drawing/2014/main" id="{CF759CBB-735E-414D-BCC9-8E12C8744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1440" cy="713"/>
              <a:chOff x="0" y="748"/>
              <a:chExt cx="1440" cy="713"/>
            </a:xfrm>
          </p:grpSpPr>
          <p:grpSp>
            <p:nvGrpSpPr>
              <p:cNvPr id="86045" name="Group 202">
                <a:extLst>
                  <a:ext uri="{FF2B5EF4-FFF2-40B4-BE49-F238E27FC236}">
                    <a16:creationId xmlns:a16="http://schemas.microsoft.com/office/drawing/2014/main" id="{35F802AA-ABAE-4064-BBD9-2F79FFF5AB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" y="748"/>
                <a:ext cx="1354" cy="435"/>
                <a:chOff x="0" y="431"/>
                <a:chExt cx="1354" cy="435"/>
              </a:xfrm>
            </p:grpSpPr>
            <p:sp>
              <p:nvSpPr>
                <p:cNvPr id="86047" name="Rectangle 200">
                  <a:extLst>
                    <a:ext uri="{FF2B5EF4-FFF2-40B4-BE49-F238E27FC236}">
                      <a16:creationId xmlns:a16="http://schemas.microsoft.com/office/drawing/2014/main" id="{60BA0B1D-1E6A-47CD-BF6E-414BDA1CA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2"/>
                  <a:ext cx="1354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048" name="Rectangle 201">
                  <a:extLst>
                    <a:ext uri="{FF2B5EF4-FFF2-40B4-BE49-F238E27FC236}">
                      <a16:creationId xmlns:a16="http://schemas.microsoft.com/office/drawing/2014/main" id="{9FE08DA1-3101-4AAA-A62B-E4C5DFABD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1"/>
                  <a:ext cx="1354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86046" name="Rectangle 211">
                <a:extLst>
                  <a:ext uri="{FF2B5EF4-FFF2-40B4-BE49-F238E27FC236}">
                    <a16:creationId xmlns:a16="http://schemas.microsoft.com/office/drawing/2014/main" id="{500E9005-A7AE-4F77-A0F9-5EC87B5AE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1440" cy="71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039" name="Group 214">
              <a:extLst>
                <a:ext uri="{FF2B5EF4-FFF2-40B4-BE49-F238E27FC236}">
                  <a16:creationId xmlns:a16="http://schemas.microsoft.com/office/drawing/2014/main" id="{980173B7-8679-4A94-BAA1-06640B08C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748"/>
              <a:ext cx="1194" cy="748"/>
              <a:chOff x="1361" y="748"/>
              <a:chExt cx="1194" cy="748"/>
            </a:xfrm>
          </p:grpSpPr>
          <p:sp>
            <p:nvSpPr>
              <p:cNvPr id="86043" name="Rectangle 203">
                <a:extLst>
                  <a:ext uri="{FF2B5EF4-FFF2-40B4-BE49-F238E27FC236}">
                    <a16:creationId xmlns:a16="http://schemas.microsoft.com/office/drawing/2014/main" id="{269D0D3B-1AF3-41C1-9915-C3DB73C7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748"/>
                <a:ext cx="1029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6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DECISION</a:t>
                </a: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6044" name="Rectangle 213">
                <a:extLst>
                  <a:ext uri="{FF2B5EF4-FFF2-40B4-BE49-F238E27FC236}">
                    <a16:creationId xmlns:a16="http://schemas.microsoft.com/office/drawing/2014/main" id="{C323FB5C-C0E6-4557-94DC-E02A176D8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748"/>
                <a:ext cx="1194" cy="7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86040" name="Group 216">
              <a:extLst>
                <a:ext uri="{FF2B5EF4-FFF2-40B4-BE49-F238E27FC236}">
                  <a16:creationId xmlns:a16="http://schemas.microsoft.com/office/drawing/2014/main" id="{C3AF48A3-F876-4594-949D-049740A16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" y="748"/>
              <a:ext cx="1330" cy="748"/>
              <a:chOff x="2555" y="748"/>
              <a:chExt cx="1330" cy="748"/>
            </a:xfrm>
          </p:grpSpPr>
          <p:sp>
            <p:nvSpPr>
              <p:cNvPr id="86041" name="Rectangle 204">
                <a:extLst>
                  <a:ext uri="{FF2B5EF4-FFF2-40B4-BE49-F238E27FC236}">
                    <a16:creationId xmlns:a16="http://schemas.microsoft.com/office/drawing/2014/main" id="{B23B1B60-3A14-47F6-8750-4B33853DF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748"/>
                <a:ext cx="124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 </a:t>
                </a:r>
                <a:endParaRPr kumimoji="1" lang="en-US" altLang="en-US" sz="12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en-US" sz="160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Process conditions using relation operators. Used for trapping and filtering data.</a:t>
                </a: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en-US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6042" name="Rectangle 215">
                <a:extLst>
                  <a:ext uri="{FF2B5EF4-FFF2-40B4-BE49-F238E27FC236}">
                    <a16:creationId xmlns:a16="http://schemas.microsoft.com/office/drawing/2014/main" id="{7AB6D610-B951-4E16-880E-4A7383289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748"/>
                <a:ext cx="1330" cy="7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6026" name="Line 221">
            <a:extLst>
              <a:ext uri="{FF2B5EF4-FFF2-40B4-BE49-F238E27FC236}">
                <a16:creationId xmlns:a16="http://schemas.microsoft.com/office/drawing/2014/main" id="{E1ECB7D6-180C-4713-98A5-47D9C3884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6026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6027" name="Line 222">
            <a:extLst>
              <a:ext uri="{FF2B5EF4-FFF2-40B4-BE49-F238E27FC236}">
                <a16:creationId xmlns:a16="http://schemas.microsoft.com/office/drawing/2014/main" id="{4242B3FF-8076-4414-869F-0E766C522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6026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6028" name="Line 223">
            <a:extLst>
              <a:ext uri="{FF2B5EF4-FFF2-40B4-BE49-F238E27FC236}">
                <a16:creationId xmlns:a16="http://schemas.microsoft.com/office/drawing/2014/main" id="{D400C023-67E4-4963-91E7-8FB67C2F6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6038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6029" name="Line 224">
            <a:extLst>
              <a:ext uri="{FF2B5EF4-FFF2-40B4-BE49-F238E27FC236}">
                <a16:creationId xmlns:a16="http://schemas.microsoft.com/office/drawing/2014/main" id="{2AA60DDB-E35B-403F-A3DF-0B91B59D3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6038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6030" name="Text Box 225">
            <a:extLst>
              <a:ext uri="{FF2B5EF4-FFF2-40B4-BE49-F238E27FC236}">
                <a16:creationId xmlns:a16="http://schemas.microsoft.com/office/drawing/2014/main" id="{ECB61ACE-ECDE-4DCF-82B1-A92ECB8A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60388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</a:t>
            </a:r>
          </a:p>
        </p:txBody>
      </p:sp>
      <p:sp>
        <p:nvSpPr>
          <p:cNvPr id="86031" name="Text Box 226">
            <a:extLst>
              <a:ext uri="{FF2B5EF4-FFF2-40B4-BE49-F238E27FC236}">
                <a16:creationId xmlns:a16="http://schemas.microsoft.com/office/drawing/2014/main" id="{93CD8E8F-92B0-4DAC-B5C4-BB3673A7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60388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YES</a:t>
            </a:r>
          </a:p>
        </p:txBody>
      </p:sp>
      <p:sp>
        <p:nvSpPr>
          <p:cNvPr id="78" name="Regular Pentagon 77">
            <a:extLst>
              <a:ext uri="{FF2B5EF4-FFF2-40B4-BE49-F238E27FC236}">
                <a16:creationId xmlns:a16="http://schemas.microsoft.com/office/drawing/2014/main" id="{5287CAC3-69FA-4E8D-8040-09FF28DFDDD5}"/>
              </a:ext>
            </a:extLst>
          </p:cNvPr>
          <p:cNvSpPr/>
          <p:nvPr/>
        </p:nvSpPr>
        <p:spPr>
          <a:xfrm>
            <a:off x="2414588" y="4487863"/>
            <a:ext cx="520700" cy="479425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0E1BD7-D1F1-40D8-AAF5-8A433EF44732}"/>
              </a:ext>
            </a:extLst>
          </p:cNvPr>
          <p:cNvCxnSpPr>
            <a:stCxn id="86021" idx="6"/>
          </p:cNvCxnSpPr>
          <p:nvPr/>
        </p:nvCxnSpPr>
        <p:spPr>
          <a:xfrm flipV="1">
            <a:off x="2974975" y="3333750"/>
            <a:ext cx="930275" cy="2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34" name="Line 42">
            <a:extLst>
              <a:ext uri="{FF2B5EF4-FFF2-40B4-BE49-F238E27FC236}">
                <a16:creationId xmlns:a16="http://schemas.microsoft.com/office/drawing/2014/main" id="{F9F6AB03-F094-425D-92E1-228A4A149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546417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1">
            <a:extLst>
              <a:ext uri="{FF2B5EF4-FFF2-40B4-BE49-F238E27FC236}">
                <a16:creationId xmlns:a16="http://schemas.microsoft.com/office/drawing/2014/main" id="{722C144E-ED20-424B-AA0B-6744BE86E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1143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</a:rPr>
              <a:t>1. Create a flowchart that will accept two integers and print the inputted values.</a:t>
            </a:r>
          </a:p>
        </p:txBody>
      </p:sp>
      <p:sp>
        <p:nvSpPr>
          <p:cNvPr id="87043" name="AutoShape 26">
            <a:extLst>
              <a:ext uri="{FF2B5EF4-FFF2-40B4-BE49-F238E27FC236}">
                <a16:creationId xmlns:a16="http://schemas.microsoft.com/office/drawing/2014/main" id="{B16A9191-29C0-4FA8-98AF-CD43D34C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711325"/>
            <a:ext cx="2336800" cy="519113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START</a:t>
            </a:r>
          </a:p>
        </p:txBody>
      </p:sp>
      <p:sp>
        <p:nvSpPr>
          <p:cNvPr id="87044" name="AutoShape 29">
            <a:extLst>
              <a:ext uri="{FF2B5EF4-FFF2-40B4-BE49-F238E27FC236}">
                <a16:creationId xmlns:a16="http://schemas.microsoft.com/office/drawing/2014/main" id="{0BBB0C89-E314-4203-9313-239493A5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560638"/>
            <a:ext cx="3151187" cy="719137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 = 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 = 0</a:t>
            </a:r>
          </a:p>
        </p:txBody>
      </p:sp>
      <p:sp>
        <p:nvSpPr>
          <p:cNvPr id="87045" name="AutoShape 31">
            <a:extLst>
              <a:ext uri="{FF2B5EF4-FFF2-40B4-BE49-F238E27FC236}">
                <a16:creationId xmlns:a16="http://schemas.microsoft.com/office/drawing/2014/main" id="{C1636617-9810-499E-94D7-1C490B71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3605213"/>
            <a:ext cx="3151187" cy="458787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INPUT (A)</a:t>
            </a:r>
          </a:p>
        </p:txBody>
      </p:sp>
      <p:sp>
        <p:nvSpPr>
          <p:cNvPr id="87046" name="AutoShape 33">
            <a:extLst>
              <a:ext uri="{FF2B5EF4-FFF2-40B4-BE49-F238E27FC236}">
                <a16:creationId xmlns:a16="http://schemas.microsoft.com/office/drawing/2014/main" id="{263EF6EC-CE0B-4282-B5A0-37F8E334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4389438"/>
            <a:ext cx="3151187" cy="458787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INPUT (B)</a:t>
            </a:r>
          </a:p>
        </p:txBody>
      </p:sp>
      <p:sp>
        <p:nvSpPr>
          <p:cNvPr id="87047" name="AutoShape 35">
            <a:extLst>
              <a:ext uri="{FF2B5EF4-FFF2-40B4-BE49-F238E27FC236}">
                <a16:creationId xmlns:a16="http://schemas.microsoft.com/office/drawing/2014/main" id="{F7540F5A-E37A-4BD0-AD59-4BBCD548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5173663"/>
            <a:ext cx="3151187" cy="4572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PRINT (A,B)</a:t>
            </a:r>
          </a:p>
        </p:txBody>
      </p:sp>
      <p:sp>
        <p:nvSpPr>
          <p:cNvPr id="87048" name="AutoShape 37">
            <a:extLst>
              <a:ext uri="{FF2B5EF4-FFF2-40B4-BE49-F238E27FC236}">
                <a16:creationId xmlns:a16="http://schemas.microsoft.com/office/drawing/2014/main" id="{F787CDAD-D069-430C-8B75-4A6A6B96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957888"/>
            <a:ext cx="2336800" cy="519112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END</a:t>
            </a:r>
          </a:p>
        </p:txBody>
      </p:sp>
      <p:sp>
        <p:nvSpPr>
          <p:cNvPr id="87049" name="Line 38">
            <a:extLst>
              <a:ext uri="{FF2B5EF4-FFF2-40B4-BE49-F238E27FC236}">
                <a16:creationId xmlns:a16="http://schemas.microsoft.com/office/drawing/2014/main" id="{DC9723CE-E193-457A-94EA-839D74385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2233613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7050" name="Line 39">
            <a:extLst>
              <a:ext uri="{FF2B5EF4-FFF2-40B4-BE49-F238E27FC236}">
                <a16:creationId xmlns:a16="http://schemas.microsoft.com/office/drawing/2014/main" id="{64288EE7-D8E9-433F-843C-0C43AB2D9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327977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7051" name="Line 40">
            <a:extLst>
              <a:ext uri="{FF2B5EF4-FFF2-40B4-BE49-F238E27FC236}">
                <a16:creationId xmlns:a16="http://schemas.microsoft.com/office/drawing/2014/main" id="{139576D3-7D68-4A14-ACD3-78A09FE4F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4064000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7052" name="Line 41">
            <a:extLst>
              <a:ext uri="{FF2B5EF4-FFF2-40B4-BE49-F238E27FC236}">
                <a16:creationId xmlns:a16="http://schemas.microsoft.com/office/drawing/2014/main" id="{2060738C-0B45-4187-B372-7D20A1B5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484822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7053" name="Line 42">
            <a:extLst>
              <a:ext uri="{FF2B5EF4-FFF2-40B4-BE49-F238E27FC236}">
                <a16:creationId xmlns:a16="http://schemas.microsoft.com/office/drawing/2014/main" id="{DF632013-7168-4F5C-8B64-CCCEB37E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5630863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87054" name="TextBox 1">
            <a:extLst>
              <a:ext uri="{FF2B5EF4-FFF2-40B4-BE49-F238E27FC236}">
                <a16:creationId xmlns:a16="http://schemas.microsoft.com/office/drawing/2014/main" id="{640EA94A-412F-4ED1-B15F-4C66532BB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1685925"/>
            <a:ext cx="185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1">
            <a:extLst>
              <a:ext uri="{FF2B5EF4-FFF2-40B4-BE49-F238E27FC236}">
                <a16:creationId xmlns:a16="http://schemas.microsoft.com/office/drawing/2014/main" id="{C12E329D-68EC-4A4A-BA70-CC29F859B0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14325"/>
            <a:ext cx="11506200" cy="6315075"/>
            <a:chOff x="2027712" y="1095303"/>
            <a:chExt cx="5299364" cy="5502925"/>
          </a:xfrm>
        </p:grpSpPr>
        <p:sp>
          <p:nvSpPr>
            <p:cNvPr id="88067" name="Text Box 4">
              <a:extLst>
                <a:ext uri="{FF2B5EF4-FFF2-40B4-BE49-F238E27FC236}">
                  <a16:creationId xmlns:a16="http://schemas.microsoft.com/office/drawing/2014/main" id="{8E0C6EE6-07D9-4C55-8266-E42CFD59B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712" y="1095303"/>
              <a:ext cx="5299364" cy="40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2. Create a flowchart that will accept two integers and print the sum.</a:t>
              </a:r>
            </a:p>
          </p:txBody>
        </p:sp>
        <p:sp>
          <p:nvSpPr>
            <p:cNvPr id="88068" name="AutoShape 10">
              <a:extLst>
                <a:ext uri="{FF2B5EF4-FFF2-40B4-BE49-F238E27FC236}">
                  <a16:creationId xmlns:a16="http://schemas.microsoft.com/office/drawing/2014/main" id="{D62D9D98-38AA-41E8-88D8-F7CD54AB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545" y="2078182"/>
              <a:ext cx="1194955" cy="41239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START</a:t>
              </a:r>
            </a:p>
          </p:txBody>
        </p:sp>
        <p:sp>
          <p:nvSpPr>
            <p:cNvPr id="88069" name="AutoShape 11">
              <a:extLst>
                <a:ext uri="{FF2B5EF4-FFF2-40B4-BE49-F238E27FC236}">
                  <a16:creationId xmlns:a16="http://schemas.microsoft.com/office/drawing/2014/main" id="{AD0A69C3-33F3-4F92-8E0B-92B5216DB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909" y="2753591"/>
              <a:ext cx="2026227" cy="57150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A = 0; B =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sum=0</a:t>
              </a:r>
            </a:p>
          </p:txBody>
        </p:sp>
        <p:sp>
          <p:nvSpPr>
            <p:cNvPr id="88070" name="AutoShape 12">
              <a:extLst>
                <a:ext uri="{FF2B5EF4-FFF2-40B4-BE49-F238E27FC236}">
                  <a16:creationId xmlns:a16="http://schemas.microsoft.com/office/drawing/2014/main" id="{A7BC0CC8-2B71-455F-AB36-2CA1642A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986" y="3584864"/>
              <a:ext cx="1610591" cy="363682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 (A)</a:t>
              </a:r>
            </a:p>
          </p:txBody>
        </p:sp>
        <p:sp>
          <p:nvSpPr>
            <p:cNvPr id="88071" name="AutoShape 13">
              <a:extLst>
                <a:ext uri="{FF2B5EF4-FFF2-40B4-BE49-F238E27FC236}">
                  <a16:creationId xmlns:a16="http://schemas.microsoft.com/office/drawing/2014/main" id="{78B58673-A807-42E9-AC91-F14CF8CE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986" y="4208318"/>
              <a:ext cx="1610591" cy="363682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 (B)</a:t>
              </a:r>
            </a:p>
          </p:txBody>
        </p:sp>
        <p:sp>
          <p:nvSpPr>
            <p:cNvPr id="88072" name="AutoShape 14">
              <a:extLst>
                <a:ext uri="{FF2B5EF4-FFF2-40B4-BE49-F238E27FC236}">
                  <a16:creationId xmlns:a16="http://schemas.microsoft.com/office/drawing/2014/main" id="{5A161FF7-80C1-48CC-8028-C1B6E33B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739" y="5559136"/>
              <a:ext cx="1610591" cy="363682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PRINT (sum)</a:t>
              </a:r>
            </a:p>
          </p:txBody>
        </p:sp>
        <p:sp>
          <p:nvSpPr>
            <p:cNvPr id="88073" name="AutoShape 15">
              <a:extLst>
                <a:ext uri="{FF2B5EF4-FFF2-40B4-BE49-F238E27FC236}">
                  <a16:creationId xmlns:a16="http://schemas.microsoft.com/office/drawing/2014/main" id="{EE4B9B33-D27E-496D-B9A5-7DC272FD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545" y="6185839"/>
              <a:ext cx="1194955" cy="412389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END</a:t>
              </a:r>
            </a:p>
          </p:txBody>
        </p:sp>
        <p:sp>
          <p:nvSpPr>
            <p:cNvPr id="88074" name="AutoShape 21">
              <a:extLst>
                <a:ext uri="{FF2B5EF4-FFF2-40B4-BE49-F238E27FC236}">
                  <a16:creationId xmlns:a16="http://schemas.microsoft.com/office/drawing/2014/main" id="{0824887C-CE5A-485C-93E1-96CBD904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557" y="4831773"/>
              <a:ext cx="1246909" cy="467591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ea typeface="ＭＳ Ｐゴシック" panose="020B0600070205080204" pitchFamily="34" charset="-128"/>
                </a:rPr>
                <a:t>sum=A+B</a:t>
              </a:r>
            </a:p>
          </p:txBody>
        </p:sp>
        <p:sp>
          <p:nvSpPr>
            <p:cNvPr id="88075" name="Line 28">
              <a:extLst>
                <a:ext uri="{FF2B5EF4-FFF2-40B4-BE49-F238E27FC236}">
                  <a16:creationId xmlns:a16="http://schemas.microsoft.com/office/drawing/2014/main" id="{31200D3F-ED6D-4CC7-A7CC-F7CC4727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2493818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8076" name="Line 29">
              <a:extLst>
                <a:ext uri="{FF2B5EF4-FFF2-40B4-BE49-F238E27FC236}">
                  <a16:creationId xmlns:a16="http://schemas.microsoft.com/office/drawing/2014/main" id="{96E33D0A-52E1-4A07-9AA7-D3A8805D4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3325091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8077" name="Line 30">
              <a:extLst>
                <a:ext uri="{FF2B5EF4-FFF2-40B4-BE49-F238E27FC236}">
                  <a16:creationId xmlns:a16="http://schemas.microsoft.com/office/drawing/2014/main" id="{14F5DD62-736F-4BFA-ACB2-62D30EF5B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3948545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8078" name="Line 31">
              <a:extLst>
                <a:ext uri="{FF2B5EF4-FFF2-40B4-BE49-F238E27FC236}">
                  <a16:creationId xmlns:a16="http://schemas.microsoft.com/office/drawing/2014/main" id="{C6EBD1BE-FA4A-400E-9706-9073FBD4B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4572000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8079" name="Line 32">
              <a:extLst>
                <a:ext uri="{FF2B5EF4-FFF2-40B4-BE49-F238E27FC236}">
                  <a16:creationId xmlns:a16="http://schemas.microsoft.com/office/drawing/2014/main" id="{898EBD14-41F3-4BA2-B68A-3222F7800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5299364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8080" name="Line 33">
              <a:extLst>
                <a:ext uri="{FF2B5EF4-FFF2-40B4-BE49-F238E27FC236}">
                  <a16:creationId xmlns:a16="http://schemas.microsoft.com/office/drawing/2014/main" id="{4A08D202-3C27-4CB6-9708-7C54F2545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270" y="5922818"/>
              <a:ext cx="0" cy="259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3">
            <a:extLst>
              <a:ext uri="{FF2B5EF4-FFF2-40B4-BE49-F238E27FC236}">
                <a16:creationId xmlns:a16="http://schemas.microsoft.com/office/drawing/2014/main" id="{CF69A75E-57C7-4CBC-AAC8-8ECC14ED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181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3. Create a flowchart that will accept radius and compute and print for the area of the circle; where: area=(pi)r</a:t>
            </a:r>
            <a:r>
              <a:rPr lang="en-US" altLang="en-US" sz="2400" b="1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. Value of pi=3.1416</a:t>
            </a:r>
          </a:p>
        </p:txBody>
      </p:sp>
      <p:grpSp>
        <p:nvGrpSpPr>
          <p:cNvPr id="89091" name="Group 16">
            <a:extLst>
              <a:ext uri="{FF2B5EF4-FFF2-40B4-BE49-F238E27FC236}">
                <a16:creationId xmlns:a16="http://schemas.microsoft.com/office/drawing/2014/main" id="{B368F6C1-2D29-4FC2-BDC9-6EF5290BC76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89063"/>
            <a:ext cx="2971800" cy="4964112"/>
            <a:chOff x="152400" y="1389065"/>
            <a:chExt cx="3737620" cy="4964111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B023EAE4-AE47-48AA-A4AC-0B538698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123" y="1389065"/>
              <a:ext cx="2204237" cy="52546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/>
                <a:t>START</a:t>
              </a: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51A06AD-8D4F-4FE4-8F8C-4B76897D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07" y="3308352"/>
              <a:ext cx="2970929" cy="46355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 dirty="0"/>
                <a:t>INPUT (radius)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DFCC1D98-C8B0-4ADB-85A2-443AC0C3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18" y="5029201"/>
              <a:ext cx="2970929" cy="46355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/>
                <a:t>PRINT(area)</a:t>
              </a: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0692AD03-E1B5-43A4-8867-96D11BC6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123" y="5827714"/>
              <a:ext cx="2204237" cy="52546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/>
                <a:t>END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37EFC0C-96FE-4608-8736-12558845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654" y="4102101"/>
              <a:ext cx="2875092" cy="5969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 dirty="0"/>
                <a:t>area=pi*radius*radius</a:t>
              </a:r>
            </a:p>
          </p:txBody>
        </p:sp>
        <p:sp>
          <p:nvSpPr>
            <p:cNvPr id="89099" name="Line 10">
              <a:extLst>
                <a:ext uri="{FF2B5EF4-FFF2-40B4-BE49-F238E27FC236}">
                  <a16:creationId xmlns:a16="http://schemas.microsoft.com/office/drawing/2014/main" id="{4837EB83-FE76-43D6-851F-F220B49D9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1918057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9100" name="Line 11">
              <a:extLst>
                <a:ext uri="{FF2B5EF4-FFF2-40B4-BE49-F238E27FC236}">
                  <a16:creationId xmlns:a16="http://schemas.microsoft.com/office/drawing/2014/main" id="{E3B3147D-AECF-473A-91C7-62E368413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2977190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9101" name="Line 12">
              <a:extLst>
                <a:ext uri="{FF2B5EF4-FFF2-40B4-BE49-F238E27FC236}">
                  <a16:creationId xmlns:a16="http://schemas.microsoft.com/office/drawing/2014/main" id="{9637C339-544F-4F6F-AAEC-C8531F296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3771539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9102" name="Line 14">
              <a:extLst>
                <a:ext uri="{FF2B5EF4-FFF2-40B4-BE49-F238E27FC236}">
                  <a16:creationId xmlns:a16="http://schemas.microsoft.com/office/drawing/2014/main" id="{91B8EE69-02D0-4A15-B1C3-BC033EAE5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4698281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89103" name="Line 15">
              <a:extLst>
                <a:ext uri="{FF2B5EF4-FFF2-40B4-BE49-F238E27FC236}">
                  <a16:creationId xmlns:a16="http://schemas.microsoft.com/office/drawing/2014/main" id="{FBA790C5-4A5B-4A17-8C40-83D808878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5492630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CC6AB7CC-FA53-4E8A-9BE7-90B7C1F7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265365"/>
              <a:ext cx="3737620" cy="728662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 dirty="0"/>
                <a:t>radius=0, area=0,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36" dirty="0"/>
                <a:t>pi=3.1416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432C9E-B725-40D8-8680-E178ACE2CA42}"/>
              </a:ext>
            </a:extLst>
          </p:cNvPr>
          <p:cNvSpPr txBox="1"/>
          <p:nvPr/>
        </p:nvSpPr>
        <p:spPr>
          <a:xfrm>
            <a:off x="3276600" y="1484313"/>
            <a:ext cx="3875088" cy="341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START</a:t>
            </a:r>
          </a:p>
          <a:p>
            <a:pPr>
              <a:defRPr/>
            </a:pPr>
            <a:r>
              <a:rPr lang="en-US" sz="2400" b="1" dirty="0"/>
              <a:t>INITIALIZE area, radius</a:t>
            </a:r>
          </a:p>
          <a:p>
            <a:pPr>
              <a:defRPr/>
            </a:pPr>
            <a:r>
              <a:rPr lang="en-US" sz="2400" b="1" dirty="0"/>
              <a:t>CONSTANT pi := 3.1416</a:t>
            </a:r>
          </a:p>
          <a:p>
            <a:pPr>
              <a:defRPr/>
            </a:pPr>
            <a:r>
              <a:rPr lang="en-US" sz="2400" b="1" dirty="0"/>
              <a:t>READ radius</a:t>
            </a:r>
          </a:p>
          <a:p>
            <a:pPr>
              <a:defRPr/>
            </a:pPr>
            <a:r>
              <a:rPr lang="en-US" sz="2400" b="1" dirty="0"/>
              <a:t>COMPUTE</a:t>
            </a:r>
          </a:p>
          <a:p>
            <a:pPr>
              <a:defRPr/>
            </a:pPr>
            <a:r>
              <a:rPr lang="en-US" sz="2400" b="1" dirty="0"/>
              <a:t>    area := pi * radius * radius</a:t>
            </a:r>
          </a:p>
          <a:p>
            <a:pPr>
              <a:defRPr/>
            </a:pPr>
            <a:r>
              <a:rPr lang="en-US" sz="2400" b="1" dirty="0"/>
              <a:t>WRITE area</a:t>
            </a:r>
          </a:p>
          <a:p>
            <a:pPr>
              <a:defRPr/>
            </a:pPr>
            <a:r>
              <a:rPr lang="en-US" sz="2400" b="1" dirty="0"/>
              <a:t>END</a:t>
            </a:r>
          </a:p>
          <a:p>
            <a:pPr>
              <a:defRPr/>
            </a:pP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45375-C9B2-499A-829C-7454BD34E02A}"/>
              </a:ext>
            </a:extLst>
          </p:cNvPr>
          <p:cNvSpPr txBox="1"/>
          <p:nvPr/>
        </p:nvSpPr>
        <p:spPr>
          <a:xfrm>
            <a:off x="7466013" y="1484313"/>
            <a:ext cx="4497387" cy="341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#include &lt;</a:t>
            </a:r>
            <a:r>
              <a:rPr lang="en-US" sz="2400" b="1" dirty="0" err="1"/>
              <a:t>iostream</a:t>
            </a:r>
            <a:r>
              <a:rPr lang="en-US" sz="2400" b="1" dirty="0"/>
              <a:t>&gt;</a:t>
            </a:r>
          </a:p>
          <a:p>
            <a:pPr>
              <a:defRPr/>
            </a:pPr>
            <a:r>
              <a:rPr lang="en-US" sz="2400" b="1" dirty="0"/>
              <a:t>using namespace </a:t>
            </a:r>
            <a:r>
              <a:rPr lang="en-US" sz="2400" b="1" dirty="0" err="1"/>
              <a:t>std</a:t>
            </a:r>
            <a:r>
              <a:rPr lang="en-US" sz="2400" b="1" dirty="0"/>
              <a:t>;</a:t>
            </a:r>
          </a:p>
          <a:p>
            <a:pPr>
              <a:defRPr/>
            </a:pPr>
            <a:r>
              <a:rPr lang="en-US" sz="2400" b="1" dirty="0"/>
              <a:t>main(){</a:t>
            </a:r>
          </a:p>
          <a:p>
            <a:pPr>
              <a:defRPr/>
            </a:pPr>
            <a:r>
              <a:rPr lang="en-US" sz="2400" b="1" dirty="0"/>
              <a:t>	float radius, area;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const</a:t>
            </a:r>
            <a:r>
              <a:rPr lang="en-US" sz="2400" b="1" dirty="0"/>
              <a:t> float pi = 3.1416;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"Enter radius: ";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cin</a:t>
            </a:r>
            <a:r>
              <a:rPr lang="en-US" sz="2400" b="1" dirty="0"/>
              <a:t> &gt;&gt; radius;</a:t>
            </a:r>
          </a:p>
          <a:p>
            <a:pPr>
              <a:defRPr/>
            </a:pPr>
            <a:r>
              <a:rPr lang="en-US" sz="2400" b="1" dirty="0"/>
              <a:t>	area = pi * radius * radius;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"Area is " &lt;&lt; area;}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>
            <a:extLst>
              <a:ext uri="{FF2B5EF4-FFF2-40B4-BE49-F238E27FC236}">
                <a16:creationId xmlns:a16="http://schemas.microsoft.com/office/drawing/2014/main" id="{933A8CA3-AAD6-49F3-87B4-5629D100D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181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3. Create a flowchart that will accept radius and compute and print for the area of the circle; where: area=(pi)r</a:t>
            </a:r>
            <a:r>
              <a:rPr lang="en-US" altLang="en-US" sz="2400" b="1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. Value of pi=3.1416</a:t>
            </a:r>
          </a:p>
        </p:txBody>
      </p:sp>
      <p:grpSp>
        <p:nvGrpSpPr>
          <p:cNvPr id="90115" name="Group 16">
            <a:extLst>
              <a:ext uri="{FF2B5EF4-FFF2-40B4-BE49-F238E27FC236}">
                <a16:creationId xmlns:a16="http://schemas.microsoft.com/office/drawing/2014/main" id="{57DF1EF2-2E9F-4BEB-9F02-6B8427B0979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89063"/>
            <a:ext cx="2971800" cy="4964112"/>
            <a:chOff x="152400" y="1389065"/>
            <a:chExt cx="3737620" cy="4964111"/>
          </a:xfrm>
        </p:grpSpPr>
        <p:sp>
          <p:nvSpPr>
            <p:cNvPr id="90118" name="AutoShape 4">
              <a:extLst>
                <a:ext uri="{FF2B5EF4-FFF2-40B4-BE49-F238E27FC236}">
                  <a16:creationId xmlns:a16="http://schemas.microsoft.com/office/drawing/2014/main" id="{FB943CF0-C191-49D7-A856-44079103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963" y="1389065"/>
              <a:ext cx="2204104" cy="52546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START</a:t>
              </a:r>
            </a:p>
          </p:txBody>
        </p:sp>
        <p:sp>
          <p:nvSpPr>
            <p:cNvPr id="90119" name="AutoShape 5">
              <a:extLst>
                <a:ext uri="{FF2B5EF4-FFF2-40B4-BE49-F238E27FC236}">
                  <a16:creationId xmlns:a16="http://schemas.microsoft.com/office/drawing/2014/main" id="{05D8C13C-73DC-41E2-9D73-41B7CC8A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57" y="3308350"/>
              <a:ext cx="2971728" cy="46355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 (radius)</a:t>
              </a:r>
            </a:p>
          </p:txBody>
        </p:sp>
        <p:sp>
          <p:nvSpPr>
            <p:cNvPr id="90120" name="AutoShape 7">
              <a:extLst>
                <a:ext uri="{FF2B5EF4-FFF2-40B4-BE49-F238E27FC236}">
                  <a16:creationId xmlns:a16="http://schemas.microsoft.com/office/drawing/2014/main" id="{C01214F3-317E-4F8C-8164-B845CBE78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58" y="5029201"/>
              <a:ext cx="2969996" cy="46355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PRINT(area)</a:t>
              </a:r>
            </a:p>
          </p:txBody>
        </p:sp>
        <p:sp>
          <p:nvSpPr>
            <p:cNvPr id="90121" name="AutoShape 8">
              <a:extLst>
                <a:ext uri="{FF2B5EF4-FFF2-40B4-BE49-F238E27FC236}">
                  <a16:creationId xmlns:a16="http://schemas.microsoft.com/office/drawing/2014/main" id="{05085CB5-FD0B-4E3C-963D-807A96AA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963" y="5827714"/>
              <a:ext cx="2204104" cy="52546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END</a:t>
              </a:r>
            </a:p>
          </p:txBody>
        </p:sp>
        <p:sp>
          <p:nvSpPr>
            <p:cNvPr id="90122" name="AutoShape 9">
              <a:extLst>
                <a:ext uri="{FF2B5EF4-FFF2-40B4-BE49-F238E27FC236}">
                  <a16:creationId xmlns:a16="http://schemas.microsoft.com/office/drawing/2014/main" id="{2DFD0C15-A6F1-4E00-9003-E735DC79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062" y="4102100"/>
              <a:ext cx="2874692" cy="5969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area=pi*pow(radius,2)</a:t>
              </a:r>
            </a:p>
          </p:txBody>
        </p:sp>
        <p:sp>
          <p:nvSpPr>
            <p:cNvPr id="90123" name="Line 10">
              <a:extLst>
                <a:ext uri="{FF2B5EF4-FFF2-40B4-BE49-F238E27FC236}">
                  <a16:creationId xmlns:a16="http://schemas.microsoft.com/office/drawing/2014/main" id="{C8F6E786-EE34-4EE7-A8EE-FA63854D4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1918057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0124" name="Line 11">
              <a:extLst>
                <a:ext uri="{FF2B5EF4-FFF2-40B4-BE49-F238E27FC236}">
                  <a16:creationId xmlns:a16="http://schemas.microsoft.com/office/drawing/2014/main" id="{A6A20E24-67E6-4157-A86D-916A157C3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2977190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0125" name="Line 12">
              <a:extLst>
                <a:ext uri="{FF2B5EF4-FFF2-40B4-BE49-F238E27FC236}">
                  <a16:creationId xmlns:a16="http://schemas.microsoft.com/office/drawing/2014/main" id="{37D531F8-B6D2-40F0-BC7C-7EA7B2FD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3771539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0126" name="Line 14">
              <a:extLst>
                <a:ext uri="{FF2B5EF4-FFF2-40B4-BE49-F238E27FC236}">
                  <a16:creationId xmlns:a16="http://schemas.microsoft.com/office/drawing/2014/main" id="{F000F122-88E2-4BA4-9A97-987775DD0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4698281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id="{924C66C8-0107-4231-BF73-47F097C7B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590" y="5492630"/>
              <a:ext cx="0" cy="330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0128" name="AutoShape 16">
              <a:extLst>
                <a:ext uri="{FF2B5EF4-FFF2-40B4-BE49-F238E27FC236}">
                  <a16:creationId xmlns:a16="http://schemas.microsoft.com/office/drawing/2014/main" id="{E716743A-010E-4AA8-A9CA-1F66F84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265364"/>
              <a:ext cx="3737620" cy="728662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radius=0, area=0,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7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pi=3.1416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03617-F58E-4BBB-9455-B866936709FB}"/>
              </a:ext>
            </a:extLst>
          </p:cNvPr>
          <p:cNvSpPr txBox="1"/>
          <p:nvPr/>
        </p:nvSpPr>
        <p:spPr>
          <a:xfrm>
            <a:off x="3276600" y="1484313"/>
            <a:ext cx="3875088" cy="415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START</a:t>
            </a:r>
          </a:p>
          <a:p>
            <a:pPr>
              <a:defRPr/>
            </a:pPr>
            <a:r>
              <a:rPr lang="en-US" sz="2400" b="1" dirty="0"/>
              <a:t>INITIALIZE area, radius</a:t>
            </a:r>
          </a:p>
          <a:p>
            <a:pPr>
              <a:defRPr/>
            </a:pPr>
            <a:r>
              <a:rPr lang="en-US" sz="2400" b="1" dirty="0"/>
              <a:t>CONSTANT pi := 3.1416</a:t>
            </a:r>
          </a:p>
          <a:p>
            <a:pPr>
              <a:defRPr/>
            </a:pPr>
            <a:r>
              <a:rPr lang="en-US" sz="2400" b="1" dirty="0"/>
              <a:t>READ radius</a:t>
            </a:r>
          </a:p>
          <a:p>
            <a:pPr>
              <a:defRPr/>
            </a:pPr>
            <a:r>
              <a:rPr lang="en-US" sz="2400" b="1" dirty="0"/>
              <a:t>COMPUTE</a:t>
            </a:r>
          </a:p>
          <a:p>
            <a:pPr>
              <a:defRPr/>
            </a:pPr>
            <a:r>
              <a:rPr lang="en-US" sz="2400" b="1" dirty="0"/>
              <a:t>    area := </a:t>
            </a:r>
            <a:r>
              <a:rPr lang="en-US" altLang="en-US" sz="2400" b="1" dirty="0"/>
              <a:t>pi*pow(radius,2)</a:t>
            </a:r>
            <a:endParaRPr lang="en-US" sz="2400" b="1" dirty="0"/>
          </a:p>
          <a:p>
            <a:pPr>
              <a:defRPr/>
            </a:pPr>
            <a:r>
              <a:rPr lang="en-US" sz="2400" b="1" dirty="0"/>
              <a:t>WRITE area</a:t>
            </a:r>
          </a:p>
          <a:p>
            <a:pPr>
              <a:defRPr/>
            </a:pPr>
            <a:r>
              <a:rPr lang="en-US" sz="2400" b="1" dirty="0"/>
              <a:t>END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15CA7-E468-4B46-9640-795F17BF0A46}"/>
              </a:ext>
            </a:extLst>
          </p:cNvPr>
          <p:cNvSpPr txBox="1"/>
          <p:nvPr/>
        </p:nvSpPr>
        <p:spPr>
          <a:xfrm>
            <a:off x="7466013" y="1484313"/>
            <a:ext cx="4497387" cy="415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#include &lt;</a:t>
            </a:r>
            <a:r>
              <a:rPr lang="en-US" sz="2400" b="1" dirty="0" err="1"/>
              <a:t>iostream</a:t>
            </a:r>
            <a:r>
              <a:rPr lang="en-US" sz="2400" b="1" dirty="0"/>
              <a:t>&gt;</a:t>
            </a:r>
          </a:p>
          <a:p>
            <a:pPr>
              <a:defRPr/>
            </a:pPr>
            <a:r>
              <a:rPr lang="en-US" sz="2400" b="1" dirty="0"/>
              <a:t>#include &lt;</a:t>
            </a:r>
            <a:r>
              <a:rPr lang="en-US" sz="2400" b="1" dirty="0" err="1"/>
              <a:t>cmath</a:t>
            </a:r>
            <a:r>
              <a:rPr lang="en-US" sz="2400" b="1" dirty="0"/>
              <a:t>&gt;</a:t>
            </a:r>
          </a:p>
          <a:p>
            <a:pPr>
              <a:defRPr/>
            </a:pPr>
            <a:r>
              <a:rPr lang="en-US" sz="2400" b="1" dirty="0"/>
              <a:t>using namespace </a:t>
            </a:r>
            <a:r>
              <a:rPr lang="en-US" sz="2400" b="1" dirty="0" err="1"/>
              <a:t>std</a:t>
            </a:r>
            <a:r>
              <a:rPr lang="en-US" sz="2400" b="1" dirty="0"/>
              <a:t>;</a:t>
            </a:r>
          </a:p>
          <a:p>
            <a:pPr>
              <a:defRPr/>
            </a:pPr>
            <a:r>
              <a:rPr lang="en-US" sz="2400" b="1" dirty="0"/>
              <a:t>main(){</a:t>
            </a:r>
          </a:p>
          <a:p>
            <a:pPr>
              <a:defRPr/>
            </a:pPr>
            <a:r>
              <a:rPr lang="en-US" sz="2400" b="1" dirty="0"/>
              <a:t>	float radius, area;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const</a:t>
            </a:r>
            <a:r>
              <a:rPr lang="en-US" sz="2400" b="1" dirty="0"/>
              <a:t> float pi = 3.1416;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"Enter radius: ";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cin</a:t>
            </a:r>
            <a:r>
              <a:rPr lang="en-US" sz="2400" b="1" dirty="0"/>
              <a:t> &gt;&gt; radius;</a:t>
            </a:r>
          </a:p>
          <a:p>
            <a:pPr>
              <a:defRPr/>
            </a:pPr>
            <a:r>
              <a:rPr lang="en-US" sz="2400" b="1" dirty="0"/>
              <a:t>	area = </a:t>
            </a:r>
            <a:r>
              <a:rPr lang="en-US" altLang="en-US" sz="2400" b="1" dirty="0"/>
              <a:t>pi*pow(radius,2)</a:t>
            </a:r>
            <a:r>
              <a:rPr lang="en-US" sz="2400" b="1" dirty="0"/>
              <a:t>;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"Area is " &lt;&lt; area;</a:t>
            </a:r>
          </a:p>
          <a:p>
            <a:pPr>
              <a:defRPr/>
            </a:pPr>
            <a:r>
              <a:rPr lang="en-US" sz="2400" b="1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4">
            <a:extLst>
              <a:ext uri="{FF2B5EF4-FFF2-40B4-BE49-F238E27FC236}">
                <a16:creationId xmlns:a16="http://schemas.microsoft.com/office/drawing/2014/main" id="{0D5D1E17-78A9-4CEC-9A1C-D8989D32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066800"/>
            <a:ext cx="12115800" cy="2286000"/>
          </a:xfrm>
          <a:custGeom>
            <a:avLst/>
            <a:gdLst>
              <a:gd name="T0" fmla="*/ 0 w 8686800"/>
              <a:gd name="T1" fmla="*/ 24458624 h 1905000"/>
              <a:gd name="T2" fmla="*/ 63945960 w 8686800"/>
              <a:gd name="T3" fmla="*/ 24458624 h 1905000"/>
              <a:gd name="T4" fmla="*/ 63945960 w 8686800"/>
              <a:gd name="T5" fmla="*/ 0 h 1905000"/>
              <a:gd name="T6" fmla="*/ 0 w 8686800"/>
              <a:gd name="T7" fmla="*/ 0 h 1905000"/>
              <a:gd name="T8" fmla="*/ 0 w 8686800"/>
              <a:gd name="T9" fmla="*/ 24458624 h 1905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86800"/>
              <a:gd name="T16" fmla="*/ 0 h 1905000"/>
              <a:gd name="T17" fmla="*/ 8686800 w 8686800"/>
              <a:gd name="T18" fmla="*/ 1905000 h 1905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86800" h="1905000">
                <a:moveTo>
                  <a:pt x="0" y="1905000"/>
                </a:moveTo>
                <a:lnTo>
                  <a:pt x="8686800" y="1905000"/>
                </a:lnTo>
                <a:lnTo>
                  <a:pt x="86868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FFFF00"/>
                </a:solidFill>
              </a:rPr>
              <a:t>Flowchart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FFFF00"/>
                </a:solidFill>
              </a:rPr>
              <a:t>Flowcharting Symbols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>
            <a:extLst>
              <a:ext uri="{FF2B5EF4-FFF2-40B4-BE49-F238E27FC236}">
                <a16:creationId xmlns:a16="http://schemas.microsoft.com/office/drawing/2014/main" id="{1A988B1A-5620-462F-83F0-7CFBE5045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1104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PH" altLang="en-US" sz="2800" b="1">
                <a:ea typeface="ＭＳ Ｐゴシック" panose="020B0600070205080204" pitchFamily="34" charset="-128"/>
              </a:rPr>
              <a:t>4. Create a program that will accept the base(w) and height(l) of a triangle and print its area.</a:t>
            </a:r>
          </a:p>
        </p:txBody>
      </p:sp>
      <p:grpSp>
        <p:nvGrpSpPr>
          <p:cNvPr id="91139" name="Group 16">
            <a:extLst>
              <a:ext uri="{FF2B5EF4-FFF2-40B4-BE49-F238E27FC236}">
                <a16:creationId xmlns:a16="http://schemas.microsoft.com/office/drawing/2014/main" id="{18BC3C0D-0EC0-4C5B-8E5A-86965A010BB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66838"/>
            <a:ext cx="3059113" cy="5186362"/>
            <a:chOff x="4406152" y="1182450"/>
            <a:chExt cx="3059205" cy="5186600"/>
          </a:xfrm>
        </p:grpSpPr>
        <p:sp>
          <p:nvSpPr>
            <p:cNvPr id="91142" name="AutoShape 10">
              <a:extLst>
                <a:ext uri="{FF2B5EF4-FFF2-40B4-BE49-F238E27FC236}">
                  <a16:creationId xmlns:a16="http://schemas.microsoft.com/office/drawing/2014/main" id="{1DB90F9C-C1D7-454C-8FD5-6DCADF5F6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681" y="1182450"/>
              <a:ext cx="1804148" cy="473204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START</a:t>
              </a:r>
            </a:p>
          </p:txBody>
        </p:sp>
        <p:sp>
          <p:nvSpPr>
            <p:cNvPr id="91143" name="AutoShape 11">
              <a:extLst>
                <a:ext uri="{FF2B5EF4-FFF2-40B4-BE49-F238E27FC236}">
                  <a16:creationId xmlns:a16="http://schemas.microsoft.com/office/drawing/2014/main" id="{4581BF32-54AE-4E21-8443-00CA3086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152" y="1957459"/>
              <a:ext cx="3059205" cy="655777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B= 0, H = 0, area=0</a:t>
              </a:r>
            </a:p>
          </p:txBody>
        </p:sp>
        <p:sp>
          <p:nvSpPr>
            <p:cNvPr id="91144" name="AutoShape 12">
              <a:extLst>
                <a:ext uri="{FF2B5EF4-FFF2-40B4-BE49-F238E27FC236}">
                  <a16:creationId xmlns:a16="http://schemas.microsoft.com/office/drawing/2014/main" id="{2456D521-B1A6-4EC0-A307-E9AA2E31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210" y="2911317"/>
              <a:ext cx="2431676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 (B)</a:t>
              </a:r>
            </a:p>
          </p:txBody>
        </p:sp>
        <p:sp>
          <p:nvSpPr>
            <p:cNvPr id="91145" name="AutoShape 13">
              <a:extLst>
                <a:ext uri="{FF2B5EF4-FFF2-40B4-BE49-F238E27FC236}">
                  <a16:creationId xmlns:a16="http://schemas.microsoft.com/office/drawing/2014/main" id="{D9353431-6692-4E29-B8B1-D2CC91080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210" y="3626709"/>
              <a:ext cx="2431676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 (H)</a:t>
              </a:r>
            </a:p>
          </p:txBody>
        </p:sp>
        <p:sp>
          <p:nvSpPr>
            <p:cNvPr id="91146" name="AutoShape 14">
              <a:extLst>
                <a:ext uri="{FF2B5EF4-FFF2-40B4-BE49-F238E27FC236}">
                  <a16:creationId xmlns:a16="http://schemas.microsoft.com/office/drawing/2014/main" id="{14BA3237-87DF-4856-9059-7D3BB86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308" y="5176727"/>
              <a:ext cx="2431676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PRINT (area)</a:t>
              </a:r>
            </a:p>
          </p:txBody>
        </p:sp>
        <p:sp>
          <p:nvSpPr>
            <p:cNvPr id="91147" name="AutoShape 15">
              <a:extLst>
                <a:ext uri="{FF2B5EF4-FFF2-40B4-BE49-F238E27FC236}">
                  <a16:creationId xmlns:a16="http://schemas.microsoft.com/office/drawing/2014/main" id="{214EC95F-E8AF-4D4B-8A35-76A21A24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681" y="5895848"/>
              <a:ext cx="1804148" cy="47320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END</a:t>
              </a:r>
            </a:p>
          </p:txBody>
        </p:sp>
        <p:sp>
          <p:nvSpPr>
            <p:cNvPr id="91148" name="AutoShape 21">
              <a:extLst>
                <a:ext uri="{FF2B5EF4-FFF2-40B4-BE49-F238E27FC236}">
                  <a16:creationId xmlns:a16="http://schemas.microsoft.com/office/drawing/2014/main" id="{73574606-5894-4840-B830-B006BE2D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072" y="4342103"/>
              <a:ext cx="1882588" cy="53654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area = (B*H)/2</a:t>
              </a:r>
            </a:p>
          </p:txBody>
        </p:sp>
        <p:sp>
          <p:nvSpPr>
            <p:cNvPr id="91149" name="Line 28">
              <a:extLst>
                <a:ext uri="{FF2B5EF4-FFF2-40B4-BE49-F238E27FC236}">
                  <a16:creationId xmlns:a16="http://schemas.microsoft.com/office/drawing/2014/main" id="{1CC47737-F645-4694-B6C3-28A3F19E6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1659379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1150" name="Line 29">
              <a:extLst>
                <a:ext uri="{FF2B5EF4-FFF2-40B4-BE49-F238E27FC236}">
                  <a16:creationId xmlns:a16="http://schemas.microsoft.com/office/drawing/2014/main" id="{1DB68647-AF6F-4696-89D8-927AD369D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2613236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1151" name="Line 30">
              <a:extLst>
                <a:ext uri="{FF2B5EF4-FFF2-40B4-BE49-F238E27FC236}">
                  <a16:creationId xmlns:a16="http://schemas.microsoft.com/office/drawing/2014/main" id="{B218A74D-0C81-49B2-8AAE-BFC8F4A9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3328629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1152" name="Line 31">
              <a:extLst>
                <a:ext uri="{FF2B5EF4-FFF2-40B4-BE49-F238E27FC236}">
                  <a16:creationId xmlns:a16="http://schemas.microsoft.com/office/drawing/2014/main" id="{CD4CE674-F647-453F-90D5-73AB7CA75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4044022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1153" name="Line 32">
              <a:extLst>
                <a:ext uri="{FF2B5EF4-FFF2-40B4-BE49-F238E27FC236}">
                  <a16:creationId xmlns:a16="http://schemas.microsoft.com/office/drawing/2014/main" id="{1512AA2F-6593-4AAA-AB72-B44803D2D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4878648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1154" name="Line 33">
              <a:extLst>
                <a:ext uri="{FF2B5EF4-FFF2-40B4-BE49-F238E27FC236}">
                  <a16:creationId xmlns:a16="http://schemas.microsoft.com/office/drawing/2014/main" id="{7B3F5B2E-868C-4C89-AE67-91F621DB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5594040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9599A-CD22-47A5-8D3F-A13C5E0A80E7}"/>
              </a:ext>
            </a:extLst>
          </p:cNvPr>
          <p:cNvSpPr txBox="1"/>
          <p:nvPr/>
        </p:nvSpPr>
        <p:spPr>
          <a:xfrm>
            <a:off x="3505200" y="1484313"/>
            <a:ext cx="3306763" cy="4832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PH" sz="2800" b="1" dirty="0"/>
              <a:t>START</a:t>
            </a:r>
          </a:p>
          <a:p>
            <a:pPr>
              <a:defRPr/>
            </a:pPr>
            <a:r>
              <a:rPr lang="en-PH" sz="2800" b="1" dirty="0"/>
              <a:t>INITIALIZE area, B, H</a:t>
            </a:r>
          </a:p>
          <a:p>
            <a:pPr>
              <a:defRPr/>
            </a:pPr>
            <a:r>
              <a:rPr lang="en-PH" sz="2800" b="1" dirty="0"/>
              <a:t>READ B</a:t>
            </a:r>
          </a:p>
          <a:p>
            <a:pPr>
              <a:defRPr/>
            </a:pPr>
            <a:r>
              <a:rPr lang="en-PH" sz="2800" b="1" dirty="0"/>
              <a:t>READ H</a:t>
            </a:r>
          </a:p>
          <a:p>
            <a:pPr>
              <a:defRPr/>
            </a:pPr>
            <a:r>
              <a:rPr lang="en-PH" sz="2800" b="1" dirty="0"/>
              <a:t>COMPUTE</a:t>
            </a:r>
          </a:p>
          <a:p>
            <a:pPr>
              <a:defRPr/>
            </a:pPr>
            <a:r>
              <a:rPr lang="en-PH" sz="2800" b="1" dirty="0"/>
              <a:t>	area:=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(B*H)/2</a:t>
            </a:r>
            <a:endParaRPr lang="en-PH" sz="2800" b="1" dirty="0"/>
          </a:p>
          <a:p>
            <a:pPr>
              <a:defRPr/>
            </a:pPr>
            <a:r>
              <a:rPr lang="en-PH" sz="2800" b="1" dirty="0"/>
              <a:t>WRITE area</a:t>
            </a:r>
          </a:p>
          <a:p>
            <a:pPr>
              <a:defRPr/>
            </a:pPr>
            <a:r>
              <a:rPr lang="en-PH" sz="2800" b="1" dirty="0"/>
              <a:t>END</a:t>
            </a:r>
            <a:endParaRPr lang="en-PH" sz="2000" b="1" dirty="0"/>
          </a:p>
          <a:p>
            <a:pPr>
              <a:defRPr/>
            </a:pPr>
            <a:endParaRPr lang="en-PH" sz="2800" b="1" dirty="0"/>
          </a:p>
          <a:p>
            <a:pPr>
              <a:defRPr/>
            </a:pPr>
            <a:endParaRPr lang="en-PH" sz="2800" b="1" dirty="0"/>
          </a:p>
          <a:p>
            <a:pPr>
              <a:defRPr/>
            </a:pPr>
            <a:endParaRPr lang="en-PH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CA372-62DC-465E-9682-A0C9292AA4C6}"/>
              </a:ext>
            </a:extLst>
          </p:cNvPr>
          <p:cNvSpPr txBox="1"/>
          <p:nvPr/>
        </p:nvSpPr>
        <p:spPr>
          <a:xfrm>
            <a:off x="6953250" y="1484313"/>
            <a:ext cx="5010150" cy="4832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1" dirty="0"/>
              <a:t>#include &lt;</a:t>
            </a:r>
            <a:r>
              <a:rPr lang="en-US" sz="2800" b="1" dirty="0" err="1"/>
              <a:t>iostream</a:t>
            </a:r>
            <a:r>
              <a:rPr lang="en-US" sz="2800" b="1" dirty="0"/>
              <a:t>&gt;</a:t>
            </a:r>
          </a:p>
          <a:p>
            <a:pPr>
              <a:defRPr/>
            </a:pPr>
            <a:r>
              <a:rPr lang="en-US" sz="2800" b="1" dirty="0"/>
              <a:t>using namespace </a:t>
            </a:r>
            <a:r>
              <a:rPr lang="en-US" sz="2800" b="1" dirty="0" err="1"/>
              <a:t>std</a:t>
            </a:r>
            <a:r>
              <a:rPr lang="en-US" sz="2800" b="1" dirty="0"/>
              <a:t>;</a:t>
            </a:r>
          </a:p>
          <a:p>
            <a:pPr>
              <a:defRPr/>
            </a:pPr>
            <a:r>
              <a:rPr lang="en-PH" sz="2800" b="1" dirty="0"/>
              <a:t>main(){</a:t>
            </a:r>
          </a:p>
          <a:p>
            <a:pPr>
              <a:defRPr/>
            </a:pPr>
            <a:r>
              <a:rPr lang="en-PH" sz="2800" b="1" dirty="0"/>
              <a:t>	float area, B, H;</a:t>
            </a:r>
          </a:p>
          <a:p>
            <a:pPr>
              <a:defRPr/>
            </a:pPr>
            <a:r>
              <a:rPr lang="en-PH" sz="2800" b="1" dirty="0"/>
              <a:t>	</a:t>
            </a:r>
            <a:r>
              <a:rPr lang="en-PH" sz="2800" b="1" dirty="0" err="1"/>
              <a:t>cout</a:t>
            </a:r>
            <a:r>
              <a:rPr lang="en-PH" sz="2800" b="1" dirty="0"/>
              <a:t> &lt;&lt; “Enter Length: ”;</a:t>
            </a:r>
          </a:p>
          <a:p>
            <a:pPr>
              <a:defRPr/>
            </a:pPr>
            <a:r>
              <a:rPr lang="en-PH" sz="2800" b="1" dirty="0"/>
              <a:t>	</a:t>
            </a:r>
            <a:r>
              <a:rPr lang="en-PH" sz="2800" b="1" dirty="0" err="1"/>
              <a:t>cin</a:t>
            </a:r>
            <a:r>
              <a:rPr lang="en-PH" sz="2800" b="1" dirty="0"/>
              <a:t> &gt;&gt; B;</a:t>
            </a:r>
          </a:p>
          <a:p>
            <a:pPr>
              <a:defRPr/>
            </a:pPr>
            <a:r>
              <a:rPr lang="en-PH" sz="2800" b="1" dirty="0"/>
              <a:t>	</a:t>
            </a:r>
            <a:r>
              <a:rPr lang="en-PH" sz="2800" b="1" dirty="0" err="1"/>
              <a:t>cout</a:t>
            </a:r>
            <a:r>
              <a:rPr lang="en-PH" sz="2800" b="1" dirty="0"/>
              <a:t> &lt;&lt; “Enter Width: ”;</a:t>
            </a:r>
          </a:p>
          <a:p>
            <a:pPr>
              <a:defRPr/>
            </a:pPr>
            <a:r>
              <a:rPr lang="en-PH" sz="2800" b="1" dirty="0"/>
              <a:t>	</a:t>
            </a:r>
            <a:r>
              <a:rPr lang="en-PH" sz="2800" b="1" dirty="0" err="1"/>
              <a:t>cin</a:t>
            </a:r>
            <a:r>
              <a:rPr lang="en-PH" sz="2800" b="1" dirty="0"/>
              <a:t> &gt;&gt; H;</a:t>
            </a:r>
          </a:p>
          <a:p>
            <a:pPr>
              <a:defRPr/>
            </a:pPr>
            <a:r>
              <a:rPr lang="en-PH" sz="2800" b="1" dirty="0"/>
              <a:t>	area = (B*H)/2;</a:t>
            </a:r>
          </a:p>
          <a:p>
            <a:pPr>
              <a:defRPr/>
            </a:pPr>
            <a:r>
              <a:rPr lang="en-PH" sz="2800" b="1" dirty="0"/>
              <a:t>	</a:t>
            </a:r>
            <a:r>
              <a:rPr lang="en-PH" sz="2800" b="1" dirty="0" err="1"/>
              <a:t>cout</a:t>
            </a:r>
            <a:r>
              <a:rPr lang="en-PH" sz="2800" b="1" dirty="0"/>
              <a:t> &lt;&lt; “Area: ” &lt;&lt; area;</a:t>
            </a:r>
          </a:p>
          <a:p>
            <a:pPr>
              <a:defRPr/>
            </a:pPr>
            <a:r>
              <a:rPr lang="en-PH" sz="2800" b="1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>
            <a:extLst>
              <a:ext uri="{FF2B5EF4-FFF2-40B4-BE49-F238E27FC236}">
                <a16:creationId xmlns:a16="http://schemas.microsoft.com/office/drawing/2014/main" id="{829F52CD-092B-4AE9-87A2-AB69B056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4325"/>
            <a:ext cx="1173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PH" altLang="en-US" sz="2800" b="1">
                <a:ea typeface="ＭＳ Ｐゴシック" panose="020B0600070205080204" pitchFamily="34" charset="-128"/>
              </a:rPr>
              <a:t>5. Create a program </a:t>
            </a:r>
            <a:r>
              <a:rPr lang="en-PH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that will compute </a:t>
            </a:r>
            <a:r>
              <a:rPr lang="en-PH" altLang="en-US" sz="2800" b="1">
                <a:ea typeface="ＭＳ Ｐゴシック" panose="020B0600070205080204" pitchFamily="34" charset="-128"/>
              </a:rPr>
              <a:t>and display for the speed of a car.</a:t>
            </a:r>
          </a:p>
        </p:txBody>
      </p:sp>
      <p:grpSp>
        <p:nvGrpSpPr>
          <p:cNvPr id="92163" name="Group 16">
            <a:extLst>
              <a:ext uri="{FF2B5EF4-FFF2-40B4-BE49-F238E27FC236}">
                <a16:creationId xmlns:a16="http://schemas.microsoft.com/office/drawing/2014/main" id="{48BC1A5C-6039-4389-B904-B9FB444094F7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371600"/>
            <a:ext cx="3059112" cy="5186363"/>
            <a:chOff x="4406152" y="1182451"/>
            <a:chExt cx="3059205" cy="5186599"/>
          </a:xfrm>
        </p:grpSpPr>
        <p:sp>
          <p:nvSpPr>
            <p:cNvPr id="92166" name="AutoShape 10">
              <a:extLst>
                <a:ext uri="{FF2B5EF4-FFF2-40B4-BE49-F238E27FC236}">
                  <a16:creationId xmlns:a16="http://schemas.microsoft.com/office/drawing/2014/main" id="{E13AEEC4-1BDB-4287-B7A3-F06017DC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681" y="1182451"/>
              <a:ext cx="1804148" cy="473204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START</a:t>
              </a:r>
            </a:p>
          </p:txBody>
        </p:sp>
        <p:sp>
          <p:nvSpPr>
            <p:cNvPr id="92167" name="AutoShape 11">
              <a:extLst>
                <a:ext uri="{FF2B5EF4-FFF2-40B4-BE49-F238E27FC236}">
                  <a16:creationId xmlns:a16="http://schemas.microsoft.com/office/drawing/2014/main" id="{5ADECD87-D24C-4B65-9A29-2789527F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152" y="1957459"/>
              <a:ext cx="3059205" cy="655777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speed, time, distance</a:t>
              </a:r>
            </a:p>
          </p:txBody>
        </p:sp>
        <p:sp>
          <p:nvSpPr>
            <p:cNvPr id="92168" name="AutoShape 12">
              <a:extLst>
                <a:ext uri="{FF2B5EF4-FFF2-40B4-BE49-F238E27FC236}">
                  <a16:creationId xmlns:a16="http://schemas.microsoft.com/office/drawing/2014/main" id="{C9F0CEE6-D4CA-4FD4-8786-FEA49DBE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7" y="2911317"/>
              <a:ext cx="2783820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INPUT(distance)</a:t>
              </a:r>
            </a:p>
          </p:txBody>
        </p:sp>
        <p:sp>
          <p:nvSpPr>
            <p:cNvPr id="92169" name="AutoShape 13">
              <a:extLst>
                <a:ext uri="{FF2B5EF4-FFF2-40B4-BE49-F238E27FC236}">
                  <a16:creationId xmlns:a16="http://schemas.microsoft.com/office/drawing/2014/main" id="{94526D74-F71A-435F-A45D-3DFFC6FF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053" y="3626709"/>
              <a:ext cx="2515988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INPUT(time)</a:t>
              </a:r>
            </a:p>
          </p:txBody>
        </p:sp>
        <p:sp>
          <p:nvSpPr>
            <p:cNvPr id="92170" name="AutoShape 14">
              <a:extLst>
                <a:ext uri="{FF2B5EF4-FFF2-40B4-BE49-F238E27FC236}">
                  <a16:creationId xmlns:a16="http://schemas.microsoft.com/office/drawing/2014/main" id="{9946A65E-4B1F-4687-BDD0-714079A4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333" y="5176727"/>
              <a:ext cx="2793624" cy="417313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PRINT (speed)</a:t>
              </a:r>
            </a:p>
          </p:txBody>
        </p:sp>
        <p:sp>
          <p:nvSpPr>
            <p:cNvPr id="92171" name="AutoShape 15">
              <a:extLst>
                <a:ext uri="{FF2B5EF4-FFF2-40B4-BE49-F238E27FC236}">
                  <a16:creationId xmlns:a16="http://schemas.microsoft.com/office/drawing/2014/main" id="{740127E3-60D6-4D04-B85A-8B503C6A8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681" y="5895848"/>
              <a:ext cx="1804148" cy="47320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END</a:t>
              </a:r>
            </a:p>
          </p:txBody>
        </p:sp>
        <p:sp>
          <p:nvSpPr>
            <p:cNvPr id="92172" name="AutoShape 21">
              <a:extLst>
                <a:ext uri="{FF2B5EF4-FFF2-40B4-BE49-F238E27FC236}">
                  <a16:creationId xmlns:a16="http://schemas.microsoft.com/office/drawing/2014/main" id="{FF933789-21F5-490A-AFC4-5C5FAD0C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689" y="4342103"/>
              <a:ext cx="2447352" cy="53654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ea typeface="ＭＳ Ｐゴシック" panose="020B0600070205080204" pitchFamily="34" charset="-128"/>
                </a:rPr>
                <a:t>speed = distance/time</a:t>
              </a:r>
            </a:p>
          </p:txBody>
        </p:sp>
        <p:sp>
          <p:nvSpPr>
            <p:cNvPr id="92173" name="Line 28">
              <a:extLst>
                <a:ext uri="{FF2B5EF4-FFF2-40B4-BE49-F238E27FC236}">
                  <a16:creationId xmlns:a16="http://schemas.microsoft.com/office/drawing/2014/main" id="{782255C8-AB8E-4E62-861A-34F79FE0D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1659379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2174" name="Line 29">
              <a:extLst>
                <a:ext uri="{FF2B5EF4-FFF2-40B4-BE49-F238E27FC236}">
                  <a16:creationId xmlns:a16="http://schemas.microsoft.com/office/drawing/2014/main" id="{ABF59151-F1D5-441A-A9D8-E44BE0B60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2613236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2175" name="Line 30">
              <a:extLst>
                <a:ext uri="{FF2B5EF4-FFF2-40B4-BE49-F238E27FC236}">
                  <a16:creationId xmlns:a16="http://schemas.microsoft.com/office/drawing/2014/main" id="{4F959BDD-87C1-4A9B-B0AA-269B5D824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3328629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2176" name="Line 31">
              <a:extLst>
                <a:ext uri="{FF2B5EF4-FFF2-40B4-BE49-F238E27FC236}">
                  <a16:creationId xmlns:a16="http://schemas.microsoft.com/office/drawing/2014/main" id="{E75FE92B-F395-438D-9A8D-C3A26A2AC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4044022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2177" name="Line 32">
              <a:extLst>
                <a:ext uri="{FF2B5EF4-FFF2-40B4-BE49-F238E27FC236}">
                  <a16:creationId xmlns:a16="http://schemas.microsoft.com/office/drawing/2014/main" id="{1FB3B8D9-98D3-48AB-98D3-85544FC60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4878648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2178" name="Line 33">
              <a:extLst>
                <a:ext uri="{FF2B5EF4-FFF2-40B4-BE49-F238E27FC236}">
                  <a16:creationId xmlns:a16="http://schemas.microsoft.com/office/drawing/2014/main" id="{005AF8DD-348E-41B2-9D7A-FF6794898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658" y="5594040"/>
              <a:ext cx="0" cy="298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0AA3A1-5E8C-45FE-B69F-C447E2DA4FDD}"/>
              </a:ext>
            </a:extLst>
          </p:cNvPr>
          <p:cNvSpPr txBox="1"/>
          <p:nvPr/>
        </p:nvSpPr>
        <p:spPr>
          <a:xfrm>
            <a:off x="3248025" y="1884363"/>
            <a:ext cx="3505200" cy="25542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PH" sz="2000" dirty="0"/>
              <a:t>START</a:t>
            </a:r>
          </a:p>
          <a:p>
            <a:pPr>
              <a:defRPr/>
            </a:pPr>
            <a:r>
              <a:rPr lang="en-PH" sz="2000" dirty="0"/>
              <a:t>INITIALIZE speed, time, distance</a:t>
            </a:r>
          </a:p>
          <a:p>
            <a:pPr>
              <a:defRPr/>
            </a:pPr>
            <a:r>
              <a:rPr lang="en-PH" sz="2000" dirty="0"/>
              <a:t>READ distance</a:t>
            </a:r>
          </a:p>
          <a:p>
            <a:pPr>
              <a:defRPr/>
            </a:pPr>
            <a:r>
              <a:rPr lang="en-PH" sz="2000" dirty="0"/>
              <a:t>READ time</a:t>
            </a:r>
          </a:p>
          <a:p>
            <a:pPr>
              <a:defRPr/>
            </a:pPr>
            <a:r>
              <a:rPr lang="en-PH" sz="2000" dirty="0"/>
              <a:t>COMPUTE</a:t>
            </a:r>
          </a:p>
          <a:p>
            <a:pPr>
              <a:defRPr/>
            </a:pPr>
            <a:r>
              <a:rPr lang="en-PH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speed := distance/time</a:t>
            </a:r>
          </a:p>
          <a:p>
            <a:pPr>
              <a:defRPr/>
            </a:pPr>
            <a:r>
              <a:rPr lang="en-PH" sz="2000" dirty="0"/>
              <a:t>WRITE speed</a:t>
            </a:r>
          </a:p>
          <a:p>
            <a:pPr>
              <a:defRPr/>
            </a:pPr>
            <a:r>
              <a:rPr lang="en-PH" sz="2000" dirty="0"/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422D5-259D-40A3-A61F-623BB6B5A4AD}"/>
              </a:ext>
            </a:extLst>
          </p:cNvPr>
          <p:cNvSpPr txBox="1"/>
          <p:nvPr/>
        </p:nvSpPr>
        <p:spPr>
          <a:xfrm>
            <a:off x="7086600" y="1887538"/>
            <a:ext cx="4876800" cy="3478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>
              <a:defRPr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main(){</a:t>
            </a:r>
          </a:p>
          <a:p>
            <a:pPr>
              <a:defRPr/>
            </a:pPr>
            <a:r>
              <a:rPr lang="en-US" sz="2000" dirty="0"/>
              <a:t>  float distance, time, speed;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"DISTANCE(KM): ";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cin</a:t>
            </a:r>
            <a:r>
              <a:rPr lang="en-US" sz="2000" dirty="0"/>
              <a:t> &gt;&gt; distance;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"TIME(Hour): ";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cin</a:t>
            </a:r>
            <a:r>
              <a:rPr lang="en-US" sz="2000" dirty="0"/>
              <a:t> &gt;&gt; time;</a:t>
            </a:r>
          </a:p>
          <a:p>
            <a:pPr>
              <a:defRPr/>
            </a:pPr>
            <a:r>
              <a:rPr lang="en-US" sz="2000" dirty="0"/>
              <a:t>  speed = distance/time;</a:t>
            </a:r>
          </a:p>
          <a:p>
            <a:pPr>
              <a:defRPr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"The speed is " &lt;&lt; speed &lt;&lt; " </a:t>
            </a:r>
            <a:r>
              <a:rPr lang="en-US" sz="2000" dirty="0" err="1"/>
              <a:t>KpH</a:t>
            </a:r>
            <a:r>
              <a:rPr lang="en-US" sz="2000" dirty="0"/>
              <a:t>";</a:t>
            </a:r>
          </a:p>
          <a:p>
            <a:pPr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F68A180B-A323-41E2-B7A6-C3359D82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Objectives</a:t>
            </a:r>
            <a:endParaRPr lang="en-US" altLang="en-US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B51EB687-7BD8-4440-8433-8137576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PH" altLang="en-US" b="1"/>
              <a:t>Define flowchart and techniques in solving computing problems with flowcharts</a:t>
            </a:r>
          </a:p>
          <a:p>
            <a:pPr eaLnBrk="1" hangingPunct="1">
              <a:spcBef>
                <a:spcPct val="0"/>
              </a:spcBef>
            </a:pPr>
            <a:r>
              <a:rPr lang="en-PH" altLang="en-US" b="1"/>
              <a:t> Identify and differentiate  the use of each flowcharting symbol in solving computing problems</a:t>
            </a:r>
          </a:p>
          <a:p>
            <a:pPr eaLnBrk="1" hangingPunct="1">
              <a:spcBef>
                <a:spcPct val="0"/>
              </a:spcBef>
            </a:pPr>
            <a:r>
              <a:rPr lang="en-PH" altLang="en-US" b="1"/>
              <a:t>Use flowchart in representing computing solutions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D16340F-E147-40A2-A3AC-DAD6E5FC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Agenda</a:t>
            </a:r>
            <a:endParaRPr lang="en-PH" altLang="en-US" sz="600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3E09F078-0F8F-4AF3-A77B-D0F228B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r>
              <a:rPr lang="en-US" altLang="en-US" b="1"/>
              <a:t>Components of Computer System</a:t>
            </a:r>
          </a:p>
          <a:p>
            <a:r>
              <a:rPr lang="en-US" altLang="en-US" b="1"/>
              <a:t>Flowchart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/>
              <a:t>Basic things to remember in flowcharting</a:t>
            </a:r>
          </a:p>
          <a:p>
            <a:pPr eaLnBrk="1" hangingPunct="1">
              <a:spcBef>
                <a:spcPct val="0"/>
              </a:spcBef>
            </a:pPr>
            <a:r>
              <a:rPr lang="en-PH" altLang="en-US" b="1"/>
              <a:t>Flowchart Symbols</a:t>
            </a:r>
          </a:p>
          <a:p>
            <a:pPr eaLnBrk="1" hangingPunct="1">
              <a:spcBef>
                <a:spcPct val="0"/>
              </a:spcBef>
            </a:pPr>
            <a:r>
              <a:rPr lang="en-PH" altLang="en-US" b="1"/>
              <a:t>Sample Flowcharts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5830F593-BCE0-4068-BC80-8FE24EA4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Components of Computer System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6598-5D66-4A67-9138-31836ED4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Relationship of the Components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5780" name="Object 0">
            <a:extLst>
              <a:ext uri="{FF2B5EF4-FFF2-40B4-BE49-F238E27FC236}">
                <a16:creationId xmlns:a16="http://schemas.microsoft.com/office/drawing/2014/main" id="{EAD85486-1070-4050-8211-E4F85FABA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2362200"/>
          <a:ext cx="103981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5753903" imgH="2066667" progId="Paint.Picture">
                  <p:embed/>
                </p:oleObj>
              </mc:Choice>
              <mc:Fallback>
                <p:oleObj name="Bitmap Image" r:id="rId3" imgW="5753903" imgH="2066667" progId="Paint.Picture">
                  <p:embed/>
                  <p:pic>
                    <p:nvPicPr>
                      <p:cNvPr id="75780" name="Object 0">
                        <a:extLst>
                          <a:ext uri="{FF2B5EF4-FFF2-40B4-BE49-F238E27FC236}">
                            <a16:creationId xmlns:a16="http://schemas.microsoft.com/office/drawing/2014/main" id="{EAD85486-1070-4050-8211-E4F85FABA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362200"/>
                        <a:ext cx="1039812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2C07DA66-680A-438C-BBDC-4B8049FA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B5337D48-352D-4FAC-91EB-36498063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PH" altLang="en-US" sz="4800" b="1"/>
              <a:t>It is a modelling tools used to illustrate data, instructions, process, information and workflow by the use of specialized symbols.</a:t>
            </a:r>
          </a:p>
          <a:p>
            <a:pPr eaLnBrk="1" hangingPunct="1">
              <a:spcBef>
                <a:spcPct val="0"/>
              </a:spcBef>
            </a:pPr>
            <a:r>
              <a:rPr lang="en-PH" altLang="en-US" sz="4800" b="1"/>
              <a:t>Also known as a step by step graphical representation of a solution.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38FB6DC9-3E4F-4E6B-A93D-BEF71AB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9228C75F-5478-4E64-B5C8-F62FD630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r>
              <a:rPr lang="en-US" altLang="en-US" b="1"/>
              <a:t>INPUT/OUTPUT</a:t>
            </a:r>
            <a:r>
              <a:rPr lang="en-US" altLang="en-US"/>
              <a:t> is the part of the program that the user sees.  </a:t>
            </a:r>
          </a:p>
          <a:p>
            <a:r>
              <a:rPr lang="en-US" altLang="en-US" b="1"/>
              <a:t>INPUT </a:t>
            </a:r>
            <a:r>
              <a:rPr lang="en-US" altLang="en-US"/>
              <a:t>is the only way for the user to send data to the computer for processing it can be numeric value, character, or string.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F2F4795-EF8D-4878-9647-33B589E9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r>
              <a:rPr lang="en-PH" altLang="en-US"/>
              <a:t>Flowchart</a:t>
            </a:r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3C52F201-524E-4581-8733-92445602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800" b="1"/>
              <a:t>Descriptive Statement</a:t>
            </a:r>
            <a:r>
              <a:rPr lang="en-US" altLang="en-US" sz="4800"/>
              <a:t> is use to ask the user what to do and what type of data to input.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800" b="1"/>
              <a:t>OUTPUT</a:t>
            </a:r>
            <a:r>
              <a:rPr lang="en-US" altLang="en-US" sz="4800"/>
              <a:t>  – includes descriptive statement to communicate to the user.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4800"/>
              <a:t>- output instruction defines when and where to release the data in the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B9EFA21-72FF-4B3E-946F-CF53C01E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7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/>
              <a:t>Flowcharting Techniques (1)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CB5E653B-C052-4216-B850-AFFAC1AB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0175"/>
            <a:ext cx="10972800" cy="5168900"/>
          </a:xfrm>
        </p:spPr>
        <p:txBody>
          <a:bodyPr/>
          <a:lstStyle/>
          <a:p>
            <a:r>
              <a:rPr lang="en-US" altLang="en-US" sz="3200">
                <a:latin typeface="Arial Black" panose="020B0A04020102020204" pitchFamily="34" charset="0"/>
                <a:cs typeface="Times New Roman" panose="02020603050405020304" pitchFamily="18" charset="0"/>
              </a:rPr>
              <a:t>A flowchart always start with the instruction </a:t>
            </a:r>
            <a:r>
              <a:rPr lang="en-US" altLang="en-US" sz="3200" b="1">
                <a:latin typeface="Arial Black" panose="020B0A04020102020204" pitchFamily="34" charset="0"/>
                <a:cs typeface="Times New Roman" panose="02020603050405020304" pitchFamily="18" charset="0"/>
              </a:rPr>
              <a:t>START</a:t>
            </a:r>
            <a:r>
              <a:rPr lang="en-US" altLang="en-US" sz="3200">
                <a:latin typeface="Arial Black" panose="020B0A040201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3200" b="1">
                <a:latin typeface="Arial Black" panose="020B0A04020102020204" pitchFamily="34" charset="0"/>
                <a:cs typeface="Times New Roman" panose="02020603050405020304" pitchFamily="18" charset="0"/>
              </a:rPr>
              <a:t>BEGIN</a:t>
            </a:r>
            <a:r>
              <a:rPr lang="en-US" altLang="en-US" sz="3200">
                <a:latin typeface="Arial Black" panose="020B0A04020102020204" pitchFamily="34" charset="0"/>
                <a:cs typeface="Times New Roman" panose="02020603050405020304" pitchFamily="18" charset="0"/>
              </a:rPr>
              <a:t>….the only guidelines to remember in the terminal symbol is the consistency of terminologies.  The organized way of writing the instruction is to use the pairs </a:t>
            </a:r>
            <a:r>
              <a:rPr lang="en-US" altLang="en-US" sz="3200" b="1">
                <a:latin typeface="Arial Black" panose="020B0A04020102020204" pitchFamily="34" charset="0"/>
                <a:cs typeface="Times New Roman" panose="02020603050405020304" pitchFamily="18" charset="0"/>
              </a:rPr>
              <a:t>START – STOP</a:t>
            </a:r>
            <a:r>
              <a:rPr lang="en-US" altLang="en-US" sz="3200">
                <a:latin typeface="Arial Black" panose="020B0A040201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3200" b="1">
                <a:latin typeface="Arial Black" panose="020B0A04020102020204" pitchFamily="34" charset="0"/>
                <a:cs typeface="Times New Roman" panose="02020603050405020304" pitchFamily="18" charset="0"/>
              </a:rPr>
              <a:t>BEGIN - END</a:t>
            </a:r>
            <a:endParaRPr lang="en-PH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7B46150-A49C-48BE-BE22-74E4D98F470B}"/>
              </a:ext>
            </a:extLst>
          </p:cNvPr>
          <p:cNvSpPr/>
          <p:nvPr/>
        </p:nvSpPr>
        <p:spPr>
          <a:xfrm>
            <a:off x="3717925" y="4572000"/>
            <a:ext cx="4756150" cy="1584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PH" sz="4800" b="1" dirty="0"/>
              <a:t>START/END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Widescreen</PresentationFormat>
  <Paragraphs>219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Bitmap Image</vt:lpstr>
      <vt:lpstr>PowerPoint Presentation</vt:lpstr>
      <vt:lpstr>PowerPoint Presentation</vt:lpstr>
      <vt:lpstr>Objectives</vt:lpstr>
      <vt:lpstr>Agenda</vt:lpstr>
      <vt:lpstr>Components of Computer System</vt:lpstr>
      <vt:lpstr>Flowchart</vt:lpstr>
      <vt:lpstr>Flowchart</vt:lpstr>
      <vt:lpstr>Flowchart</vt:lpstr>
      <vt:lpstr>Flowcharting Techniques (1)</vt:lpstr>
      <vt:lpstr>Flowcharting Techniques (2)</vt:lpstr>
      <vt:lpstr>Flowcharting Techniques (3)</vt:lpstr>
      <vt:lpstr>Flowcharting Techniques (4)</vt:lpstr>
      <vt:lpstr>Flowcharting Techniques (4)</vt:lpstr>
      <vt:lpstr>Flowcharting Symbols</vt:lpstr>
      <vt:lpstr>Flowcharting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risty acerado</dc:creator>
  <cp:lastModifiedBy>risty acerado</cp:lastModifiedBy>
  <cp:revision>1</cp:revision>
  <dcterms:created xsi:type="dcterms:W3CDTF">2020-08-27T05:26:02Z</dcterms:created>
  <dcterms:modified xsi:type="dcterms:W3CDTF">2020-08-27T05:26:33Z</dcterms:modified>
</cp:coreProperties>
</file>