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11" r:id="rId3"/>
    <p:sldId id="527" r:id="rId4"/>
    <p:sldId id="528" r:id="rId5"/>
    <p:sldId id="509" r:id="rId6"/>
    <p:sldId id="508" r:id="rId7"/>
    <p:sldId id="512" r:id="rId8"/>
    <p:sldId id="514" r:id="rId9"/>
    <p:sldId id="515" r:id="rId10"/>
    <p:sldId id="516" r:id="rId11"/>
    <p:sldId id="541" r:id="rId12"/>
    <p:sldId id="542" r:id="rId13"/>
    <p:sldId id="513" r:id="rId14"/>
    <p:sldId id="530" r:id="rId15"/>
    <p:sldId id="5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EC57C-7F49-4C5C-9509-9F418E00CEC9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966B-A19F-492A-AFEC-82C09594EC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104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192673D-7D53-4D37-8C4E-EFDDBBE20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F9F16FBF-4207-4686-9984-AF302548BE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main(){</a:t>
            </a:r>
          </a:p>
          <a:p>
            <a:r>
              <a:rPr lang="en-US" altLang="en-US"/>
              <a:t>char color;</a:t>
            </a:r>
          </a:p>
          <a:p>
            <a:r>
              <a:rPr lang="en-US" altLang="en-US"/>
              <a:t>cout &lt;&lt; "Enter color initial: ";</a:t>
            </a:r>
          </a:p>
          <a:p>
            <a:r>
              <a:rPr lang="en-US" altLang="en-US"/>
              <a:t>cin &gt;&gt; color;</a:t>
            </a:r>
          </a:p>
          <a:p>
            <a:r>
              <a:rPr lang="en-US" altLang="en-US"/>
              <a:t>switch(color){</a:t>
            </a:r>
          </a:p>
          <a:p>
            <a:r>
              <a:rPr lang="en-US" altLang="en-US"/>
              <a:t>case 'b' : cout &lt;&lt; "BLUE"; break;</a:t>
            </a:r>
          </a:p>
          <a:p>
            <a:r>
              <a:rPr lang="en-US" altLang="en-US"/>
              <a:t>case 'r' : cout &lt;&lt; "RED"; break;</a:t>
            </a:r>
          </a:p>
          <a:p>
            <a:r>
              <a:rPr lang="en-US" altLang="en-US"/>
              <a:t>case 'y' : </a:t>
            </a:r>
          </a:p>
          <a:p>
            <a:r>
              <a:rPr lang="en-US" altLang="en-US"/>
              <a:t>	cout &lt;&lt; "YELLOW";</a:t>
            </a:r>
          </a:p>
          <a:p>
            <a:r>
              <a:rPr lang="en-US" altLang="en-US"/>
              <a:t>	break;</a:t>
            </a:r>
          </a:p>
          <a:p>
            <a:r>
              <a:rPr lang="en-US" altLang="en-US"/>
              <a:t>default: cout &lt;&lt; "Unkown color";}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5FEBC3BD-0587-4BA2-8F2A-DF5B58A83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B03DE22-2A22-4D05-AAA0-F2E8506337A7}" type="slidenum">
              <a:rPr lang="en-PH" altLang="en-US"/>
              <a:pPr/>
              <a:t>8</a:t>
            </a:fld>
            <a:endParaRPr lang="en-PH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007C358A-EF27-4D24-85CC-F0B258582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AFD7C35C-D0A3-47D8-8DD9-472892E4F2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main(){</a:t>
            </a:r>
          </a:p>
          <a:p>
            <a:r>
              <a:rPr lang="en-US" altLang="en-US"/>
              <a:t>char color;</a:t>
            </a:r>
          </a:p>
          <a:p>
            <a:r>
              <a:rPr lang="en-US" altLang="en-US"/>
              <a:t>cout &lt;&lt; "Enter color initial: ";</a:t>
            </a:r>
          </a:p>
          <a:p>
            <a:r>
              <a:rPr lang="en-US" altLang="en-US"/>
              <a:t>cin &gt;&gt; color;</a:t>
            </a:r>
          </a:p>
          <a:p>
            <a:r>
              <a:rPr lang="en-US" altLang="en-US"/>
              <a:t>switch(color){</a:t>
            </a:r>
          </a:p>
          <a:p>
            <a:r>
              <a:rPr lang="en-US" altLang="en-US"/>
              <a:t>case 'b' : case 'B': cout &lt;&lt; "BLUE"; break;</a:t>
            </a:r>
          </a:p>
          <a:p>
            <a:r>
              <a:rPr lang="en-US" altLang="en-US"/>
              <a:t>case 'r' : case 'R': cout &lt;&lt; "RED"; break;</a:t>
            </a:r>
          </a:p>
          <a:p>
            <a:r>
              <a:rPr lang="en-US" altLang="en-US"/>
              <a:t>case 'y' : case 'Y': cout &lt;&lt; "YELLOW"; break;</a:t>
            </a:r>
          </a:p>
          <a:p>
            <a:r>
              <a:rPr lang="en-US" altLang="en-US"/>
              <a:t>default: cout &lt;&lt; "Unkown color";}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6FE55CF1-8061-47F1-8CBB-F68F69408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4524B53-DD39-4C76-B95C-8F732FA87928}" type="slidenum">
              <a:rPr lang="en-PH" altLang="en-US"/>
              <a:pPr/>
              <a:t>10</a:t>
            </a:fld>
            <a:endParaRPr lang="en-PH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DBA366E3-7345-4A60-9AA4-2D69441FC6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5D04143E-8FFB-4202-83BF-AE57836170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main(){</a:t>
            </a:r>
          </a:p>
          <a:p>
            <a:r>
              <a:rPr lang="en-US" altLang="en-US"/>
              <a:t>int num;</a:t>
            </a:r>
          </a:p>
          <a:p>
            <a:r>
              <a:rPr lang="en-US" altLang="en-US"/>
              <a:t>float ans;</a:t>
            </a:r>
          </a:p>
          <a:p>
            <a:r>
              <a:rPr lang="en-US" altLang="en-US"/>
              <a:t>cout &lt;&lt; "Enter Number: ";</a:t>
            </a:r>
          </a:p>
          <a:p>
            <a:r>
              <a:rPr lang="en-US" altLang="en-US"/>
              <a:t>cin &gt;&gt; num;</a:t>
            </a:r>
          </a:p>
          <a:p>
            <a:r>
              <a:rPr lang="en-US" altLang="en-US"/>
              <a:t>switch(num){</a:t>
            </a:r>
          </a:p>
          <a:p>
            <a:r>
              <a:rPr lang="en-US" altLang="en-US"/>
              <a:t>case 2: </a:t>
            </a:r>
          </a:p>
          <a:p>
            <a:r>
              <a:rPr lang="en-US" altLang="en-US"/>
              <a:t>	ans = 3.37 * num + 2; </a:t>
            </a:r>
          </a:p>
          <a:p>
            <a:r>
              <a:rPr lang="en-US" altLang="en-US"/>
              <a:t>	cout &lt;&lt;  ans; break;</a:t>
            </a:r>
          </a:p>
          <a:p>
            <a:r>
              <a:rPr lang="en-US" altLang="en-US"/>
              <a:t>case 4: ans = num + num * 2.75; </a:t>
            </a:r>
          </a:p>
          <a:p>
            <a:r>
              <a:rPr lang="en-US" altLang="en-US"/>
              <a:t>	cout &lt;&lt; ans; break;</a:t>
            </a:r>
          </a:p>
          <a:p>
            <a:r>
              <a:rPr lang="en-US" altLang="en-US"/>
              <a:t>case 1: ans = num * 2; </a:t>
            </a:r>
          </a:p>
          <a:p>
            <a:r>
              <a:rPr lang="en-US" altLang="en-US"/>
              <a:t>	cout &lt;&lt; ans; </a:t>
            </a:r>
          </a:p>
          <a:p>
            <a:r>
              <a:rPr lang="en-US" altLang="en-US"/>
              <a:t>	break;</a:t>
            </a:r>
          </a:p>
          <a:p>
            <a:r>
              <a:rPr lang="en-US" altLang="en-US"/>
              <a:t>case 3: ans = num - num * 3; cout &lt;&lt; ans;</a:t>
            </a:r>
          </a:p>
          <a:p>
            <a:r>
              <a:rPr lang="en-US" altLang="en-US"/>
              <a:t>	break;</a:t>
            </a:r>
          </a:p>
          <a:p>
            <a:r>
              <a:rPr lang="en-US" altLang="en-US"/>
              <a:t>default: ans = num;</a:t>
            </a:r>
          </a:p>
          <a:p>
            <a:r>
              <a:rPr lang="en-US" altLang="en-US"/>
              <a:t>	cout &lt;&lt; "Option not recognized..." &lt;&lt; endl;</a:t>
            </a:r>
          </a:p>
          <a:p>
            <a:r>
              <a:rPr lang="en-US" altLang="en-US"/>
              <a:t>	cout &lt;&lt; "You entered " &lt;&lt; num;}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3CCEFB8F-D651-4EB2-9967-EC0946EBC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E6A6B4A-C46A-4A53-9A4D-6FA9E40AA2BD}" type="slidenum">
              <a:rPr lang="en-PH" altLang="en-US"/>
              <a:pPr/>
              <a:t>11</a:t>
            </a:fld>
            <a:endParaRPr lang="en-PH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CDD9FCF-36A5-4A58-B614-007013618D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CAE6BAF6-973F-4862-9BCD-29FB119692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main(){</a:t>
            </a:r>
          </a:p>
          <a:p>
            <a:r>
              <a:rPr lang="en-US" altLang="en-US"/>
              <a:t>	int option;</a:t>
            </a:r>
          </a:p>
          <a:p>
            <a:r>
              <a:rPr lang="en-US" altLang="en-US"/>
              <a:t>	float num1, num2, ans;</a:t>
            </a:r>
          </a:p>
          <a:p>
            <a:r>
              <a:rPr lang="en-US" altLang="en-US"/>
              <a:t>	cout &lt;&lt; "Enter First Number: ";</a:t>
            </a:r>
          </a:p>
          <a:p>
            <a:r>
              <a:rPr lang="en-US" altLang="en-US"/>
              <a:t>	cin &gt;&gt; num1;</a:t>
            </a:r>
          </a:p>
          <a:p>
            <a:r>
              <a:rPr lang="en-US" altLang="en-US"/>
              <a:t>	cout &lt;&lt; "Enter Second Number: ";</a:t>
            </a:r>
          </a:p>
          <a:p>
            <a:r>
              <a:rPr lang="en-US" altLang="en-US"/>
              <a:t>	cin &gt;&gt; num2;</a:t>
            </a:r>
          </a:p>
          <a:p>
            <a:r>
              <a:rPr lang="en-US" altLang="en-US"/>
              <a:t>	cout &lt;&lt;"Press [1] to Add the numbers"&lt;&lt; endl;</a:t>
            </a:r>
          </a:p>
          <a:p>
            <a:r>
              <a:rPr lang="en-US" altLang="en-US"/>
              <a:t>	cout &lt;&lt;"Press [2] to Subtract the numbers"&lt;&lt; endl;</a:t>
            </a:r>
          </a:p>
          <a:p>
            <a:r>
              <a:rPr lang="en-US" altLang="en-US"/>
              <a:t>	cout &lt;&lt;"Press other keys to end..."&lt;&lt; endl;</a:t>
            </a:r>
          </a:p>
          <a:p>
            <a:r>
              <a:rPr lang="en-US" altLang="en-US"/>
              <a:t>	cout &lt;&lt;"Enter Option: ";</a:t>
            </a:r>
          </a:p>
          <a:p>
            <a:r>
              <a:rPr lang="en-US" altLang="en-US"/>
              <a:t>	cin &gt;&gt; option;</a:t>
            </a:r>
          </a:p>
          <a:p>
            <a:r>
              <a:rPr lang="en-US" altLang="en-US"/>
              <a:t>	switch(option){</a:t>
            </a:r>
          </a:p>
          <a:p>
            <a:r>
              <a:rPr lang="en-US" altLang="en-US"/>
              <a:t>	case 1: ans = num1 + num2;</a:t>
            </a:r>
          </a:p>
          <a:p>
            <a:r>
              <a:rPr lang="en-US" altLang="en-US"/>
              <a:t>		cout &lt;&lt;"The sum is " &lt;&lt; ans;</a:t>
            </a:r>
          </a:p>
          <a:p>
            <a:r>
              <a:rPr lang="en-US" altLang="en-US"/>
              <a:t>		break;</a:t>
            </a:r>
          </a:p>
          <a:p>
            <a:r>
              <a:rPr lang="en-US" altLang="en-US"/>
              <a:t>	case 2: ans =  num1 - num2;</a:t>
            </a:r>
          </a:p>
          <a:p>
            <a:r>
              <a:rPr lang="en-US" altLang="en-US"/>
              <a:t>		if(num2 &gt;num1)</a:t>
            </a:r>
          </a:p>
          <a:p>
            <a:r>
              <a:rPr lang="en-US" altLang="en-US"/>
              <a:t>			cout &lt;&lt;"Your subtrahend is bigger than the minuend..."&lt;&lt; endl;</a:t>
            </a:r>
          </a:p>
          <a:p>
            <a:r>
              <a:rPr lang="en-US" altLang="en-US"/>
              <a:t>		cout &lt;&lt; "The difference is " &lt;&lt; ans;</a:t>
            </a:r>
          </a:p>
          <a:p>
            <a:r>
              <a:rPr lang="en-US" altLang="en-US"/>
              <a:t>		break;</a:t>
            </a:r>
          </a:p>
          <a:p>
            <a:r>
              <a:rPr lang="en-US" altLang="en-US"/>
              <a:t>	default: cout &lt;&lt; "Program terminated..." ;}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03D645D1-DFAC-45ED-BD39-1982AF341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B7F35FF-FAA3-4898-804C-C81E2362AE38}" type="slidenum">
              <a:rPr lang="en-PH" altLang="en-US"/>
              <a:pPr/>
              <a:t>12</a:t>
            </a:fld>
            <a:endParaRPr lang="en-P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D9B-296C-4B94-A944-C73F1158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8AB9C-D211-4C87-9709-19EE01FF5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E710-E49D-40FD-8A8C-7539F72E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0C0A-E18B-4871-B77D-25C6E37C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25C3-90C9-446F-B5F0-FE150631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36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EB81-E762-4645-9AA3-762C4EB8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57926-0C2E-4254-956C-AFB88F05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1C92-E1B2-4FAE-B8F1-0E9185AA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21EA-A1BB-4F28-9E4A-4190969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E4B3-F503-4ABF-A70A-3D6D45BD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69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EBFE-82D4-4D03-9486-310BCF59A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C94AD-7D35-4215-9D3C-506A1B79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4606-01FD-4878-8A27-44502FFD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D418-67AD-4344-BE08-2F8C7ED6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96EC-EAF8-408F-840E-4CFB1E27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238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2CF0-E246-4B53-9948-366BF29A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5D2E-4A14-401B-AB80-E2387ECA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0BCB-34D1-4B5C-9940-EFC1D47B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7F4A-E41A-4A35-BEA6-03D31857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873E-D746-4EA5-A015-A7C88941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2C76-6579-49D2-A432-01FD0B21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FC6C-AB21-47A6-9492-9732C54C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CD45-5087-4D2C-BDA0-CFB8391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CBEB-BB9D-4B1F-AF7A-C47B1F0B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7535-384F-461A-8FB9-9CA0842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5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EA78-3DEE-41A5-8449-0271F1C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858-860C-4A45-B1B6-39BBC91E2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2358E-75D0-4D8B-AF29-AD33B1FE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61E8E-3832-40CA-8DA7-0576D8A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BCE84-D1FB-499E-89D8-75E4598D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11069-8056-4EE4-A643-D5AF0659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55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0C31-97D7-432B-89E0-94B87701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EBCA-3F81-495C-A13D-FA31724D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691B-DB08-4657-8FA6-E85AE967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D6CCA-8546-4AFC-8852-36E38EA1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6F888-C654-415B-B010-D5EF939E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096CA-F400-4C4A-B46F-C32F8FB0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8E2EF-FFBE-460F-B373-203BC46C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70A53-4A87-4606-9994-2E1388B3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82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890E-61CE-42BD-B465-C062E24C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4716F-5F96-4224-B158-F700C55D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9932-4F47-4F3A-A403-B893395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8171-51E3-4651-84D8-C84EC74D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21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0B501-A755-42BE-A488-C16B502F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3A5E0-77CF-40E3-A674-C60D866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58CE-ABB1-4076-A847-0CBDFC2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06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0B34-43E6-4E9D-A789-BDD14406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BEC-E71C-4670-ABB5-0390AC6B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405BB-73C9-4BB4-BB8D-4409CA5EE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E992-23D5-4FC1-B569-53E7FAE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854B-F209-4A18-96F3-2D5C5C15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8A05-D224-4DC4-8113-66D43622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9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640A-E5B7-4621-8AAF-C6E2C21B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82065-59F2-41AA-8E2D-CC16EEB47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A852-C37B-4D81-99E4-17338EDB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9BBE-9288-401C-9B3C-EB2095AA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7C72-A14B-453C-80A1-9F58C897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27A84-C9FD-41CE-BF19-9239EE4B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6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06ADD-08FA-47B3-B9AA-CF9BFF29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BA4F-328E-451B-9F22-79812F7E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5C5D-E6D2-4D30-A127-282A84DD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DE20-C063-4DB0-9F20-9A561D8295E1}" type="datetimeFigureOut">
              <a:rPr lang="en-PH" smtClean="0"/>
              <a:t>03/09/2020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B049-8342-4910-BCC3-1579D3A8D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9132-80DB-4992-AE6B-02DA4C103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D393-48B4-4460-954A-F3650476B3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06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FF62-387A-4D56-BEC4-202A201A1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BED22-A936-487B-8BD8-BCC750A30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723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DD193BC-4856-4A2B-82A9-8B9DDFFD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E89CE5A-DC45-411B-B26E-4DC19896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78852" name="Picture 3">
            <a:extLst>
              <a:ext uri="{FF2B5EF4-FFF2-40B4-BE49-F238E27FC236}">
                <a16:creationId xmlns:a16="http://schemas.microsoft.com/office/drawing/2014/main" id="{CE0DDB0B-B00F-4466-A576-8B2DA8241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85763"/>
            <a:ext cx="11439525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F0FFDC8-AFB3-40EA-8541-E2C8428E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D91189F-B1EE-4020-ACF6-A90CC939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80900" name="Picture 3">
            <a:extLst>
              <a:ext uri="{FF2B5EF4-FFF2-40B4-BE49-F238E27FC236}">
                <a16:creationId xmlns:a16="http://schemas.microsoft.com/office/drawing/2014/main" id="{62053ED4-7BC9-4D80-94FF-D8AC6970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292100"/>
            <a:ext cx="7064375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70245AA-18E4-4304-B619-13BFC7A7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5DBBF01B-505A-4F0D-A149-5727E3B7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82948" name="Picture 3">
            <a:extLst>
              <a:ext uri="{FF2B5EF4-FFF2-40B4-BE49-F238E27FC236}">
                <a16:creationId xmlns:a16="http://schemas.microsoft.com/office/drawing/2014/main" id="{657D3A40-17BD-4D65-B174-D4692451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38125"/>
            <a:ext cx="96901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E3AE056-596E-4B93-97F8-C5E9C6ED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Common Programming Errors</a:t>
            </a:r>
            <a:endParaRPr lang="en-US" altLang="en-US"/>
          </a:p>
        </p:txBody>
      </p:sp>
      <p:pic>
        <p:nvPicPr>
          <p:cNvPr id="84995" name="Picture 2">
            <a:extLst>
              <a:ext uri="{FF2B5EF4-FFF2-40B4-BE49-F238E27FC236}">
                <a16:creationId xmlns:a16="http://schemas.microsoft.com/office/drawing/2014/main" id="{0674A9CB-B14D-44CA-95F1-B112E1F06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0" b="-2570"/>
          <a:stretch>
            <a:fillRect/>
          </a:stretch>
        </p:blipFill>
        <p:spPr>
          <a:xfrm>
            <a:off x="412750" y="981075"/>
            <a:ext cx="11366500" cy="58293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2570" b="-257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F4DCD707-A269-4983-81CC-C4EFF0E9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Common Programming Errors</a:t>
            </a:r>
            <a:endParaRPr lang="en-US" altLang="en-US"/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36B02B07-7558-4E18-9B13-B0085D0E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1FF3ECC5-5891-4EA6-9C47-099DCF9C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40" b="-10440"/>
          <a:stretch>
            <a:fillRect/>
          </a:stretch>
        </p:blipFill>
        <p:spPr bwMode="auto">
          <a:xfrm>
            <a:off x="90488" y="762000"/>
            <a:ext cx="12011025" cy="616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10440" b="-1044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3D0708EE-7BAB-4772-BCA2-7309456C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Common Programming Errors</a:t>
            </a:r>
            <a:endParaRPr lang="en-US" altLang="en-US"/>
          </a:p>
        </p:txBody>
      </p:sp>
      <p:pic>
        <p:nvPicPr>
          <p:cNvPr id="87043" name="Picture 2">
            <a:extLst>
              <a:ext uri="{FF2B5EF4-FFF2-40B4-BE49-F238E27FC236}">
                <a16:creationId xmlns:a16="http://schemas.microsoft.com/office/drawing/2014/main" id="{C4E0B277-416D-42A3-AACB-D1F0E4D3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76" b="-18576"/>
          <a:stretch>
            <a:fillRect/>
          </a:stretch>
        </p:blipFill>
        <p:spPr bwMode="auto">
          <a:xfrm>
            <a:off x="90488" y="609600"/>
            <a:ext cx="12011025" cy="616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18576" b="-185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3D98BBE1-1736-4D15-9C11-083667C094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4D29A-75ED-4262-B4E4-46294690A1E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4949E5-F780-4FA3-89CD-22C14CA7D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 noProof="1"/>
              <a:t>Switch Structure</a:t>
            </a:r>
            <a:endParaRPr lang="en-US" altLang="en-US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7310698-D04C-4E69-969F-E4885C62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1582400" cy="4876800"/>
          </a:xfrm>
        </p:spPr>
        <p:txBody>
          <a:bodyPr/>
          <a:lstStyle/>
          <a:p>
            <a:pPr eaLnBrk="1" hangingPunct="1">
              <a:spcBef>
                <a:spcPts val="700"/>
              </a:spcBef>
            </a:pPr>
            <a:r>
              <a:rPr lang="en-US" altLang="en-US" sz="3600">
                <a:solidFill>
                  <a:srgbClr val="000000"/>
                </a:solidFill>
              </a:rPr>
              <a:t>It is useful if there are a lot of alternatives to choose from. </a:t>
            </a:r>
          </a:p>
          <a:p>
            <a:pPr eaLnBrk="1" hangingPunct="1">
              <a:spcBef>
                <a:spcPts val="700"/>
              </a:spcBef>
            </a:pPr>
            <a:r>
              <a:rPr lang="en-US" altLang="en-US" sz="3600">
                <a:solidFill>
                  <a:srgbClr val="000000"/>
                </a:solidFill>
              </a:rPr>
              <a:t>However, switch statements can only check equality relationships.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68E97986-667B-40CE-8563-4A6A2E87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7350"/>
            <a:ext cx="548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H" altLang="en-US" sz="1800">
              <a:latin typeface="Arial" panose="020B0604020202020204" pitchFamily="34" charset="0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6921D906-55DA-437B-B626-ECC6E7A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8475"/>
            <a:ext cx="91440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DFAFAAA-6F6A-48C3-9C38-9C1DEEB78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2D50D-1516-4D83-A2BA-D3C29A4009B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E48EBAC-8C64-4BA6-B899-8733BC917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 noProof="1"/>
              <a:t>Switch Structure</a:t>
            </a:r>
            <a:endParaRPr lang="en-US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1B391A4-94D2-451F-9200-B16C2E412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1582400" cy="4876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/>
              <a:t>Switch - Case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/>
              <a:t>- Test variable for multiple values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/>
              <a:t>- Series of case labels and optional default case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 b="1"/>
              <a:t>switch</a:t>
            </a:r>
            <a:r>
              <a:rPr lang="en-US" altLang="en-US" sz="3600"/>
              <a:t> ( expression ) {</a:t>
            </a:r>
            <a:br>
              <a:rPr lang="en-US" altLang="en-US" sz="3600"/>
            </a:br>
            <a:r>
              <a:rPr lang="en-US" altLang="en-US" sz="3600" b="1"/>
              <a:t>case</a:t>
            </a:r>
            <a:r>
              <a:rPr lang="en-US" altLang="en-US" sz="3600"/>
              <a:t> value1: statement1; </a:t>
            </a:r>
            <a:r>
              <a:rPr lang="en-US" altLang="en-US" sz="3600" b="1"/>
              <a:t>break;</a:t>
            </a:r>
            <a:r>
              <a:rPr lang="en-US" altLang="en-US" sz="3600"/>
              <a:t>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 b="1"/>
              <a:t>case</a:t>
            </a:r>
            <a:r>
              <a:rPr lang="en-US" altLang="en-US" sz="3600"/>
              <a:t> value2: statement2; </a:t>
            </a:r>
            <a:r>
              <a:rPr lang="en-US" altLang="en-US" sz="3600" b="1"/>
              <a:t>break;</a:t>
            </a:r>
            <a:r>
              <a:rPr lang="en-US" altLang="en-US" sz="3600"/>
              <a:t> 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 b="1"/>
              <a:t>case</a:t>
            </a:r>
            <a:r>
              <a:rPr lang="en-US" altLang="en-US" sz="3600"/>
              <a:t> valueN: statement3; </a:t>
            </a:r>
            <a:r>
              <a:rPr lang="en-US" altLang="en-US" sz="3600" b="1"/>
              <a:t>break;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 b="1"/>
              <a:t>default</a:t>
            </a:r>
            <a:r>
              <a:rPr lang="en-US" altLang="en-US" sz="3600"/>
              <a:t>:	statement4;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600"/>
              <a:t>}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3600"/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79DAF20C-5E32-49E4-8875-1B893C05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7350"/>
            <a:ext cx="548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H" altLang="en-US" sz="1800">
              <a:latin typeface="Arial" panose="020B0604020202020204" pitchFamily="34" charset="0"/>
            </a:endParaRPr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DCBC8148-C928-4A10-B15F-D2B40414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8475"/>
            <a:ext cx="91440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8F66011-86CE-456B-BF9B-8F167030A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 noProof="1"/>
              <a:t>Switch Structure</a:t>
            </a:r>
            <a:endParaRPr lang="en-US" altLang="en-US"/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8E6683D7-3ED0-4D6B-8D1B-55385D1B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7350"/>
            <a:ext cx="548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H" altLang="en-US" sz="1800">
              <a:latin typeface="Arial" panose="020B0604020202020204" pitchFamily="34" charset="0"/>
            </a:endParaRP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8216CF3C-675F-4D70-9516-D23243C4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8475"/>
            <a:ext cx="91440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1685" name="Picture 2">
            <a:extLst>
              <a:ext uri="{FF2B5EF4-FFF2-40B4-BE49-F238E27FC236}">
                <a16:creationId xmlns:a16="http://schemas.microsoft.com/office/drawing/2014/main" id="{CF5EBD2F-C5A9-4539-90D8-0558A568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3978" r="2225"/>
          <a:stretch>
            <a:fillRect/>
          </a:stretch>
        </p:blipFill>
        <p:spPr bwMode="auto">
          <a:xfrm>
            <a:off x="838200" y="1066800"/>
            <a:ext cx="1043940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28" t="3978" r="22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81A9F152-09C0-4189-A610-C4A0459D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6DA45-32F7-4572-8192-443084F015C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72707" name="Group 3">
            <a:extLst>
              <a:ext uri="{FF2B5EF4-FFF2-40B4-BE49-F238E27FC236}">
                <a16:creationId xmlns:a16="http://schemas.microsoft.com/office/drawing/2014/main" id="{44402629-8D1F-4607-BAA9-BB7A31BF6C2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"/>
            <a:ext cx="9525000" cy="6553200"/>
            <a:chOff x="344" y="2025"/>
            <a:chExt cx="2198" cy="2051"/>
          </a:xfrm>
        </p:grpSpPr>
        <p:sp>
          <p:nvSpPr>
            <p:cNvPr id="72708" name="Freeform 4">
              <a:extLst>
                <a:ext uri="{FF2B5EF4-FFF2-40B4-BE49-F238E27FC236}">
                  <a16:creationId xmlns:a16="http://schemas.microsoft.com/office/drawing/2014/main" id="{7D75CF95-CBC1-4428-82C8-D9A720CF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09" name="Oval 5">
              <a:extLst>
                <a:ext uri="{FF2B5EF4-FFF2-40B4-BE49-F238E27FC236}">
                  <a16:creationId xmlns:a16="http://schemas.microsoft.com/office/drawing/2014/main" id="{A37CDBBE-BCB5-4DD2-8155-4137DF36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PH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0" name="Freeform 6">
              <a:extLst>
                <a:ext uri="{FF2B5EF4-FFF2-40B4-BE49-F238E27FC236}">
                  <a16:creationId xmlns:a16="http://schemas.microsoft.com/office/drawing/2014/main" id="{DA9AC690-839C-4611-8F3D-FC12EF91A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11" name="Rectangle 7">
              <a:extLst>
                <a:ext uri="{FF2B5EF4-FFF2-40B4-BE49-F238E27FC236}">
                  <a16:creationId xmlns:a16="http://schemas.microsoft.com/office/drawing/2014/main" id="{F92A3B00-F720-42D1-A5DB-564783318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12" name="Freeform 8">
              <a:extLst>
                <a:ext uri="{FF2B5EF4-FFF2-40B4-BE49-F238E27FC236}">
                  <a16:creationId xmlns:a16="http://schemas.microsoft.com/office/drawing/2014/main" id="{1F81A505-E723-4F2E-88A8-B3F58B36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13" name="Oval 9">
              <a:extLst>
                <a:ext uri="{FF2B5EF4-FFF2-40B4-BE49-F238E27FC236}">
                  <a16:creationId xmlns:a16="http://schemas.microsoft.com/office/drawing/2014/main" id="{78D6F789-58BA-4610-B508-75EA9155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PH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4" name="Freeform 10">
              <a:extLst>
                <a:ext uri="{FF2B5EF4-FFF2-40B4-BE49-F238E27FC236}">
                  <a16:creationId xmlns:a16="http://schemas.microsoft.com/office/drawing/2014/main" id="{58EDDEF1-C90B-4B28-B2B9-2EC46F2D5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15" name="Rectangle 11">
              <a:extLst>
                <a:ext uri="{FF2B5EF4-FFF2-40B4-BE49-F238E27FC236}">
                  <a16:creationId xmlns:a16="http://schemas.microsoft.com/office/drawing/2014/main" id="{E2E3E87A-2872-4460-83E6-A9C7F84E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16" name="Rectangle 12">
              <a:extLst>
                <a:ext uri="{FF2B5EF4-FFF2-40B4-BE49-F238E27FC236}">
                  <a16:creationId xmlns:a16="http://schemas.microsoft.com/office/drawing/2014/main" id="{E9F2FDC5-8B0B-4A63-B034-C8BB13907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17" name="Freeform 13">
              <a:extLst>
                <a:ext uri="{FF2B5EF4-FFF2-40B4-BE49-F238E27FC236}">
                  <a16:creationId xmlns:a16="http://schemas.microsoft.com/office/drawing/2014/main" id="{321615AC-68E2-4AC1-A57E-3962428B6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18" name="Freeform 14">
              <a:extLst>
                <a:ext uri="{FF2B5EF4-FFF2-40B4-BE49-F238E27FC236}">
                  <a16:creationId xmlns:a16="http://schemas.microsoft.com/office/drawing/2014/main" id="{98A7F246-437D-4A83-ADE2-6D159E7A6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11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19" name="Freeform 15">
              <a:extLst>
                <a:ext uri="{FF2B5EF4-FFF2-40B4-BE49-F238E27FC236}">
                  <a16:creationId xmlns:a16="http://schemas.microsoft.com/office/drawing/2014/main" id="{CFB165AC-81FA-41E0-ABAB-5829B7013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17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72720" name="Group 16">
              <a:extLst>
                <a:ext uri="{FF2B5EF4-FFF2-40B4-BE49-F238E27FC236}">
                  <a16:creationId xmlns:a16="http://schemas.microsoft.com/office/drawing/2014/main" id="{03AF684F-AF49-4CBE-8ECB-72B8418F2F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72762" name="Freeform 17">
                <a:extLst>
                  <a:ext uri="{FF2B5EF4-FFF2-40B4-BE49-F238E27FC236}">
                    <a16:creationId xmlns:a16="http://schemas.microsoft.com/office/drawing/2014/main" id="{B45F30F2-F55A-485E-A68C-3A3FC376C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72763" name="Rectangle 18">
                <a:extLst>
                  <a:ext uri="{FF2B5EF4-FFF2-40B4-BE49-F238E27FC236}">
                    <a16:creationId xmlns:a16="http://schemas.microsoft.com/office/drawing/2014/main" id="{F9FED273-0A43-4DE4-B651-718B7D116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a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2721" name="Group 19">
              <a:extLst>
                <a:ext uri="{FF2B5EF4-FFF2-40B4-BE49-F238E27FC236}">
                  <a16:creationId xmlns:a16="http://schemas.microsoft.com/office/drawing/2014/main" id="{5F9DB4B1-C03C-43EE-87AA-CEC7C9A80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278"/>
              <a:ext cx="544" cy="85"/>
              <a:chOff x="0" y="0"/>
              <a:chExt cx="20000" cy="20000"/>
            </a:xfrm>
          </p:grpSpPr>
          <p:sp>
            <p:nvSpPr>
              <p:cNvPr id="72760" name="Rectangle 20">
                <a:extLst>
                  <a:ext uri="{FF2B5EF4-FFF2-40B4-BE49-F238E27FC236}">
                    <a16:creationId xmlns:a16="http://schemas.microsoft.com/office/drawing/2014/main" id="{ACD5ECC8-9A53-42CC-A45C-8FD904091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 a action(s)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61" name="Freeform 21">
                <a:extLst>
                  <a:ext uri="{FF2B5EF4-FFF2-40B4-BE49-F238E27FC236}">
                    <a16:creationId xmlns:a16="http://schemas.microsoft.com/office/drawing/2014/main" id="{57089E14-EC03-414B-9164-36528C93E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72722" name="Group 22">
              <a:extLst>
                <a:ext uri="{FF2B5EF4-FFF2-40B4-BE49-F238E27FC236}">
                  <a16:creationId xmlns:a16="http://schemas.microsoft.com/office/drawing/2014/main" id="{7AF242B7-F173-4B79-B28D-D8A50185B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2278"/>
              <a:ext cx="528" cy="85"/>
              <a:chOff x="0" y="0"/>
              <a:chExt cx="20000" cy="20000"/>
            </a:xfrm>
          </p:grpSpPr>
          <p:sp>
            <p:nvSpPr>
              <p:cNvPr id="72758" name="Rectangle 23">
                <a:extLst>
                  <a:ext uri="{FF2B5EF4-FFF2-40B4-BE49-F238E27FC236}">
                    <a16:creationId xmlns:a16="http://schemas.microsoft.com/office/drawing/2014/main" id="{D2AF3962-2DCD-4029-B074-8DF478A19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59" name="Freeform 24">
                <a:extLst>
                  <a:ext uri="{FF2B5EF4-FFF2-40B4-BE49-F238E27FC236}">
                    <a16:creationId xmlns:a16="http://schemas.microsoft.com/office/drawing/2014/main" id="{A23D1F9E-9E4E-4E1D-AF91-E1639C0AF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sp>
          <p:nvSpPr>
            <p:cNvPr id="72723" name="Freeform 25">
              <a:extLst>
                <a:ext uri="{FF2B5EF4-FFF2-40B4-BE49-F238E27FC236}">
                  <a16:creationId xmlns:a16="http://schemas.microsoft.com/office/drawing/2014/main" id="{F00ECAF4-1F87-40AF-A757-843FF07D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24" name="Freeform 26">
              <a:extLst>
                <a:ext uri="{FF2B5EF4-FFF2-40B4-BE49-F238E27FC236}">
                  <a16:creationId xmlns:a16="http://schemas.microsoft.com/office/drawing/2014/main" id="{7D557E44-BBC0-46B3-AC54-58F41D0FA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25" name="Freeform 27">
              <a:extLst>
                <a:ext uri="{FF2B5EF4-FFF2-40B4-BE49-F238E27FC236}">
                  <a16:creationId xmlns:a16="http://schemas.microsoft.com/office/drawing/2014/main" id="{7C077730-626B-4C81-93E0-294323230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26" name="Freeform 28">
              <a:extLst>
                <a:ext uri="{FF2B5EF4-FFF2-40B4-BE49-F238E27FC236}">
                  <a16:creationId xmlns:a16="http://schemas.microsoft.com/office/drawing/2014/main" id="{1C7345F5-7AC8-488A-86FD-57D9C0FC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72727" name="Group 29">
              <a:extLst>
                <a:ext uri="{FF2B5EF4-FFF2-40B4-BE49-F238E27FC236}">
                  <a16:creationId xmlns:a16="http://schemas.microsoft.com/office/drawing/2014/main" id="{147FE972-1E72-41CF-ACA4-C523B2798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72756" name="Freeform 30">
                <a:extLst>
                  <a:ext uri="{FF2B5EF4-FFF2-40B4-BE49-F238E27FC236}">
                    <a16:creationId xmlns:a16="http://schemas.microsoft.com/office/drawing/2014/main" id="{8326C5E9-4A9A-4B23-91ED-B9F9F0D1F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72757" name="Rectangle 31">
                <a:extLst>
                  <a:ext uri="{FF2B5EF4-FFF2-40B4-BE49-F238E27FC236}">
                    <a16:creationId xmlns:a16="http://schemas.microsoft.com/office/drawing/2014/main" id="{860F1815-F45C-43BA-A74F-D841FB27B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b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2728" name="Group 32">
              <a:extLst>
                <a:ext uri="{FF2B5EF4-FFF2-40B4-BE49-F238E27FC236}">
                  <a16:creationId xmlns:a16="http://schemas.microsoft.com/office/drawing/2014/main" id="{FBB1A797-F0E4-4A41-B226-ADCB89B02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665"/>
              <a:ext cx="544" cy="85"/>
              <a:chOff x="0" y="0"/>
              <a:chExt cx="20000" cy="20000"/>
            </a:xfrm>
          </p:grpSpPr>
          <p:sp>
            <p:nvSpPr>
              <p:cNvPr id="72754" name="Rectangle 33">
                <a:extLst>
                  <a:ext uri="{FF2B5EF4-FFF2-40B4-BE49-F238E27FC236}">
                    <a16:creationId xmlns:a16="http://schemas.microsoft.com/office/drawing/2014/main" id="{20D2923A-709C-44F8-853D-8B36E24B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 b action(s)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55" name="Freeform 34">
                <a:extLst>
                  <a:ext uri="{FF2B5EF4-FFF2-40B4-BE49-F238E27FC236}">
                    <a16:creationId xmlns:a16="http://schemas.microsoft.com/office/drawing/2014/main" id="{D90F7CAC-26B9-4335-B786-8AF2AF554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72729" name="Group 35">
              <a:extLst>
                <a:ext uri="{FF2B5EF4-FFF2-40B4-BE49-F238E27FC236}">
                  <a16:creationId xmlns:a16="http://schemas.microsoft.com/office/drawing/2014/main" id="{C4BDEE60-DF98-4DF0-AF94-D5883CBDA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2665"/>
              <a:ext cx="528" cy="85"/>
              <a:chOff x="0" y="0"/>
              <a:chExt cx="20000" cy="20000"/>
            </a:xfrm>
          </p:grpSpPr>
          <p:sp>
            <p:nvSpPr>
              <p:cNvPr id="72752" name="Rectangle 36">
                <a:extLst>
                  <a:ext uri="{FF2B5EF4-FFF2-40B4-BE49-F238E27FC236}">
                    <a16:creationId xmlns:a16="http://schemas.microsoft.com/office/drawing/2014/main" id="{3C3C4398-6D11-413F-B09F-4D61C2E9A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53" name="Freeform 37">
                <a:extLst>
                  <a:ext uri="{FF2B5EF4-FFF2-40B4-BE49-F238E27FC236}">
                    <a16:creationId xmlns:a16="http://schemas.microsoft.com/office/drawing/2014/main" id="{EF902C9B-0E02-4FB7-B48A-92B6E95AE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sp>
          <p:nvSpPr>
            <p:cNvPr id="72730" name="Rectangle 38">
              <a:extLst>
                <a:ext uri="{FF2B5EF4-FFF2-40B4-BE49-F238E27FC236}">
                  <a16:creationId xmlns:a16="http://schemas.microsoft.com/office/drawing/2014/main" id="{DA74389F-A366-44ED-84BD-C2770CC5D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31" name="Freeform 39">
              <a:extLst>
                <a:ext uri="{FF2B5EF4-FFF2-40B4-BE49-F238E27FC236}">
                  <a16:creationId xmlns:a16="http://schemas.microsoft.com/office/drawing/2014/main" id="{D788E694-4F46-45ED-8BC1-A5039E3A8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32" name="Rectangle 40">
              <a:extLst>
                <a:ext uri="{FF2B5EF4-FFF2-40B4-BE49-F238E27FC236}">
                  <a16:creationId xmlns:a16="http://schemas.microsoft.com/office/drawing/2014/main" id="{DA32B9DB-06FA-4EC6-9D0A-64D00FB6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33" name="Freeform 41">
              <a:extLst>
                <a:ext uri="{FF2B5EF4-FFF2-40B4-BE49-F238E27FC236}">
                  <a16:creationId xmlns:a16="http://schemas.microsoft.com/office/drawing/2014/main" id="{B509BAA0-7F22-4AEC-AD3A-8A0D76898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34" name="Freeform 42">
              <a:extLst>
                <a:ext uri="{FF2B5EF4-FFF2-40B4-BE49-F238E27FC236}">
                  <a16:creationId xmlns:a16="http://schemas.microsoft.com/office/drawing/2014/main" id="{D20CEBA6-C3E1-48C5-9B5F-81AFC162E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35" name="Freeform 43">
              <a:extLst>
                <a:ext uri="{FF2B5EF4-FFF2-40B4-BE49-F238E27FC236}">
                  <a16:creationId xmlns:a16="http://schemas.microsoft.com/office/drawing/2014/main" id="{FF31343A-2D0A-4417-BF30-2F165CB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72736" name="Freeform 44">
              <a:extLst>
                <a:ext uri="{FF2B5EF4-FFF2-40B4-BE49-F238E27FC236}">
                  <a16:creationId xmlns:a16="http://schemas.microsoft.com/office/drawing/2014/main" id="{7E0BC3A3-FF8C-4A53-86D0-F6A12677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72737" name="Group 45">
              <a:extLst>
                <a:ext uri="{FF2B5EF4-FFF2-40B4-BE49-F238E27FC236}">
                  <a16:creationId xmlns:a16="http://schemas.microsoft.com/office/drawing/2014/main" id="{541708FC-7552-4BF6-A20C-1A9254B9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72750" name="Freeform 46">
                <a:extLst>
                  <a:ext uri="{FF2B5EF4-FFF2-40B4-BE49-F238E27FC236}">
                    <a16:creationId xmlns:a16="http://schemas.microsoft.com/office/drawing/2014/main" id="{780842F6-682E-44DC-B901-470115B9A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PH"/>
              </a:p>
            </p:txBody>
          </p:sp>
          <p:sp>
            <p:nvSpPr>
              <p:cNvPr id="72751" name="Rectangle 47">
                <a:extLst>
                  <a:ext uri="{FF2B5EF4-FFF2-40B4-BE49-F238E27FC236}">
                    <a16:creationId xmlns:a16="http://schemas.microsoft.com/office/drawing/2014/main" id="{F88A30FB-A113-453A-93A2-635395338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z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2738" name="Group 48">
              <a:extLst>
                <a:ext uri="{FF2B5EF4-FFF2-40B4-BE49-F238E27FC236}">
                  <a16:creationId xmlns:a16="http://schemas.microsoft.com/office/drawing/2014/main" id="{F864197D-8AB6-4BF1-A751-57B464C05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3465"/>
              <a:ext cx="544" cy="85"/>
              <a:chOff x="0" y="0"/>
              <a:chExt cx="20000" cy="20000"/>
            </a:xfrm>
          </p:grpSpPr>
          <p:sp>
            <p:nvSpPr>
              <p:cNvPr id="72748" name="Rectangle 49">
                <a:extLst>
                  <a:ext uri="{FF2B5EF4-FFF2-40B4-BE49-F238E27FC236}">
                    <a16:creationId xmlns:a16="http://schemas.microsoft.com/office/drawing/2014/main" id="{389D1616-15B2-4F9F-A168-62C785F9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case z action(s)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49" name="Freeform 50">
                <a:extLst>
                  <a:ext uri="{FF2B5EF4-FFF2-40B4-BE49-F238E27FC236}">
                    <a16:creationId xmlns:a16="http://schemas.microsoft.com/office/drawing/2014/main" id="{74FEB146-36A1-47CE-B612-E26904CD7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grpSp>
          <p:nvGrpSpPr>
            <p:cNvPr id="72739" name="Group 51">
              <a:extLst>
                <a:ext uri="{FF2B5EF4-FFF2-40B4-BE49-F238E27FC236}">
                  <a16:creationId xmlns:a16="http://schemas.microsoft.com/office/drawing/2014/main" id="{1681FCB2-24E7-4C2F-8A14-61812EC81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3465"/>
              <a:ext cx="528" cy="85"/>
              <a:chOff x="0" y="0"/>
              <a:chExt cx="20000" cy="20000"/>
            </a:xfrm>
          </p:grpSpPr>
          <p:sp>
            <p:nvSpPr>
              <p:cNvPr id="72746" name="Rectangle 52">
                <a:extLst>
                  <a:ext uri="{FF2B5EF4-FFF2-40B4-BE49-F238E27FC236}">
                    <a16:creationId xmlns:a16="http://schemas.microsoft.com/office/drawing/2014/main" id="{1B7315BE-62F8-461E-9D3F-D904C7E28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47" name="Freeform 53">
                <a:extLst>
                  <a:ext uri="{FF2B5EF4-FFF2-40B4-BE49-F238E27FC236}">
                    <a16:creationId xmlns:a16="http://schemas.microsoft.com/office/drawing/2014/main" id="{F6039C33-C68B-44F8-8511-13B86AC74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  <p:sp>
          <p:nvSpPr>
            <p:cNvPr id="72740" name="Rectangle 54">
              <a:extLst>
                <a:ext uri="{FF2B5EF4-FFF2-40B4-BE49-F238E27FC236}">
                  <a16:creationId xmlns:a16="http://schemas.microsoft.com/office/drawing/2014/main" id="{2E605D90-26C0-4ABA-894A-A4C3B3BAC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41" name="Rectangle 55">
              <a:extLst>
                <a:ext uri="{FF2B5EF4-FFF2-40B4-BE49-F238E27FC236}">
                  <a16:creationId xmlns:a16="http://schemas.microsoft.com/office/drawing/2014/main" id="{01E87AC8-52EA-4260-A26C-8B930F01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2742" name="Freeform 56">
              <a:extLst>
                <a:ext uri="{FF2B5EF4-FFF2-40B4-BE49-F238E27FC236}">
                  <a16:creationId xmlns:a16="http://schemas.microsoft.com/office/drawing/2014/main" id="{85138BB4-9C3E-4622-83D8-A88F888A2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72743" name="Group 57">
              <a:extLst>
                <a:ext uri="{FF2B5EF4-FFF2-40B4-BE49-F238E27FC236}">
                  <a16:creationId xmlns:a16="http://schemas.microsoft.com/office/drawing/2014/main" id="{9AC2D274-EBA2-4EF0-86FF-D47A96D2C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3798"/>
              <a:ext cx="608" cy="85"/>
              <a:chOff x="0" y="0"/>
              <a:chExt cx="20000" cy="20000"/>
            </a:xfrm>
          </p:grpSpPr>
          <p:sp>
            <p:nvSpPr>
              <p:cNvPr id="72744" name="Rectangle 58">
                <a:extLst>
                  <a:ext uri="{FF2B5EF4-FFF2-40B4-BE49-F238E27FC236}">
                    <a16:creationId xmlns:a16="http://schemas.microsoft.com/office/drawing/2014/main" id="{F0FD0F49-E935-4C9F-BA6C-229A4C6B6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default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action(s)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2745" name="Freeform 59">
                <a:extLst>
                  <a:ext uri="{FF2B5EF4-FFF2-40B4-BE49-F238E27FC236}">
                    <a16:creationId xmlns:a16="http://schemas.microsoft.com/office/drawing/2014/main" id="{6041E291-7445-4A97-9CB7-03D4FAC1F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PH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E7C134DE-1235-4DE4-ABC7-79C7AD4E24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BB844-98C9-466E-BDEA-7538D08B203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798FFF2-EDAA-4FB9-B87C-EC1E7B76A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 noProof="1"/>
              <a:t>Switch Structure</a:t>
            </a:r>
            <a:endParaRPr lang="en-US" altLang="en-US"/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B4978C5-58FE-4D14-A1C5-9737B12D0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658600" cy="4876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 b="1"/>
              <a:t>switch </a:t>
            </a:r>
            <a:r>
              <a:rPr lang="en-US" altLang="en-US" sz="3200"/>
              <a:t>( expression ) {</a:t>
            </a:r>
            <a:br>
              <a:rPr lang="en-US" altLang="en-US" sz="3200"/>
            </a:br>
            <a:r>
              <a:rPr lang="en-US" altLang="en-US" sz="3200" b="1"/>
              <a:t>case</a:t>
            </a:r>
            <a:r>
              <a:rPr lang="en-US" altLang="en-US" sz="3200"/>
              <a:t> value1:        // taken if variable == value1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/>
              <a:t>	statements; </a:t>
            </a:r>
            <a:r>
              <a:rPr lang="en-US" altLang="en-US" sz="3200" b="1"/>
              <a:t>break;</a:t>
            </a:r>
            <a:r>
              <a:rPr lang="en-US" altLang="en-US" sz="3200"/>
              <a:t>   // necessary to exit switch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 b="1"/>
              <a:t>case</a:t>
            </a:r>
            <a:r>
              <a:rPr lang="en-US" altLang="en-US" sz="3200"/>
              <a:t> value2: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 b="1"/>
              <a:t>case</a:t>
            </a:r>
            <a:r>
              <a:rPr lang="en-US" altLang="en-US" sz="3200"/>
              <a:t> value3:	   // taken if variable == value2 or == value3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/>
              <a:t>	statements; break;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 b="1"/>
              <a:t>default:</a:t>
            </a:r>
            <a:r>
              <a:rPr lang="en-US" altLang="en-US" sz="3200"/>
              <a:t>     // taken if variable matches no other cases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/>
              <a:t>	statements;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3200"/>
              <a:t>}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3200"/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90288029-6F9E-4002-8777-9F8BD1D0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7350"/>
            <a:ext cx="548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PH" altLang="en-US" sz="1800">
              <a:latin typeface="Arial" panose="020B0604020202020204" pitchFamily="34" charset="0"/>
            </a:endParaRPr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0CCA5009-BF0C-48B4-8C2C-4D77F392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08475"/>
            <a:ext cx="91440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1C4E233-473A-4FA5-BBAE-428F832B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if-else if-else 	vs switch-case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85CF9BE-E698-40BA-80AB-C9206930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1493838"/>
            <a:ext cx="6934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3000" b="1">
                <a:latin typeface="Courier New" panose="02070309020205020404" pitchFamily="49" charset="0"/>
              </a:rPr>
              <a:t> (rank == 11)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"Jack"</a:t>
            </a:r>
            <a:r>
              <a:rPr lang="en-US" altLang="en-US" sz="3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3000" b="1">
                <a:latin typeface="Courier New" panose="02070309020205020404" pitchFamily="49" charset="0"/>
              </a:rPr>
              <a:t> (rank == 12)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"Queen"</a:t>
            </a:r>
            <a:r>
              <a:rPr lang="en-US" altLang="en-US" sz="3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3000" b="1">
                <a:latin typeface="Courier New" panose="02070309020205020404" pitchFamily="49" charset="0"/>
              </a:rPr>
              <a:t> (rank == 13;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cout &lt;&lt; 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"King"</a:t>
            </a:r>
            <a:r>
              <a:rPr lang="en-US" altLang="en-US" sz="3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3000" b="1">
                <a:latin typeface="Courier New" panose="02070309020205020404" pitchFamily="49" charset="0"/>
              </a:rPr>
              <a:t> (rank == 1)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"Ace"</a:t>
            </a:r>
            <a:r>
              <a:rPr lang="en-US" altLang="en-US" sz="30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cout &lt;&lt; rank;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7B6FFF9-3594-40DA-8E6D-A7A70714C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93838"/>
            <a:ext cx="6705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3000" b="1">
                <a:latin typeface="Courier New" panose="02070309020205020404" pitchFamily="49" charset="0"/>
              </a:rPr>
              <a:t> (rank){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3000" b="1">
                <a:latin typeface="Courier New" panose="02070309020205020404" pitchFamily="49" charset="0"/>
              </a:rPr>
              <a:t> 11: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"Jack"</a:t>
            </a:r>
            <a:r>
              <a:rPr lang="en-US" altLang="en-US" sz="3000" b="1">
                <a:latin typeface="Courier New" panose="02070309020205020404" pitchFamily="49" charset="0"/>
              </a:rPr>
              <a:t>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3000" b="1">
                <a:latin typeface="Courier New" panose="02070309020205020404" pitchFamily="49" charset="0"/>
              </a:rPr>
              <a:t> 12: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"Queen"</a:t>
            </a:r>
            <a:r>
              <a:rPr lang="en-US" altLang="en-US" sz="3000" b="1">
                <a:latin typeface="Courier New" panose="02070309020205020404" pitchFamily="49" charset="0"/>
              </a:rPr>
              <a:t>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3000" b="1">
                <a:latin typeface="Courier New" panose="02070309020205020404" pitchFamily="49" charset="0"/>
              </a:rPr>
              <a:t> 13: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	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"King"</a:t>
            </a:r>
            <a:r>
              <a:rPr lang="en-US" altLang="en-US" sz="3000" b="1">
                <a:latin typeface="Courier New" panose="02070309020205020404" pitchFamily="49" charset="0"/>
              </a:rPr>
              <a:t>;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3000" b="1">
                <a:latin typeface="Courier New" panose="02070309020205020404" pitchFamily="49" charset="0"/>
              </a:rPr>
              <a:t> 1: cout &lt;&lt; </a:t>
            </a:r>
            <a:r>
              <a:rPr lang="en-US" altLang="en-US" sz="3000" b="1">
                <a:solidFill>
                  <a:srgbClr val="009900"/>
                </a:solidFill>
                <a:latin typeface="Courier New" panose="02070309020205020404" pitchFamily="49" charset="0"/>
              </a:rPr>
              <a:t>"Ace"</a:t>
            </a:r>
            <a:r>
              <a:rPr lang="en-US" altLang="en-US" sz="3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 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3000" b="1">
                <a:latin typeface="Courier New" panose="02070309020205020404" pitchFamily="49" charset="0"/>
              </a:rPr>
              <a:t>: cout &lt;&lt; rank;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CD67E-1725-46DD-9E7F-1BB9CB187F9E}"/>
              </a:ext>
            </a:extLst>
          </p:cNvPr>
          <p:cNvSpPr/>
          <p:nvPr/>
        </p:nvSpPr>
        <p:spPr>
          <a:xfrm>
            <a:off x="5562600" y="1295400"/>
            <a:ext cx="46038" cy="536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81FBB8D1-E274-4EC0-B133-29682ABE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endParaRPr lang="en-US" altLang="en-US"/>
          </a:p>
        </p:txBody>
      </p:sp>
      <p:pic>
        <p:nvPicPr>
          <p:cNvPr id="75779" name="Content Placeholder 3">
            <a:extLst>
              <a:ext uri="{FF2B5EF4-FFF2-40B4-BE49-F238E27FC236}">
                <a16:creationId xmlns:a16="http://schemas.microsoft.com/office/drawing/2014/main" id="{1812BAC1-3789-4E7C-AFD8-72BB8A5A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513" y="260350"/>
            <a:ext cx="8054975" cy="63373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21603578-4619-4DCC-9EBA-06FBBDAA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Remove all </a:t>
            </a:r>
            <a:r>
              <a:rPr lang="en-US" altLang="en-US">
                <a:solidFill>
                  <a:srgbClr val="FF0000"/>
                </a:solidFill>
              </a:rPr>
              <a:t>break;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90E09EE7-0A0A-4288-8767-8075C58F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77828" name="Picture 3">
            <a:extLst>
              <a:ext uri="{FF2B5EF4-FFF2-40B4-BE49-F238E27FC236}">
                <a16:creationId xmlns:a16="http://schemas.microsoft.com/office/drawing/2014/main" id="{1D6CCE7F-4479-4147-A926-4F013BFF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336675"/>
            <a:ext cx="735012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Widescreen</PresentationFormat>
  <Paragraphs>161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Switch Structure</vt:lpstr>
      <vt:lpstr>Switch Structure</vt:lpstr>
      <vt:lpstr>Switch Structure</vt:lpstr>
      <vt:lpstr>PowerPoint Presentation</vt:lpstr>
      <vt:lpstr>Switch Structure</vt:lpstr>
      <vt:lpstr>if-else if-else  vs switch-case</vt:lpstr>
      <vt:lpstr>PowerPoint Presentation</vt:lpstr>
      <vt:lpstr>Remove all break;</vt:lpstr>
      <vt:lpstr>PowerPoint Presentation</vt:lpstr>
      <vt:lpstr>PowerPoint Presentation</vt:lpstr>
      <vt:lpstr>PowerPoint Presentation</vt:lpstr>
      <vt:lpstr>Common Programming Errors</vt:lpstr>
      <vt:lpstr>Common Programming Errors</vt:lpstr>
      <vt:lpstr>Common Programming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risty acerado</dc:creator>
  <cp:lastModifiedBy>risty acerado</cp:lastModifiedBy>
  <cp:revision>1</cp:revision>
  <dcterms:created xsi:type="dcterms:W3CDTF">2020-09-03T02:30:07Z</dcterms:created>
  <dcterms:modified xsi:type="dcterms:W3CDTF">2020-09-03T02:30:19Z</dcterms:modified>
</cp:coreProperties>
</file>