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Space Mono"/>
      <p:regular r:id="rId20"/>
      <p:bold r:id="rId21"/>
      <p:italic r:id="rId22"/>
      <p:boldItalic r:id="rId23"/>
    </p:embeddedFont>
    <p:embeddedFont>
      <p:font typeface="Archivo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j/xYEZmAkGLQ41zz+eeob0866T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Mono-regular.fntdata"/><Relationship Id="rId22" Type="http://schemas.openxmlformats.org/officeDocument/2006/relationships/font" Target="fonts/SpaceMono-italic.fntdata"/><Relationship Id="rId21" Type="http://schemas.openxmlformats.org/officeDocument/2006/relationships/font" Target="fonts/SpaceMono-bold.fntdata"/><Relationship Id="rId24" Type="http://schemas.openxmlformats.org/officeDocument/2006/relationships/font" Target="fonts/ArchivoBlack-regular.fntdata"/><Relationship Id="rId23" Type="http://schemas.openxmlformats.org/officeDocument/2006/relationships/font" Target="fonts/Space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not done yet</a:t>
            </a:r>
            <a:endParaRPr/>
          </a:p>
        </p:txBody>
      </p:sp>
      <p:sp>
        <p:nvSpPr>
          <p:cNvPr id="223" name="Google Shape;22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Bullet form</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not done yet</a:t>
            </a:r>
            <a:endParaRPr/>
          </a:p>
        </p:txBody>
      </p:sp>
      <p:sp>
        <p:nvSpPr>
          <p:cNvPr id="181" name="Google Shape;18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not done yet</a:t>
            </a:r>
            <a:endParaRPr/>
          </a:p>
        </p:txBody>
      </p:sp>
      <p:sp>
        <p:nvSpPr>
          <p:cNvPr id="208" name="Google Shape;2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1792288" y="612775"/>
            <a:ext cx="5486400" cy="4114800"/>
          </a:xfrm>
          <a:prstGeom prst="rect">
            <a:avLst/>
          </a:prstGeom>
          <a:noFill/>
          <a:ln>
            <a:noFill/>
          </a:ln>
        </p:spPr>
      </p:sp>
      <p:sp>
        <p:nvSpPr>
          <p:cNvPr id="68" name="Google Shape;6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slide" Target="/ppt/slides/slide5.xml"/><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slide" Target="/ppt/slides/slide5.xml"/><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slide" Target="/ppt/slides/slide5.xml"/><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slide" Target="/ppt/slides/slide2.xm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slide" Target="/ppt/slides/slide3.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7.xml"/><Relationship Id="rId10" Type="http://schemas.openxmlformats.org/officeDocument/2006/relationships/slide" Target="/ppt/slides/slide12.xml"/><Relationship Id="rId9" Type="http://schemas.openxmlformats.org/officeDocument/2006/relationships/slide" Target="/ppt/slides/slide11.xml"/><Relationship Id="rId5" Type="http://schemas.openxmlformats.org/officeDocument/2006/relationships/slide" Target="/ppt/slides/slide8.xml"/><Relationship Id="rId6" Type="http://schemas.openxmlformats.org/officeDocument/2006/relationships/slide" Target="/ppt/slides/slide9.xml"/><Relationship Id="rId7" Type="http://schemas.openxmlformats.org/officeDocument/2006/relationships/slide" Target="/ppt/slides/slide2.xml"/><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slide" Target="/ppt/slides/slide5.xml"/><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slide" Target="/ppt/slides/slide5.xml"/><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slide" Target="/ppt/slides/slide5.xm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slide" Target="/ppt/slides/slide5.xml"/><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87" name="Shape 87"/>
        <p:cNvGrpSpPr/>
        <p:nvPr/>
      </p:nvGrpSpPr>
      <p:grpSpPr>
        <a:xfrm>
          <a:off x="0" y="0"/>
          <a:ext cx="0" cy="0"/>
          <a:chOff x="0" y="0"/>
          <a:chExt cx="0" cy="0"/>
        </a:xfrm>
      </p:grpSpPr>
      <p:sp>
        <p:nvSpPr>
          <p:cNvPr id="88" name="Google Shape;88;p1"/>
          <p:cNvSpPr/>
          <p:nvPr/>
        </p:nvSpPr>
        <p:spPr>
          <a:xfrm>
            <a:off x="990600" y="988599"/>
            <a:ext cx="4205889" cy="82296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16083731" y="9309667"/>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txBox="1"/>
          <p:nvPr/>
        </p:nvSpPr>
        <p:spPr>
          <a:xfrm>
            <a:off x="370713" y="705643"/>
            <a:ext cx="2750058" cy="1213409"/>
          </a:xfrm>
          <a:prstGeom prst="rect">
            <a:avLst/>
          </a:prstGeom>
          <a:noFill/>
          <a:ln>
            <a:noFill/>
          </a:ln>
        </p:spPr>
        <p:txBody>
          <a:bodyPr anchorCtr="0" anchor="t" bIns="0" lIns="0" spcFirstLastPara="1" rIns="0" wrap="square" tIns="0">
            <a:spAutoFit/>
          </a:bodyPr>
          <a:lstStyle/>
          <a:p>
            <a:pPr indent="0" lvl="0" marL="0" marR="0" rtl="0" algn="l">
              <a:lnSpc>
                <a:spcPct val="248250"/>
              </a:lnSpc>
              <a:spcBef>
                <a:spcPts val="0"/>
              </a:spcBef>
              <a:spcAft>
                <a:spcPts val="0"/>
              </a:spcAft>
              <a:buNone/>
            </a:pPr>
            <a:r>
              <a:rPr b="0" i="0" lang="en-US" sz="4400" u="none" cap="none" strike="noStrike">
                <a:solidFill>
                  <a:srgbClr val="000000"/>
                </a:solidFill>
                <a:latin typeface="Space Mono"/>
                <a:ea typeface="Space Mono"/>
                <a:cs typeface="Space Mono"/>
                <a:sym typeface="Space Mono"/>
              </a:rPr>
              <a:t>/Group04</a:t>
            </a:r>
            <a:endParaRPr b="0" i="0" sz="4400" u="none" cap="none" strike="noStrike">
              <a:solidFill>
                <a:srgbClr val="000000"/>
              </a:solidFill>
              <a:latin typeface="Space Mono"/>
              <a:ea typeface="Space Mono"/>
              <a:cs typeface="Space Mono"/>
              <a:sym typeface="Space Mono"/>
            </a:endParaRPr>
          </a:p>
        </p:txBody>
      </p:sp>
      <p:sp>
        <p:nvSpPr>
          <p:cNvPr id="91" name="Google Shape;91;p1"/>
          <p:cNvSpPr txBox="1"/>
          <p:nvPr/>
        </p:nvSpPr>
        <p:spPr>
          <a:xfrm>
            <a:off x="7771806" y="2904940"/>
            <a:ext cx="8559081" cy="5619295"/>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0" i="0" lang="en-US" sz="12209" u="none" cap="none" strike="noStrike">
                <a:solidFill>
                  <a:srgbClr val="000000"/>
                </a:solidFill>
                <a:latin typeface="Archivo Black"/>
                <a:ea typeface="Archivo Black"/>
                <a:cs typeface="Archivo Black"/>
                <a:sym typeface="Archivo Black"/>
              </a:rPr>
              <a:t>3 MBC PAYROLL</a:t>
            </a:r>
            <a:endParaRPr/>
          </a:p>
          <a:p>
            <a:pPr indent="0" lvl="0" marL="0" marR="0" rtl="0" algn="l">
              <a:lnSpc>
                <a:spcPct val="120001"/>
              </a:lnSpc>
              <a:spcBef>
                <a:spcPts val="0"/>
              </a:spcBef>
              <a:spcAft>
                <a:spcPts val="0"/>
              </a:spcAft>
              <a:buNone/>
            </a:pPr>
            <a:r>
              <a:rPr b="0" i="0" lang="en-US" sz="12209" u="none" cap="none" strike="noStrike">
                <a:solidFill>
                  <a:srgbClr val="000000"/>
                </a:solidFill>
                <a:latin typeface="Archivo Black"/>
                <a:ea typeface="Archivo Black"/>
                <a:cs typeface="Archivo Black"/>
                <a:sym typeface="Archivo Black"/>
              </a:rPr>
              <a:t>SYSTEM</a:t>
            </a:r>
            <a:endParaRPr b="0" i="0" sz="12209" u="none" cap="none" strike="noStrike">
              <a:solidFill>
                <a:srgbClr val="000000"/>
              </a:solidFill>
              <a:latin typeface="Archivo Black"/>
              <a:ea typeface="Archivo Black"/>
              <a:cs typeface="Archivo Black"/>
              <a:sym typeface="Archivo Black"/>
            </a:endParaRPr>
          </a:p>
        </p:txBody>
      </p:sp>
      <p:sp>
        <p:nvSpPr>
          <p:cNvPr id="92" name="Google Shape;92;p1"/>
          <p:cNvSpPr txBox="1"/>
          <p:nvPr/>
        </p:nvSpPr>
        <p:spPr>
          <a:xfrm>
            <a:off x="10134600" y="1404553"/>
            <a:ext cx="7124700" cy="35907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300" u="none" cap="none" strike="noStrike">
                <a:solidFill>
                  <a:srgbClr val="000000"/>
                </a:solidFill>
                <a:latin typeface="Archivo Black"/>
                <a:ea typeface="Archivo Black"/>
                <a:cs typeface="Archivo Black"/>
                <a:sym typeface="Archivo Black"/>
              </a:rPr>
              <a:t>CS 201- Data Structures and Algorithms</a:t>
            </a:r>
            <a:endParaRPr b="0" i="0" sz="2300" u="none" cap="none" strike="noStrike">
              <a:solidFill>
                <a:srgbClr val="000000"/>
              </a:solidFill>
              <a:latin typeface="Archivo Black"/>
              <a:ea typeface="Archivo Black"/>
              <a:cs typeface="Archivo Black"/>
              <a:sym typeface="Archivo Black"/>
            </a:endParaRPr>
          </a:p>
        </p:txBody>
      </p:sp>
      <p:sp>
        <p:nvSpPr>
          <p:cNvPr id="93" name="Google Shape;93;p1"/>
          <p:cNvSpPr txBox="1"/>
          <p:nvPr/>
        </p:nvSpPr>
        <p:spPr>
          <a:xfrm>
            <a:off x="12707311" y="8960927"/>
            <a:ext cx="4551989" cy="307777"/>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000000"/>
                </a:solidFill>
                <a:latin typeface="Space Mono"/>
                <a:ea typeface="Space Mono"/>
                <a:cs typeface="Space Mono"/>
                <a:sym typeface="Space Mono"/>
              </a:rPr>
              <a:t>Project Presentation| </a:t>
            </a:r>
            <a:endParaRPr b="0" i="0" sz="2000" u="none" cap="none" strike="noStrike">
              <a:solidFill>
                <a:srgbClr val="000000"/>
              </a:solidFill>
              <a:latin typeface="Space Mono"/>
              <a:ea typeface="Space Mono"/>
              <a:cs typeface="Space Mono"/>
              <a:sym typeface="Space Mono"/>
            </a:endParaRPr>
          </a:p>
        </p:txBody>
      </p:sp>
      <p:pic>
        <p:nvPicPr>
          <p:cNvPr id="94" name="Google Shape;94;p1"/>
          <p:cNvPicPr preferRelativeResize="0"/>
          <p:nvPr/>
        </p:nvPicPr>
        <p:blipFill rotWithShape="1">
          <a:blip r:embed="rId3">
            <a:alphaModFix/>
          </a:blip>
          <a:srcRect b="0" l="0" r="0" t="0"/>
          <a:stretch/>
        </p:blipFill>
        <p:spPr>
          <a:xfrm>
            <a:off x="1524000" y="2803627"/>
            <a:ext cx="5714406" cy="5714406"/>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224" name="Shape 224"/>
        <p:cNvGrpSpPr/>
        <p:nvPr/>
      </p:nvGrpSpPr>
      <p:grpSpPr>
        <a:xfrm>
          <a:off x="0" y="0"/>
          <a:ext cx="0" cy="0"/>
          <a:chOff x="0" y="0"/>
          <a:chExt cx="0" cy="0"/>
        </a:xfrm>
      </p:grpSpPr>
      <p:sp>
        <p:nvSpPr>
          <p:cNvPr id="225" name="Google Shape;225;p10"/>
          <p:cNvSpPr/>
          <p:nvPr/>
        </p:nvSpPr>
        <p:spPr>
          <a:xfrm>
            <a:off x="0" y="419100"/>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txBox="1"/>
          <p:nvPr/>
        </p:nvSpPr>
        <p:spPr>
          <a:xfrm>
            <a:off x="838200" y="419100"/>
            <a:ext cx="14595305"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Payroll </a:t>
            </a:r>
            <a:endParaRPr sz="8999">
              <a:solidFill>
                <a:srgbClr val="000000"/>
              </a:solidFill>
              <a:latin typeface="Archivo Black"/>
              <a:ea typeface="Archivo Black"/>
              <a:cs typeface="Archivo Black"/>
              <a:sym typeface="Archivo Black"/>
            </a:endParaRPr>
          </a:p>
        </p:txBody>
      </p:sp>
      <p:sp>
        <p:nvSpPr>
          <p:cNvPr id="227" name="Google Shape;227;p10"/>
          <p:cNvSpPr/>
          <p:nvPr/>
        </p:nvSpPr>
        <p:spPr>
          <a:xfrm>
            <a:off x="10515600" y="2430520"/>
            <a:ext cx="6248400" cy="661542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txBox="1"/>
          <p:nvPr/>
        </p:nvSpPr>
        <p:spPr>
          <a:xfrm>
            <a:off x="10766491" y="3783981"/>
            <a:ext cx="7521509" cy="3170099"/>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Array</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Stack</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Queue</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Tree</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Sort (Heap Sort)</a:t>
            </a:r>
            <a:endParaRPr b="1" sz="4000">
              <a:solidFill>
                <a:schemeClr val="dk1"/>
              </a:solidFill>
              <a:latin typeface="Space Mono"/>
              <a:ea typeface="Space Mono"/>
              <a:cs typeface="Space Mono"/>
              <a:sym typeface="Space Mono"/>
            </a:endParaRPr>
          </a:p>
        </p:txBody>
      </p:sp>
      <p:sp>
        <p:nvSpPr>
          <p:cNvPr id="229" name="Google Shape;229;p10"/>
          <p:cNvSpPr txBox="1"/>
          <p:nvPr/>
        </p:nvSpPr>
        <p:spPr>
          <a:xfrm>
            <a:off x="10515600" y="2727155"/>
            <a:ext cx="752150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Space Mono"/>
                <a:ea typeface="Space Mono"/>
                <a:cs typeface="Space Mono"/>
                <a:sym typeface="Space Mono"/>
              </a:rPr>
              <a:t>Algorithm Used:</a:t>
            </a:r>
            <a:endParaRPr b="1" sz="4000">
              <a:solidFill>
                <a:schemeClr val="dk1"/>
              </a:solidFill>
              <a:latin typeface="Space Mono"/>
              <a:ea typeface="Space Mono"/>
              <a:cs typeface="Space Mono"/>
              <a:sym typeface="Space Mono"/>
            </a:endParaRPr>
          </a:p>
        </p:txBody>
      </p:sp>
      <p:sp>
        <p:nvSpPr>
          <p:cNvPr id="230" name="Google Shape;230;p10"/>
          <p:cNvSpPr/>
          <p:nvPr/>
        </p:nvSpPr>
        <p:spPr>
          <a:xfrm>
            <a:off x="5105400" y="13335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10">
            <a:hlinkClick action="ppaction://hlinksldjump" r:id="rId3"/>
          </p:cNvPr>
          <p:cNvPicPr preferRelativeResize="0"/>
          <p:nvPr/>
        </p:nvPicPr>
        <p:blipFill rotWithShape="1">
          <a:blip r:embed="rId4">
            <a:alphaModFix/>
          </a:blip>
          <a:srcRect b="0" l="0" r="0" t="0"/>
          <a:stretch/>
        </p:blipFill>
        <p:spPr>
          <a:xfrm>
            <a:off x="15784034" y="7793957"/>
            <a:ext cx="2503966" cy="2503966"/>
          </a:xfrm>
          <a:prstGeom prst="rect">
            <a:avLst/>
          </a:prstGeom>
          <a:noFill/>
          <a:ln>
            <a:noFill/>
          </a:ln>
        </p:spPr>
      </p:pic>
      <p:pic>
        <p:nvPicPr>
          <p:cNvPr id="232" name="Google Shape;232;p10"/>
          <p:cNvPicPr preferRelativeResize="0"/>
          <p:nvPr/>
        </p:nvPicPr>
        <p:blipFill rotWithShape="1">
          <a:blip r:embed="rId5">
            <a:alphaModFix/>
          </a:blip>
          <a:srcRect b="0" l="0" r="0" t="0"/>
          <a:stretch/>
        </p:blipFill>
        <p:spPr>
          <a:xfrm>
            <a:off x="220480" y="4000500"/>
            <a:ext cx="4884920" cy="2257425"/>
          </a:xfrm>
          <a:prstGeom prst="rect">
            <a:avLst/>
          </a:prstGeom>
          <a:noFill/>
          <a:ln>
            <a:noFill/>
          </a:ln>
          <a:effectLst>
            <a:outerShdw blurRad="292100" rotWithShape="0" algn="tl" dir="2700000" dist="139700">
              <a:srgbClr val="333333">
                <a:alpha val="64705"/>
              </a:srgbClr>
            </a:outerShdw>
          </a:effectLst>
        </p:spPr>
      </p:pic>
      <p:pic>
        <p:nvPicPr>
          <p:cNvPr id="233" name="Google Shape;233;p10"/>
          <p:cNvPicPr preferRelativeResize="0"/>
          <p:nvPr/>
        </p:nvPicPr>
        <p:blipFill rotWithShape="1">
          <a:blip r:embed="rId6">
            <a:alphaModFix/>
          </a:blip>
          <a:srcRect b="0" l="0" r="0" t="0"/>
          <a:stretch/>
        </p:blipFill>
        <p:spPr>
          <a:xfrm>
            <a:off x="5394140" y="4757155"/>
            <a:ext cx="4209128" cy="19621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238" name="Shape 238"/>
        <p:cNvGrpSpPr/>
        <p:nvPr/>
      </p:nvGrpSpPr>
      <p:grpSpPr>
        <a:xfrm>
          <a:off x="0" y="0"/>
          <a:ext cx="0" cy="0"/>
          <a:chOff x="0" y="0"/>
          <a:chExt cx="0" cy="0"/>
        </a:xfrm>
      </p:grpSpPr>
      <p:sp>
        <p:nvSpPr>
          <p:cNvPr id="239" name="Google Shape;239;p11"/>
          <p:cNvSpPr/>
          <p:nvPr/>
        </p:nvSpPr>
        <p:spPr>
          <a:xfrm>
            <a:off x="0" y="419100"/>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txBox="1"/>
          <p:nvPr/>
        </p:nvSpPr>
        <p:spPr>
          <a:xfrm>
            <a:off x="838200" y="419100"/>
            <a:ext cx="14595305"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About Us </a:t>
            </a:r>
            <a:endParaRPr sz="8999">
              <a:solidFill>
                <a:srgbClr val="000000"/>
              </a:solidFill>
              <a:latin typeface="Archivo Black"/>
              <a:ea typeface="Archivo Black"/>
              <a:cs typeface="Archivo Black"/>
              <a:sym typeface="Archivo Black"/>
            </a:endParaRPr>
          </a:p>
        </p:txBody>
      </p:sp>
      <p:sp>
        <p:nvSpPr>
          <p:cNvPr id="241" name="Google Shape;241;p11"/>
          <p:cNvSpPr/>
          <p:nvPr/>
        </p:nvSpPr>
        <p:spPr>
          <a:xfrm>
            <a:off x="10515600" y="2430520"/>
            <a:ext cx="6248400" cy="2704305"/>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txBox="1"/>
          <p:nvPr/>
        </p:nvSpPr>
        <p:spPr>
          <a:xfrm>
            <a:off x="10766491" y="3783981"/>
            <a:ext cx="7521509" cy="707886"/>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Graph</a:t>
            </a:r>
            <a:endParaRPr b="1" sz="4000">
              <a:solidFill>
                <a:schemeClr val="dk1"/>
              </a:solidFill>
              <a:latin typeface="Space Mono"/>
              <a:ea typeface="Space Mono"/>
              <a:cs typeface="Space Mono"/>
              <a:sym typeface="Space Mono"/>
            </a:endParaRPr>
          </a:p>
        </p:txBody>
      </p:sp>
      <p:sp>
        <p:nvSpPr>
          <p:cNvPr id="243" name="Google Shape;243;p11"/>
          <p:cNvSpPr txBox="1"/>
          <p:nvPr/>
        </p:nvSpPr>
        <p:spPr>
          <a:xfrm>
            <a:off x="10515600" y="2727155"/>
            <a:ext cx="752150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Space Mono"/>
                <a:ea typeface="Space Mono"/>
                <a:cs typeface="Space Mono"/>
                <a:sym typeface="Space Mono"/>
              </a:rPr>
              <a:t>Algorithm Used:</a:t>
            </a:r>
            <a:endParaRPr b="1" sz="4000">
              <a:solidFill>
                <a:schemeClr val="dk1"/>
              </a:solidFill>
              <a:latin typeface="Space Mono"/>
              <a:ea typeface="Space Mono"/>
              <a:cs typeface="Space Mono"/>
              <a:sym typeface="Space Mono"/>
            </a:endParaRPr>
          </a:p>
        </p:txBody>
      </p:sp>
      <p:pic>
        <p:nvPicPr>
          <p:cNvPr id="244" name="Google Shape;244;p11"/>
          <p:cNvPicPr preferRelativeResize="0"/>
          <p:nvPr/>
        </p:nvPicPr>
        <p:blipFill rotWithShape="1">
          <a:blip r:embed="rId3">
            <a:alphaModFix/>
          </a:blip>
          <a:srcRect b="0" l="0" r="0" t="0"/>
          <a:stretch/>
        </p:blipFill>
        <p:spPr>
          <a:xfrm>
            <a:off x="381000" y="3081098"/>
            <a:ext cx="9497750" cy="5620534"/>
          </a:xfrm>
          <a:prstGeom prst="rect">
            <a:avLst/>
          </a:prstGeom>
          <a:noFill/>
          <a:ln>
            <a:noFill/>
          </a:ln>
          <a:effectLst>
            <a:outerShdw blurRad="292100" rotWithShape="0" algn="tl" dir="2700000" dist="139700">
              <a:srgbClr val="333333">
                <a:alpha val="64705"/>
              </a:srgbClr>
            </a:outerShdw>
          </a:effectLst>
        </p:spPr>
      </p:pic>
      <p:pic>
        <p:nvPicPr>
          <p:cNvPr id="245" name="Google Shape;245;p11"/>
          <p:cNvPicPr preferRelativeResize="0"/>
          <p:nvPr/>
        </p:nvPicPr>
        <p:blipFill rotWithShape="1">
          <a:blip r:embed="rId4">
            <a:alphaModFix/>
          </a:blip>
          <a:srcRect b="0" l="0" r="0" t="0"/>
          <a:stretch/>
        </p:blipFill>
        <p:spPr>
          <a:xfrm>
            <a:off x="10762947" y="5194861"/>
            <a:ext cx="5235509" cy="5013195"/>
          </a:xfrm>
          <a:prstGeom prst="rect">
            <a:avLst/>
          </a:prstGeom>
          <a:noFill/>
          <a:ln>
            <a:noFill/>
          </a:ln>
          <a:effectLst>
            <a:outerShdw blurRad="292100" rotWithShape="0" algn="tl" dir="2700000" dist="139700">
              <a:srgbClr val="333333">
                <a:alpha val="64705"/>
              </a:srgbClr>
            </a:outerShdw>
          </a:effectLst>
        </p:spPr>
      </p:pic>
      <p:sp>
        <p:nvSpPr>
          <p:cNvPr id="246" name="Google Shape;246;p11"/>
          <p:cNvSpPr/>
          <p:nvPr/>
        </p:nvSpPr>
        <p:spPr>
          <a:xfrm>
            <a:off x="6629400" y="13335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11">
            <a:hlinkClick action="ppaction://hlinksldjump" r:id="rId5"/>
          </p:cNvPr>
          <p:cNvPicPr preferRelativeResize="0"/>
          <p:nvPr/>
        </p:nvPicPr>
        <p:blipFill rotWithShape="1">
          <a:blip r:embed="rId6">
            <a:alphaModFix/>
          </a:blip>
          <a:srcRect b="0" l="0" r="0" t="0"/>
          <a:stretch/>
        </p:blipFill>
        <p:spPr>
          <a:xfrm>
            <a:off x="15757453" y="7630417"/>
            <a:ext cx="2503966" cy="25039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252" name="Shape 252"/>
        <p:cNvGrpSpPr/>
        <p:nvPr/>
      </p:nvGrpSpPr>
      <p:grpSpPr>
        <a:xfrm>
          <a:off x="0" y="0"/>
          <a:ext cx="0" cy="0"/>
          <a:chOff x="0" y="0"/>
          <a:chExt cx="0" cy="0"/>
        </a:xfrm>
      </p:grpSpPr>
      <p:sp>
        <p:nvSpPr>
          <p:cNvPr id="253" name="Google Shape;253;p12"/>
          <p:cNvSpPr/>
          <p:nvPr/>
        </p:nvSpPr>
        <p:spPr>
          <a:xfrm>
            <a:off x="0" y="419100"/>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txBox="1"/>
          <p:nvPr/>
        </p:nvSpPr>
        <p:spPr>
          <a:xfrm>
            <a:off x="838200" y="419100"/>
            <a:ext cx="14595305"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Exit</a:t>
            </a:r>
            <a:endParaRPr sz="8999">
              <a:solidFill>
                <a:srgbClr val="000000"/>
              </a:solidFill>
              <a:latin typeface="Archivo Black"/>
              <a:ea typeface="Archivo Black"/>
              <a:cs typeface="Archivo Black"/>
              <a:sym typeface="Archivo Black"/>
            </a:endParaRPr>
          </a:p>
        </p:txBody>
      </p:sp>
      <p:sp>
        <p:nvSpPr>
          <p:cNvPr id="255" name="Google Shape;255;p12"/>
          <p:cNvSpPr/>
          <p:nvPr/>
        </p:nvSpPr>
        <p:spPr>
          <a:xfrm>
            <a:off x="10515600" y="2430520"/>
            <a:ext cx="6248400" cy="68608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txBox="1"/>
          <p:nvPr/>
        </p:nvSpPr>
        <p:spPr>
          <a:xfrm>
            <a:off x="10515600" y="2727155"/>
            <a:ext cx="752150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Space Mono"/>
                <a:ea typeface="Space Mono"/>
                <a:cs typeface="Space Mono"/>
                <a:sym typeface="Space Mono"/>
              </a:rPr>
              <a:t>Algorithm Used:</a:t>
            </a:r>
            <a:endParaRPr b="1" sz="4000">
              <a:solidFill>
                <a:schemeClr val="dk1"/>
              </a:solidFill>
              <a:latin typeface="Space Mono"/>
              <a:ea typeface="Space Mono"/>
              <a:cs typeface="Space Mono"/>
              <a:sym typeface="Space Mono"/>
            </a:endParaRPr>
          </a:p>
        </p:txBody>
      </p:sp>
      <p:sp>
        <p:nvSpPr>
          <p:cNvPr id="257" name="Google Shape;257;p12"/>
          <p:cNvSpPr/>
          <p:nvPr/>
        </p:nvSpPr>
        <p:spPr>
          <a:xfrm>
            <a:off x="3429000" y="14097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12">
            <a:hlinkClick action="ppaction://hlinksldjump" r:id="rId3"/>
          </p:cNvPr>
          <p:cNvPicPr preferRelativeResize="0"/>
          <p:nvPr/>
        </p:nvPicPr>
        <p:blipFill rotWithShape="1">
          <a:blip r:embed="rId4">
            <a:alphaModFix/>
          </a:blip>
          <a:srcRect b="0" l="0" r="0" t="0"/>
          <a:stretch/>
        </p:blipFill>
        <p:spPr>
          <a:xfrm>
            <a:off x="15757453" y="7630417"/>
            <a:ext cx="2503966" cy="2503966"/>
          </a:xfrm>
          <a:prstGeom prst="rect">
            <a:avLst/>
          </a:prstGeom>
          <a:noFill/>
          <a:ln>
            <a:noFill/>
          </a:ln>
        </p:spPr>
      </p:pic>
      <p:pic>
        <p:nvPicPr>
          <p:cNvPr id="259" name="Google Shape;259;p12"/>
          <p:cNvPicPr preferRelativeResize="0"/>
          <p:nvPr/>
        </p:nvPicPr>
        <p:blipFill rotWithShape="1">
          <a:blip r:embed="rId5">
            <a:alphaModFix/>
          </a:blip>
          <a:srcRect b="0" l="0" r="0" t="0"/>
          <a:stretch/>
        </p:blipFill>
        <p:spPr>
          <a:xfrm>
            <a:off x="1345021" y="2537959"/>
            <a:ext cx="5343525" cy="3136417"/>
          </a:xfrm>
          <a:prstGeom prst="rect">
            <a:avLst/>
          </a:prstGeom>
          <a:noFill/>
          <a:ln>
            <a:noFill/>
          </a:ln>
          <a:effectLst>
            <a:outerShdw blurRad="292100" rotWithShape="0" algn="tl" dir="2700000" dist="139700">
              <a:srgbClr val="333333">
                <a:alpha val="64705"/>
              </a:srgbClr>
            </a:outerShdw>
          </a:effectLst>
        </p:spPr>
      </p:pic>
      <p:pic>
        <p:nvPicPr>
          <p:cNvPr id="260" name="Google Shape;260;p12"/>
          <p:cNvPicPr preferRelativeResize="0"/>
          <p:nvPr/>
        </p:nvPicPr>
        <p:blipFill rotWithShape="1">
          <a:blip r:embed="rId6">
            <a:alphaModFix/>
          </a:blip>
          <a:srcRect b="0" l="0" r="0" t="0"/>
          <a:stretch/>
        </p:blipFill>
        <p:spPr>
          <a:xfrm>
            <a:off x="4645817" y="6029481"/>
            <a:ext cx="5186363" cy="320187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264" name="Shape 264"/>
        <p:cNvGrpSpPr/>
        <p:nvPr/>
      </p:nvGrpSpPr>
      <p:grpSpPr>
        <a:xfrm>
          <a:off x="0" y="0"/>
          <a:ext cx="0" cy="0"/>
          <a:chOff x="0" y="0"/>
          <a:chExt cx="0" cy="0"/>
        </a:xfrm>
      </p:grpSpPr>
      <p:sp>
        <p:nvSpPr>
          <p:cNvPr id="265" name="Google Shape;265;p13"/>
          <p:cNvSpPr/>
          <p:nvPr/>
        </p:nvSpPr>
        <p:spPr>
          <a:xfrm rot="5400000">
            <a:off x="4932206" y="-5088094"/>
            <a:ext cx="3165791" cy="14249401"/>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txBox="1"/>
          <p:nvPr/>
        </p:nvSpPr>
        <p:spPr>
          <a:xfrm rot="-5400000">
            <a:off x="-613082" y="7325119"/>
            <a:ext cx="3571412" cy="294953"/>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lang="en-US" sz="1917">
                <a:solidFill>
                  <a:srgbClr val="000000"/>
                </a:solidFill>
                <a:latin typeface="Space Mono"/>
                <a:ea typeface="Space Mono"/>
                <a:cs typeface="Space Mono"/>
                <a:sym typeface="Space Mono"/>
              </a:rPr>
              <a:t>Project Presentation | </a:t>
            </a:r>
            <a:endParaRPr/>
          </a:p>
        </p:txBody>
      </p:sp>
      <p:sp>
        <p:nvSpPr>
          <p:cNvPr id="267" name="Google Shape;267;p13"/>
          <p:cNvSpPr txBox="1"/>
          <p:nvPr/>
        </p:nvSpPr>
        <p:spPr>
          <a:xfrm>
            <a:off x="1018059" y="769808"/>
            <a:ext cx="6559282" cy="2610447"/>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529">
                <a:solidFill>
                  <a:srgbClr val="000000"/>
                </a:solidFill>
                <a:latin typeface="Archivo Black"/>
                <a:ea typeface="Archivo Black"/>
                <a:cs typeface="Archivo Black"/>
                <a:sym typeface="Archivo Black"/>
              </a:rPr>
              <a:t>Presented by </a:t>
            </a:r>
            <a:endParaRPr sz="8529">
              <a:solidFill>
                <a:srgbClr val="000000"/>
              </a:solidFill>
              <a:latin typeface="Archivo Black"/>
              <a:ea typeface="Archivo Black"/>
              <a:cs typeface="Archivo Black"/>
              <a:sym typeface="Archivo Black"/>
            </a:endParaRPr>
          </a:p>
        </p:txBody>
      </p:sp>
      <p:sp>
        <p:nvSpPr>
          <p:cNvPr id="268" name="Google Shape;268;p13"/>
          <p:cNvSpPr/>
          <p:nvPr/>
        </p:nvSpPr>
        <p:spPr>
          <a:xfrm rot="5400000">
            <a:off x="2611071" y="2435728"/>
            <a:ext cx="1641791" cy="4648199"/>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3"/>
          <p:cNvGrpSpPr/>
          <p:nvPr/>
        </p:nvGrpSpPr>
        <p:grpSpPr>
          <a:xfrm>
            <a:off x="1249634" y="4205899"/>
            <a:ext cx="4726117" cy="1143834"/>
            <a:chOff x="-5432767" y="-25652"/>
            <a:chExt cx="6301489" cy="1525112"/>
          </a:xfrm>
        </p:grpSpPr>
        <p:sp>
          <p:nvSpPr>
            <p:cNvPr id="270" name="Google Shape;270;p13"/>
            <p:cNvSpPr txBox="1"/>
            <p:nvPr/>
          </p:nvSpPr>
          <p:spPr>
            <a:xfrm>
              <a:off x="-5432767" y="926568"/>
              <a:ext cx="4539260" cy="572892"/>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lang="en-US" sz="2481">
                  <a:solidFill>
                    <a:srgbClr val="000000"/>
                  </a:solidFill>
                  <a:latin typeface="Space Mono"/>
                  <a:ea typeface="Space Mono"/>
                  <a:cs typeface="Space Mono"/>
                  <a:sym typeface="Space Mono"/>
                </a:rPr>
                <a:t>Manager</a:t>
              </a:r>
              <a:endParaRPr sz="2481">
                <a:solidFill>
                  <a:srgbClr val="000000"/>
                </a:solidFill>
                <a:latin typeface="Space Mono"/>
                <a:ea typeface="Space Mono"/>
                <a:cs typeface="Space Mono"/>
                <a:sym typeface="Space Mono"/>
              </a:endParaRPr>
            </a:p>
          </p:txBody>
        </p:sp>
        <p:sp>
          <p:nvSpPr>
            <p:cNvPr id="271" name="Google Shape;271;p13"/>
            <p:cNvSpPr txBox="1"/>
            <p:nvPr/>
          </p:nvSpPr>
          <p:spPr>
            <a:xfrm>
              <a:off x="-5432767" y="-25652"/>
              <a:ext cx="6301489" cy="756191"/>
            </a:xfrm>
            <a:prstGeom prst="rect">
              <a:avLst/>
            </a:prstGeom>
            <a:noFill/>
            <a:ln>
              <a:noFill/>
            </a:ln>
          </p:spPr>
          <p:txBody>
            <a:bodyPr anchorCtr="0" anchor="t" bIns="0" lIns="0" spcFirstLastPara="1" rIns="0" wrap="square" tIns="0">
              <a:spAutoFit/>
            </a:bodyPr>
            <a:lstStyle/>
            <a:p>
              <a:pPr indent="0" lvl="0" marL="0" marR="0" rtl="0" algn="l">
                <a:lnSpc>
                  <a:spcPct val="142406"/>
                </a:lnSpc>
                <a:spcBef>
                  <a:spcPts val="0"/>
                </a:spcBef>
                <a:spcAft>
                  <a:spcPts val="0"/>
                </a:spcAft>
                <a:buNone/>
              </a:pPr>
              <a:r>
                <a:rPr b="1" lang="en-US" sz="3200">
                  <a:solidFill>
                    <a:srgbClr val="000000"/>
                  </a:solidFill>
                  <a:latin typeface="Space Mono"/>
                  <a:ea typeface="Space Mono"/>
                  <a:cs typeface="Space Mono"/>
                  <a:sym typeface="Space Mono"/>
                </a:rPr>
                <a:t>Gracia C. Menodza</a:t>
              </a:r>
              <a:endParaRPr b="1" sz="3200">
                <a:solidFill>
                  <a:srgbClr val="000000"/>
                </a:solidFill>
                <a:latin typeface="Space Mono"/>
                <a:ea typeface="Space Mono"/>
                <a:cs typeface="Space Mono"/>
                <a:sym typeface="Space Mono"/>
              </a:endParaRPr>
            </a:p>
          </p:txBody>
        </p:sp>
      </p:grpSp>
      <p:grpSp>
        <p:nvGrpSpPr>
          <p:cNvPr id="272" name="Google Shape;272;p13"/>
          <p:cNvGrpSpPr/>
          <p:nvPr/>
        </p:nvGrpSpPr>
        <p:grpSpPr>
          <a:xfrm>
            <a:off x="6553200" y="4205899"/>
            <a:ext cx="6477000" cy="1143887"/>
            <a:chOff x="-8152959" y="-1297541"/>
            <a:chExt cx="8636001" cy="1525183"/>
          </a:xfrm>
        </p:grpSpPr>
        <p:sp>
          <p:nvSpPr>
            <p:cNvPr id="273" name="Google Shape;273;p13"/>
            <p:cNvSpPr txBox="1"/>
            <p:nvPr/>
          </p:nvSpPr>
          <p:spPr>
            <a:xfrm>
              <a:off x="-8088556" y="-370813"/>
              <a:ext cx="7435430" cy="598455"/>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lang="en-US" sz="2481">
                  <a:solidFill>
                    <a:srgbClr val="000000"/>
                  </a:solidFill>
                  <a:latin typeface="Space Mono"/>
                  <a:ea typeface="Space Mono"/>
                  <a:cs typeface="Space Mono"/>
                  <a:sym typeface="Space Mono"/>
                </a:rPr>
                <a:t>Main Programmer 1</a:t>
              </a:r>
              <a:endParaRPr sz="2481">
                <a:solidFill>
                  <a:srgbClr val="000000"/>
                </a:solidFill>
                <a:latin typeface="Space Mono"/>
                <a:ea typeface="Space Mono"/>
                <a:cs typeface="Space Mono"/>
                <a:sym typeface="Space Mono"/>
              </a:endParaRPr>
            </a:p>
          </p:txBody>
        </p:sp>
        <p:sp>
          <p:nvSpPr>
            <p:cNvPr id="274" name="Google Shape;274;p13"/>
            <p:cNvSpPr txBox="1"/>
            <p:nvPr/>
          </p:nvSpPr>
          <p:spPr>
            <a:xfrm>
              <a:off x="-8152959" y="-1297541"/>
              <a:ext cx="8636001" cy="786540"/>
            </a:xfrm>
            <a:prstGeom prst="rect">
              <a:avLst/>
            </a:prstGeom>
            <a:noFill/>
            <a:ln>
              <a:noFill/>
            </a:ln>
          </p:spPr>
          <p:txBody>
            <a:bodyPr anchorCtr="0" anchor="t" bIns="0" lIns="0" spcFirstLastPara="1" rIns="0" wrap="square" tIns="0">
              <a:spAutoFit/>
            </a:bodyPr>
            <a:lstStyle/>
            <a:p>
              <a:pPr indent="0" lvl="0" marL="0" marR="0" rtl="0" algn="l">
                <a:lnSpc>
                  <a:spcPct val="142406"/>
                </a:lnSpc>
                <a:spcBef>
                  <a:spcPts val="0"/>
                </a:spcBef>
                <a:spcAft>
                  <a:spcPts val="0"/>
                </a:spcAft>
                <a:buNone/>
              </a:pPr>
              <a:r>
                <a:rPr b="1" lang="en-US" sz="3200">
                  <a:solidFill>
                    <a:srgbClr val="000000"/>
                  </a:solidFill>
                  <a:latin typeface="Space Mono"/>
                  <a:ea typeface="Space Mono"/>
                  <a:cs typeface="Space Mono"/>
                  <a:sym typeface="Space Mono"/>
                </a:rPr>
                <a:t>Aristotle C. Buenaventura </a:t>
              </a:r>
              <a:endParaRPr/>
            </a:p>
          </p:txBody>
        </p:sp>
      </p:grpSp>
      <p:grpSp>
        <p:nvGrpSpPr>
          <p:cNvPr id="275" name="Google Shape;275;p13"/>
          <p:cNvGrpSpPr/>
          <p:nvPr/>
        </p:nvGrpSpPr>
        <p:grpSpPr>
          <a:xfrm>
            <a:off x="13284863" y="4169923"/>
            <a:ext cx="5307936" cy="1158903"/>
            <a:chOff x="-4551651" y="-1284956"/>
            <a:chExt cx="4539260" cy="1545204"/>
          </a:xfrm>
        </p:grpSpPr>
        <p:sp>
          <p:nvSpPr>
            <p:cNvPr id="276" name="Google Shape;276;p13"/>
            <p:cNvSpPr txBox="1"/>
            <p:nvPr/>
          </p:nvSpPr>
          <p:spPr>
            <a:xfrm>
              <a:off x="-4551651" y="-338207"/>
              <a:ext cx="4539260" cy="598455"/>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lang="en-US" sz="2481">
                  <a:solidFill>
                    <a:srgbClr val="000000"/>
                  </a:solidFill>
                  <a:latin typeface="Space Mono"/>
                  <a:ea typeface="Space Mono"/>
                  <a:cs typeface="Space Mono"/>
                  <a:sym typeface="Space Mono"/>
                </a:rPr>
                <a:t>Main Programmer 2</a:t>
              </a:r>
              <a:endParaRPr sz="2481">
                <a:solidFill>
                  <a:srgbClr val="000000"/>
                </a:solidFill>
                <a:latin typeface="Space Mono"/>
                <a:ea typeface="Space Mono"/>
                <a:cs typeface="Space Mono"/>
                <a:sym typeface="Space Mono"/>
              </a:endParaRPr>
            </a:p>
          </p:txBody>
        </p:sp>
        <p:sp>
          <p:nvSpPr>
            <p:cNvPr id="277" name="Google Shape;277;p13"/>
            <p:cNvSpPr txBox="1"/>
            <p:nvPr/>
          </p:nvSpPr>
          <p:spPr>
            <a:xfrm>
              <a:off x="-4551651" y="-1284956"/>
              <a:ext cx="4539260" cy="786540"/>
            </a:xfrm>
            <a:prstGeom prst="rect">
              <a:avLst/>
            </a:prstGeom>
            <a:noFill/>
            <a:ln>
              <a:noFill/>
            </a:ln>
          </p:spPr>
          <p:txBody>
            <a:bodyPr anchorCtr="0" anchor="t" bIns="0" lIns="0" spcFirstLastPara="1" rIns="0" wrap="square" tIns="0">
              <a:spAutoFit/>
            </a:bodyPr>
            <a:lstStyle/>
            <a:p>
              <a:pPr indent="0" lvl="0" marL="0" marR="0" rtl="0" algn="l">
                <a:lnSpc>
                  <a:spcPct val="142406"/>
                </a:lnSpc>
                <a:spcBef>
                  <a:spcPts val="0"/>
                </a:spcBef>
                <a:spcAft>
                  <a:spcPts val="0"/>
                </a:spcAft>
                <a:buNone/>
              </a:pPr>
              <a:r>
                <a:rPr b="1" lang="en-US" sz="3200">
                  <a:solidFill>
                    <a:srgbClr val="000000"/>
                  </a:solidFill>
                  <a:latin typeface="Space Mono"/>
                  <a:ea typeface="Space Mono"/>
                  <a:cs typeface="Space Mono"/>
                  <a:sym typeface="Space Mono"/>
                </a:rPr>
                <a:t>Yunice Nicole Cruz</a:t>
              </a:r>
              <a:endParaRPr b="1" sz="3200">
                <a:solidFill>
                  <a:srgbClr val="000000"/>
                </a:solidFill>
                <a:latin typeface="Space Mono"/>
                <a:ea typeface="Space Mono"/>
                <a:cs typeface="Space Mono"/>
                <a:sym typeface="Space Mono"/>
              </a:endParaRPr>
            </a:p>
          </p:txBody>
        </p:sp>
      </p:grpSp>
      <p:sp>
        <p:nvSpPr>
          <p:cNvPr id="278" name="Google Shape;278;p13"/>
          <p:cNvSpPr txBox="1"/>
          <p:nvPr/>
        </p:nvSpPr>
        <p:spPr>
          <a:xfrm>
            <a:off x="5756066" y="6639265"/>
            <a:ext cx="3404445" cy="42966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lang="en-US" sz="2481">
                <a:solidFill>
                  <a:srgbClr val="7F7F7F"/>
                </a:solidFill>
                <a:latin typeface="Space Mono"/>
                <a:ea typeface="Space Mono"/>
                <a:cs typeface="Space Mono"/>
                <a:sym typeface="Space Mono"/>
              </a:rPr>
              <a:t>Sub Programmer</a:t>
            </a:r>
            <a:endParaRPr sz="2481">
              <a:solidFill>
                <a:srgbClr val="7F7F7F"/>
              </a:solidFill>
              <a:latin typeface="Space Mono"/>
              <a:ea typeface="Space Mono"/>
              <a:cs typeface="Space Mono"/>
              <a:sym typeface="Space Mono"/>
            </a:endParaRPr>
          </a:p>
        </p:txBody>
      </p:sp>
      <p:sp>
        <p:nvSpPr>
          <p:cNvPr id="279" name="Google Shape;279;p13"/>
          <p:cNvSpPr txBox="1"/>
          <p:nvPr/>
        </p:nvSpPr>
        <p:spPr>
          <a:xfrm>
            <a:off x="5756066" y="5933567"/>
            <a:ext cx="4321223" cy="562462"/>
          </a:xfrm>
          <a:prstGeom prst="rect">
            <a:avLst/>
          </a:prstGeom>
          <a:noFill/>
          <a:ln>
            <a:noFill/>
          </a:ln>
        </p:spPr>
        <p:txBody>
          <a:bodyPr anchorCtr="0" anchor="t" bIns="0" lIns="0" spcFirstLastPara="1" rIns="0" wrap="square" tIns="0">
            <a:spAutoFit/>
          </a:bodyPr>
          <a:lstStyle/>
          <a:p>
            <a:pPr indent="0" lvl="0" marL="0" marR="0" rtl="0" algn="l">
              <a:lnSpc>
                <a:spcPct val="142406"/>
              </a:lnSpc>
              <a:spcBef>
                <a:spcPts val="0"/>
              </a:spcBef>
              <a:spcAft>
                <a:spcPts val="0"/>
              </a:spcAft>
              <a:buNone/>
            </a:pPr>
            <a:r>
              <a:rPr b="1" lang="en-US" sz="3200">
                <a:solidFill>
                  <a:srgbClr val="7F7F7F"/>
                </a:solidFill>
                <a:latin typeface="Space Mono"/>
                <a:ea typeface="Space Mono"/>
                <a:cs typeface="Space Mono"/>
                <a:sym typeface="Space Mono"/>
              </a:rPr>
              <a:t>Jackilou Munez</a:t>
            </a:r>
            <a:endParaRPr b="1" sz="3200">
              <a:solidFill>
                <a:srgbClr val="7F7F7F"/>
              </a:solidFill>
              <a:latin typeface="Space Mono"/>
              <a:ea typeface="Space Mono"/>
              <a:cs typeface="Space Mono"/>
              <a:sym typeface="Space Mono"/>
            </a:endParaRPr>
          </a:p>
        </p:txBody>
      </p:sp>
      <p:sp>
        <p:nvSpPr>
          <p:cNvPr id="280" name="Google Shape;280;p13"/>
          <p:cNvSpPr txBox="1"/>
          <p:nvPr/>
        </p:nvSpPr>
        <p:spPr>
          <a:xfrm>
            <a:off x="10616489" y="6647668"/>
            <a:ext cx="5461711" cy="42966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lang="en-US" sz="2481">
                <a:solidFill>
                  <a:srgbClr val="000000"/>
                </a:solidFill>
                <a:latin typeface="Space Mono"/>
                <a:ea typeface="Space Mono"/>
                <a:cs typeface="Space Mono"/>
                <a:sym typeface="Space Mono"/>
              </a:rPr>
              <a:t>System Analyst/Designer</a:t>
            </a:r>
            <a:endParaRPr sz="2481">
              <a:solidFill>
                <a:srgbClr val="000000"/>
              </a:solidFill>
              <a:latin typeface="Space Mono"/>
              <a:ea typeface="Space Mono"/>
              <a:cs typeface="Space Mono"/>
              <a:sym typeface="Space Mono"/>
            </a:endParaRPr>
          </a:p>
        </p:txBody>
      </p:sp>
      <p:sp>
        <p:nvSpPr>
          <p:cNvPr id="281" name="Google Shape;281;p13"/>
          <p:cNvSpPr/>
          <p:nvPr/>
        </p:nvSpPr>
        <p:spPr>
          <a:xfrm rot="5400000">
            <a:off x="6897160" y="4493556"/>
            <a:ext cx="1641791" cy="43434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txBox="1"/>
          <p:nvPr/>
        </p:nvSpPr>
        <p:spPr>
          <a:xfrm>
            <a:off x="10616489" y="5937606"/>
            <a:ext cx="5461711" cy="558423"/>
          </a:xfrm>
          <a:prstGeom prst="rect">
            <a:avLst/>
          </a:prstGeom>
          <a:noFill/>
          <a:ln>
            <a:noFill/>
          </a:ln>
        </p:spPr>
        <p:txBody>
          <a:bodyPr anchorCtr="0" anchor="t" bIns="0" lIns="0" spcFirstLastPara="1" rIns="0" wrap="square" tIns="0">
            <a:spAutoFit/>
          </a:bodyPr>
          <a:lstStyle/>
          <a:p>
            <a:pPr indent="0" lvl="0" marL="0" marR="0" rtl="0" algn="l">
              <a:lnSpc>
                <a:spcPct val="142406"/>
              </a:lnSpc>
              <a:spcBef>
                <a:spcPts val="0"/>
              </a:spcBef>
              <a:spcAft>
                <a:spcPts val="0"/>
              </a:spcAft>
              <a:buNone/>
            </a:pPr>
            <a:r>
              <a:rPr b="1" lang="en-US" sz="3200">
                <a:solidFill>
                  <a:srgbClr val="000000"/>
                </a:solidFill>
                <a:latin typeface="Space Mono"/>
                <a:ea typeface="Space Mono"/>
                <a:cs typeface="Space Mono"/>
                <a:sym typeface="Space Mono"/>
              </a:rPr>
              <a:t>Kathlynne Joy Moraga</a:t>
            </a:r>
            <a:endParaRPr/>
          </a:p>
        </p:txBody>
      </p:sp>
      <p:pic>
        <p:nvPicPr>
          <p:cNvPr id="283" name="Google Shape;283;p13">
            <a:hlinkClick action="ppaction://hlinksldjump" r:id="rId3"/>
          </p:cNvPr>
          <p:cNvPicPr preferRelativeResize="0"/>
          <p:nvPr/>
        </p:nvPicPr>
        <p:blipFill rotWithShape="1">
          <a:blip r:embed="rId4">
            <a:alphaModFix/>
          </a:blip>
          <a:srcRect b="0" l="0" r="0" t="0"/>
          <a:stretch/>
        </p:blipFill>
        <p:spPr>
          <a:xfrm>
            <a:off x="15784034" y="7615021"/>
            <a:ext cx="2503966" cy="2503966"/>
          </a:xfrm>
          <a:prstGeom prst="rect">
            <a:avLst/>
          </a:prstGeom>
          <a:noFill/>
          <a:ln>
            <a:noFill/>
          </a:ln>
        </p:spPr>
      </p:pic>
      <p:sp>
        <p:nvSpPr>
          <p:cNvPr id="284" name="Google Shape;284;p13"/>
          <p:cNvSpPr/>
          <p:nvPr/>
        </p:nvSpPr>
        <p:spPr>
          <a:xfrm rot="5400000">
            <a:off x="8763518" y="1310711"/>
            <a:ext cx="1641791" cy="689157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rot="5400000">
            <a:off x="14714098" y="2404335"/>
            <a:ext cx="1641791" cy="474401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rot="5400000">
            <a:off x="12361704" y="3717168"/>
            <a:ext cx="1641791" cy="57912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290" name="Shape 290"/>
        <p:cNvGrpSpPr/>
        <p:nvPr/>
      </p:nvGrpSpPr>
      <p:grpSpPr>
        <a:xfrm>
          <a:off x="0" y="0"/>
          <a:ext cx="0" cy="0"/>
          <a:chOff x="0" y="0"/>
          <a:chExt cx="0" cy="0"/>
        </a:xfrm>
      </p:grpSpPr>
      <p:sp>
        <p:nvSpPr>
          <p:cNvPr id="291" name="Google Shape;291;p14"/>
          <p:cNvSpPr/>
          <p:nvPr/>
        </p:nvSpPr>
        <p:spPr>
          <a:xfrm>
            <a:off x="11631718" y="1028700"/>
            <a:ext cx="4586482" cy="82296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nvSpPr>
        <p:spPr>
          <a:xfrm>
            <a:off x="9144000" y="3784078"/>
            <a:ext cx="4047207" cy="2718843"/>
          </a:xfrm>
          <a:prstGeom prst="rect">
            <a:avLst/>
          </a:prstGeom>
          <a:noFill/>
          <a:ln>
            <a:noFill/>
          </a:ln>
        </p:spPr>
        <p:txBody>
          <a:bodyPr anchorCtr="0" anchor="t" bIns="0" lIns="0" spcFirstLastPara="1" rIns="0" wrap="square" tIns="0">
            <a:spAutoFit/>
          </a:bodyPr>
          <a:lstStyle/>
          <a:p>
            <a:pPr indent="0" lvl="0" marL="0" marR="0" rtl="0" algn="r">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Thank you!</a:t>
            </a:r>
            <a:endParaRPr/>
          </a:p>
        </p:txBody>
      </p:sp>
      <p:sp>
        <p:nvSpPr>
          <p:cNvPr id="293" name="Google Shape;293;p14"/>
          <p:cNvSpPr txBox="1"/>
          <p:nvPr/>
        </p:nvSpPr>
        <p:spPr>
          <a:xfrm rot="5400000">
            <a:off x="15329671" y="2706725"/>
            <a:ext cx="3571412" cy="294953"/>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lang="en-US" sz="1917">
                <a:solidFill>
                  <a:srgbClr val="000000"/>
                </a:solidFill>
                <a:latin typeface="Space Mono"/>
                <a:ea typeface="Space Mono"/>
                <a:cs typeface="Space Mono"/>
                <a:sym typeface="Space Mono"/>
              </a:rPr>
              <a:t>Project Presentation | </a:t>
            </a:r>
            <a:endParaRPr/>
          </a:p>
        </p:txBody>
      </p:sp>
      <p:pic>
        <p:nvPicPr>
          <p:cNvPr id="294" name="Google Shape;294;p14"/>
          <p:cNvPicPr preferRelativeResize="0"/>
          <p:nvPr/>
        </p:nvPicPr>
        <p:blipFill rotWithShape="1">
          <a:blip r:embed="rId3">
            <a:alphaModFix/>
          </a:blip>
          <a:srcRect b="0" l="0" r="0" t="0"/>
          <a:stretch/>
        </p:blipFill>
        <p:spPr>
          <a:xfrm>
            <a:off x="0" y="570488"/>
            <a:ext cx="7924800" cy="11864865"/>
          </a:xfrm>
          <a:prstGeom prst="rect">
            <a:avLst/>
          </a:prstGeom>
          <a:noFill/>
          <a:ln>
            <a:noFill/>
          </a:ln>
        </p:spPr>
      </p:pic>
      <p:pic>
        <p:nvPicPr>
          <p:cNvPr id="295" name="Google Shape;295;p14">
            <a:hlinkClick action="ppaction://hlinksldjump" r:id="rId4"/>
          </p:cNvPr>
          <p:cNvPicPr preferRelativeResize="0"/>
          <p:nvPr/>
        </p:nvPicPr>
        <p:blipFill rotWithShape="1">
          <a:blip r:embed="rId5">
            <a:alphaModFix/>
          </a:blip>
          <a:srcRect b="0" l="0" r="0" t="0"/>
          <a:stretch/>
        </p:blipFill>
        <p:spPr>
          <a:xfrm>
            <a:off x="15784034" y="7615021"/>
            <a:ext cx="2503966" cy="25039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99" name="Shape 99"/>
        <p:cNvGrpSpPr/>
        <p:nvPr/>
      </p:nvGrpSpPr>
      <p:grpSpPr>
        <a:xfrm>
          <a:off x="0" y="0"/>
          <a:ext cx="0" cy="0"/>
          <a:chOff x="0" y="0"/>
          <a:chExt cx="0" cy="0"/>
        </a:xfrm>
      </p:grpSpPr>
      <p:sp>
        <p:nvSpPr>
          <p:cNvPr id="100" name="Google Shape;100;p2"/>
          <p:cNvSpPr/>
          <p:nvPr/>
        </p:nvSpPr>
        <p:spPr>
          <a:xfrm>
            <a:off x="2574743" y="2707977"/>
            <a:ext cx="6509113" cy="3305057"/>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1980570" y="996690"/>
            <a:ext cx="7170452" cy="274447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999" u="none" cap="none" strike="noStrike">
                <a:solidFill>
                  <a:srgbClr val="000000"/>
                </a:solidFill>
                <a:latin typeface="Archivo Black"/>
                <a:ea typeface="Archivo Black"/>
                <a:cs typeface="Archivo Black"/>
                <a:sym typeface="Archivo Black"/>
              </a:rPr>
              <a:t>Contents</a:t>
            </a:r>
            <a:endParaRPr b="0" i="0" sz="8999" u="none" cap="none" strike="noStrike">
              <a:solidFill>
                <a:srgbClr val="000000"/>
              </a:solidFill>
              <a:latin typeface="Archivo Black"/>
              <a:ea typeface="Archivo Black"/>
              <a:cs typeface="Archivo Black"/>
              <a:sym typeface="Archivo Black"/>
            </a:endParaRPr>
          </a:p>
        </p:txBody>
      </p:sp>
      <p:sp>
        <p:nvSpPr>
          <p:cNvPr id="102" name="Google Shape;102;p2"/>
          <p:cNvSpPr/>
          <p:nvPr/>
        </p:nvSpPr>
        <p:spPr>
          <a:xfrm>
            <a:off x="1295400" y="5174704"/>
            <a:ext cx="6509113" cy="3305057"/>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2"/>
          <p:cNvPicPr preferRelativeResize="0"/>
          <p:nvPr/>
        </p:nvPicPr>
        <p:blipFill rotWithShape="1">
          <a:blip r:embed="rId3">
            <a:alphaModFix/>
          </a:blip>
          <a:srcRect b="0" l="0" r="0" t="0"/>
          <a:stretch/>
        </p:blipFill>
        <p:spPr>
          <a:xfrm>
            <a:off x="10363200" y="0"/>
            <a:ext cx="7924800" cy="11864865"/>
          </a:xfrm>
          <a:prstGeom prst="rect">
            <a:avLst/>
          </a:prstGeom>
          <a:noFill/>
          <a:ln>
            <a:noFill/>
          </a:ln>
        </p:spPr>
      </p:pic>
      <p:sp>
        <p:nvSpPr>
          <p:cNvPr id="104" name="Google Shape;104;p2">
            <a:hlinkClick action="ppaction://hlinksldjump" r:id="rId4"/>
          </p:cNvPr>
          <p:cNvSpPr txBox="1"/>
          <p:nvPr/>
        </p:nvSpPr>
        <p:spPr>
          <a:xfrm>
            <a:off x="2468202" y="3493195"/>
            <a:ext cx="6066198" cy="70788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4000"/>
              <a:buFont typeface="Noto Sans Symbols"/>
              <a:buChar char="▪"/>
            </a:pPr>
            <a:r>
              <a:rPr b="0" i="0" lang="en-US" sz="4000" u="none" cap="none" strike="noStrike">
                <a:solidFill>
                  <a:schemeClr val="dk1"/>
                </a:solidFill>
                <a:latin typeface="Space Mono"/>
                <a:ea typeface="Space Mono"/>
                <a:cs typeface="Space Mono"/>
                <a:sym typeface="Space Mono"/>
              </a:rPr>
              <a:t>Introduction</a:t>
            </a:r>
            <a:endParaRPr b="0" i="0" sz="4000" u="none" cap="none" strike="noStrike">
              <a:solidFill>
                <a:schemeClr val="dk1"/>
              </a:solidFill>
              <a:latin typeface="Space Mono"/>
              <a:ea typeface="Space Mono"/>
              <a:cs typeface="Space Mono"/>
              <a:sym typeface="Space Mono"/>
            </a:endParaRPr>
          </a:p>
        </p:txBody>
      </p:sp>
      <p:sp>
        <p:nvSpPr>
          <p:cNvPr id="105" name="Google Shape;105;p2">
            <a:hlinkClick action="ppaction://hlinksldjump" r:id="rId5"/>
          </p:cNvPr>
          <p:cNvSpPr txBox="1"/>
          <p:nvPr/>
        </p:nvSpPr>
        <p:spPr>
          <a:xfrm>
            <a:off x="2483103" y="4216144"/>
            <a:ext cx="4694598" cy="70788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4000"/>
              <a:buFont typeface="Noto Sans Symbols"/>
              <a:buChar char="▪"/>
            </a:pPr>
            <a:r>
              <a:rPr b="0" i="0" lang="en-US" sz="4000" u="none" cap="none" strike="noStrike">
                <a:solidFill>
                  <a:schemeClr val="dk1"/>
                </a:solidFill>
                <a:latin typeface="Space Mono"/>
                <a:ea typeface="Space Mono"/>
                <a:cs typeface="Space Mono"/>
                <a:sym typeface="Space Mono"/>
              </a:rPr>
              <a:t>Objectives</a:t>
            </a:r>
            <a:endParaRPr b="0" i="0" sz="4000" u="none" cap="none" strike="noStrike">
              <a:solidFill>
                <a:schemeClr val="dk1"/>
              </a:solidFill>
              <a:latin typeface="Space Mono"/>
              <a:ea typeface="Space Mono"/>
              <a:cs typeface="Space Mono"/>
              <a:sym typeface="Space Mono"/>
            </a:endParaRPr>
          </a:p>
        </p:txBody>
      </p:sp>
      <p:sp>
        <p:nvSpPr>
          <p:cNvPr id="106" name="Google Shape;106;p2">
            <a:hlinkClick action="ppaction://hlinksldjump" r:id="rId6"/>
          </p:cNvPr>
          <p:cNvSpPr txBox="1"/>
          <p:nvPr/>
        </p:nvSpPr>
        <p:spPr>
          <a:xfrm>
            <a:off x="2483103" y="5079963"/>
            <a:ext cx="4694598" cy="70788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4000"/>
              <a:buFont typeface="Noto Sans Symbols"/>
              <a:buChar char="▪"/>
            </a:pPr>
            <a:r>
              <a:rPr b="0" i="0" lang="en-US" sz="4000" u="none" cap="none" strike="noStrike">
                <a:solidFill>
                  <a:schemeClr val="dk1"/>
                </a:solidFill>
                <a:latin typeface="Space Mono"/>
                <a:ea typeface="Space Mono"/>
                <a:cs typeface="Space Mono"/>
                <a:sym typeface="Space Mono"/>
              </a:rPr>
              <a:t>Screenshots</a:t>
            </a:r>
            <a:endParaRPr b="0" i="0" sz="4000" u="none" cap="none" strike="noStrike">
              <a:solidFill>
                <a:schemeClr val="dk1"/>
              </a:solidFill>
              <a:latin typeface="Space Mono"/>
              <a:ea typeface="Space Mono"/>
              <a:cs typeface="Space Mono"/>
              <a:sym typeface="Space Mono"/>
            </a:endParaRPr>
          </a:p>
        </p:txBody>
      </p:sp>
      <p:sp>
        <p:nvSpPr>
          <p:cNvPr id="107" name="Google Shape;107;p2">
            <a:hlinkClick action="ppaction://hlinksldjump" r:id="rId7"/>
          </p:cNvPr>
          <p:cNvSpPr txBox="1"/>
          <p:nvPr/>
        </p:nvSpPr>
        <p:spPr>
          <a:xfrm>
            <a:off x="2491963" y="5851273"/>
            <a:ext cx="4694598" cy="70788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4000"/>
              <a:buFont typeface="Noto Sans Symbols"/>
              <a:buChar char="▪"/>
            </a:pPr>
            <a:r>
              <a:rPr b="0" i="0" lang="en-US" sz="4000" u="none" cap="none" strike="noStrike">
                <a:solidFill>
                  <a:schemeClr val="dk1"/>
                </a:solidFill>
                <a:latin typeface="Space Mono"/>
                <a:ea typeface="Space Mono"/>
                <a:cs typeface="Space Mono"/>
                <a:sym typeface="Space Mono"/>
              </a:rPr>
              <a:t>Credits</a:t>
            </a:r>
            <a:endParaRPr b="0" i="0" sz="4000" u="none" cap="none" strike="noStrike">
              <a:solidFill>
                <a:schemeClr val="dk1"/>
              </a:solidFill>
              <a:latin typeface="Space Mono"/>
              <a:ea typeface="Space Mono"/>
              <a:cs typeface="Space Mono"/>
              <a:sym typeface="Space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111" name="Shape 111"/>
        <p:cNvGrpSpPr/>
        <p:nvPr/>
      </p:nvGrpSpPr>
      <p:grpSpPr>
        <a:xfrm>
          <a:off x="0" y="0"/>
          <a:ext cx="0" cy="0"/>
          <a:chOff x="0" y="0"/>
          <a:chExt cx="0" cy="0"/>
        </a:xfrm>
      </p:grpSpPr>
      <p:sp>
        <p:nvSpPr>
          <p:cNvPr id="112" name="Google Shape;112;p3"/>
          <p:cNvSpPr/>
          <p:nvPr/>
        </p:nvSpPr>
        <p:spPr>
          <a:xfrm>
            <a:off x="4419600" y="8120308"/>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905000" y="516876"/>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3">
            <a:hlinkClick action="ppaction://hlinksldjump" r:id="rId3"/>
          </p:cNvPr>
          <p:cNvPicPr preferRelativeResize="0"/>
          <p:nvPr/>
        </p:nvPicPr>
        <p:blipFill rotWithShape="1">
          <a:blip r:embed="rId4">
            <a:alphaModFix/>
          </a:blip>
          <a:srcRect b="0" l="0" r="0" t="0"/>
          <a:stretch/>
        </p:blipFill>
        <p:spPr>
          <a:xfrm>
            <a:off x="15784034" y="7615021"/>
            <a:ext cx="2503966" cy="2503966"/>
          </a:xfrm>
          <a:prstGeom prst="rect">
            <a:avLst/>
          </a:prstGeom>
          <a:noFill/>
          <a:ln>
            <a:noFill/>
          </a:ln>
        </p:spPr>
      </p:pic>
      <p:sp>
        <p:nvSpPr>
          <p:cNvPr id="115" name="Google Shape;115;p3"/>
          <p:cNvSpPr txBox="1"/>
          <p:nvPr/>
        </p:nvSpPr>
        <p:spPr>
          <a:xfrm>
            <a:off x="556589" y="625273"/>
            <a:ext cx="14683411"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999" u="none" cap="none" strike="noStrike">
                <a:solidFill>
                  <a:srgbClr val="000000"/>
                </a:solidFill>
                <a:latin typeface="Archivo Black"/>
                <a:ea typeface="Archivo Black"/>
                <a:cs typeface="Archivo Black"/>
                <a:sym typeface="Archivo Black"/>
              </a:rPr>
              <a:t>Introduction</a:t>
            </a:r>
            <a:endParaRPr b="0" i="0" sz="8999" u="none" cap="none" strike="noStrike">
              <a:solidFill>
                <a:srgbClr val="000000"/>
              </a:solidFill>
              <a:latin typeface="Archivo Black"/>
              <a:ea typeface="Archivo Black"/>
              <a:cs typeface="Archivo Black"/>
              <a:sym typeface="Archivo Black"/>
            </a:endParaRPr>
          </a:p>
        </p:txBody>
      </p:sp>
      <p:sp>
        <p:nvSpPr>
          <p:cNvPr id="116" name="Google Shape;116;p3"/>
          <p:cNvSpPr txBox="1"/>
          <p:nvPr/>
        </p:nvSpPr>
        <p:spPr>
          <a:xfrm>
            <a:off x="1371600" y="2359885"/>
            <a:ext cx="15369211" cy="5760423"/>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2800" u="none" cap="none" strike="noStrike">
                <a:solidFill>
                  <a:srgbClr val="000000"/>
                </a:solidFill>
                <a:latin typeface="Space Mono"/>
                <a:ea typeface="Space Mono"/>
                <a:cs typeface="Space Mono"/>
                <a:sym typeface="Space Mono"/>
              </a:rPr>
              <a:t>The 3MBC Payroll System is designed to digitize the current manual systems used by companies nowadays. It was developed to help the manager/administrator to arrange the employees' salaries in a more efficient, secure, and timely manner. It encrypts sensitive data and information and enables storage over an extended length of time while allowing for easy access and modification. This system can keep and view digital records without obtaining redundant entries. The project comprises how to manage employees' data effectively and provide enhanced services to employees.</a:t>
            </a:r>
            <a:endParaRPr/>
          </a:p>
        </p:txBody>
      </p:sp>
      <p:sp>
        <p:nvSpPr>
          <p:cNvPr id="117" name="Google Shape;117;p3"/>
          <p:cNvSpPr/>
          <p:nvPr/>
        </p:nvSpPr>
        <p:spPr>
          <a:xfrm>
            <a:off x="8153400" y="1716939"/>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122" name="Shape 122"/>
        <p:cNvGrpSpPr/>
        <p:nvPr/>
      </p:nvGrpSpPr>
      <p:grpSpPr>
        <a:xfrm>
          <a:off x="0" y="0"/>
          <a:ext cx="0" cy="0"/>
          <a:chOff x="0" y="0"/>
          <a:chExt cx="0" cy="0"/>
        </a:xfrm>
      </p:grpSpPr>
      <p:sp>
        <p:nvSpPr>
          <p:cNvPr id="123" name="Google Shape;123;p4"/>
          <p:cNvSpPr/>
          <p:nvPr/>
        </p:nvSpPr>
        <p:spPr>
          <a:xfrm>
            <a:off x="-2057400" y="311441"/>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nvSpPr>
        <p:spPr>
          <a:xfrm>
            <a:off x="556589" y="456079"/>
            <a:ext cx="14683411"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999" u="none" cap="none" strike="noStrike">
                <a:solidFill>
                  <a:srgbClr val="000000"/>
                </a:solidFill>
                <a:latin typeface="Archivo Black"/>
                <a:ea typeface="Archivo Black"/>
                <a:cs typeface="Archivo Black"/>
                <a:sym typeface="Archivo Black"/>
              </a:rPr>
              <a:t>Objectives</a:t>
            </a:r>
            <a:endParaRPr b="0" i="0" sz="8999" u="none" cap="none" strike="noStrike">
              <a:solidFill>
                <a:srgbClr val="000000"/>
              </a:solidFill>
              <a:latin typeface="Archivo Black"/>
              <a:ea typeface="Archivo Black"/>
              <a:cs typeface="Archivo Black"/>
              <a:sym typeface="Archivo Black"/>
            </a:endParaRPr>
          </a:p>
        </p:txBody>
      </p:sp>
      <p:sp>
        <p:nvSpPr>
          <p:cNvPr id="125" name="Google Shape;125;p4"/>
          <p:cNvSpPr/>
          <p:nvPr/>
        </p:nvSpPr>
        <p:spPr>
          <a:xfrm>
            <a:off x="575174" y="2345366"/>
            <a:ext cx="3234826" cy="7024873"/>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txBox="1"/>
          <p:nvPr/>
        </p:nvSpPr>
        <p:spPr>
          <a:xfrm>
            <a:off x="781515" y="3368595"/>
            <a:ext cx="2872411" cy="60016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Space Mono"/>
                <a:ea typeface="Space Mono"/>
                <a:cs typeface="Space Mono"/>
                <a:sym typeface="Space Mono"/>
              </a:rPr>
              <a:t>Provide 3MBC Administration with an interactive graphical user interface for calculating, preparing, and managing employee records, payments, and salaries for all 3MBC Company employees.</a:t>
            </a:r>
            <a:endParaRPr b="0" i="0" sz="2400" u="none" cap="none" strike="noStrike">
              <a:solidFill>
                <a:schemeClr val="dk1"/>
              </a:solidFill>
              <a:latin typeface="Space Mono"/>
              <a:ea typeface="Space Mono"/>
              <a:cs typeface="Space Mono"/>
              <a:sym typeface="Space Mono"/>
            </a:endParaRPr>
          </a:p>
        </p:txBody>
      </p:sp>
      <p:sp>
        <p:nvSpPr>
          <p:cNvPr id="127" name="Google Shape;127;p4"/>
          <p:cNvSpPr/>
          <p:nvPr/>
        </p:nvSpPr>
        <p:spPr>
          <a:xfrm>
            <a:off x="4038600" y="2345365"/>
            <a:ext cx="3234826" cy="7024873"/>
          </a:xfrm>
          <a:prstGeom prst="rect">
            <a:avLst/>
          </a:prstGeom>
          <a:solidFill>
            <a:srgbClr val="000000">
              <a:alpha val="6666"/>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543800" y="2385827"/>
            <a:ext cx="3234826" cy="7024873"/>
          </a:xfrm>
          <a:prstGeom prst="rect">
            <a:avLst/>
          </a:prstGeom>
          <a:solidFill>
            <a:srgbClr val="000000">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4214189" y="4742180"/>
            <a:ext cx="2872411"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Space Mono"/>
                <a:ea typeface="Space Mono"/>
                <a:cs typeface="Space Mono"/>
                <a:sym typeface="Space Mono"/>
              </a:rPr>
              <a:t>Ensure that system administrators only have secure access to employee details and payroll records.</a:t>
            </a:r>
            <a:endParaRPr b="0" i="0" sz="2400" u="none" cap="none" strike="noStrike">
              <a:solidFill>
                <a:schemeClr val="dk1"/>
              </a:solidFill>
              <a:latin typeface="Space Mono"/>
              <a:ea typeface="Space Mono"/>
              <a:cs typeface="Space Mono"/>
              <a:sym typeface="Space Mono"/>
            </a:endParaRPr>
          </a:p>
        </p:txBody>
      </p:sp>
      <p:sp>
        <p:nvSpPr>
          <p:cNvPr id="130" name="Google Shape;130;p4"/>
          <p:cNvSpPr txBox="1"/>
          <p:nvPr/>
        </p:nvSpPr>
        <p:spPr>
          <a:xfrm>
            <a:off x="7725008" y="4744770"/>
            <a:ext cx="2872411"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Space Mono"/>
                <a:ea typeface="Space Mono"/>
                <a:cs typeface="Space Mono"/>
                <a:sym typeface="Space Mono"/>
              </a:rPr>
              <a:t>Maintain accurate information of employee’s earnings, contributions, deductions, and necessary withholdings.</a:t>
            </a:r>
            <a:endParaRPr b="0" i="0" sz="2400" u="none" cap="none" strike="noStrike">
              <a:solidFill>
                <a:schemeClr val="dk1"/>
              </a:solidFill>
              <a:latin typeface="Space Mono"/>
              <a:ea typeface="Space Mono"/>
              <a:cs typeface="Space Mono"/>
              <a:sym typeface="Space Mono"/>
            </a:endParaRPr>
          </a:p>
        </p:txBody>
      </p:sp>
      <p:sp>
        <p:nvSpPr>
          <p:cNvPr id="131" name="Google Shape;131;p4"/>
          <p:cNvSpPr/>
          <p:nvPr/>
        </p:nvSpPr>
        <p:spPr>
          <a:xfrm>
            <a:off x="10972800" y="2385827"/>
            <a:ext cx="3234826" cy="7024873"/>
          </a:xfrm>
          <a:prstGeom prst="rect">
            <a:avLst/>
          </a:prstGeom>
          <a:solidFill>
            <a:srgbClr val="000000">
              <a:alpha val="1294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nvSpPr>
        <p:spPr>
          <a:xfrm>
            <a:off x="11335215" y="4742180"/>
            <a:ext cx="2872411"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Space Mono"/>
                <a:ea typeface="Space Mono"/>
                <a:cs typeface="Space Mono"/>
                <a:sym typeface="Space Mono"/>
              </a:rPr>
              <a:t>Maintain accurate information of employee’s earnings, contributions, deductions, and necessary withholdings.</a:t>
            </a:r>
            <a:endParaRPr b="0" i="0" sz="2400" u="none" cap="none" strike="noStrike">
              <a:solidFill>
                <a:schemeClr val="dk1"/>
              </a:solidFill>
              <a:latin typeface="Space Mono"/>
              <a:ea typeface="Space Mono"/>
              <a:cs typeface="Space Mono"/>
              <a:sym typeface="Space Mono"/>
            </a:endParaRPr>
          </a:p>
        </p:txBody>
      </p:sp>
      <p:sp>
        <p:nvSpPr>
          <p:cNvPr id="133" name="Google Shape;133;p4"/>
          <p:cNvSpPr/>
          <p:nvPr/>
        </p:nvSpPr>
        <p:spPr>
          <a:xfrm>
            <a:off x="14401800" y="2400300"/>
            <a:ext cx="3234826" cy="7024873"/>
          </a:xfrm>
          <a:prstGeom prst="rect">
            <a:avLst/>
          </a:prstGeom>
          <a:solidFill>
            <a:srgbClr val="000000">
              <a:alpha val="15686"/>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txBox="1"/>
          <p:nvPr/>
        </p:nvSpPr>
        <p:spPr>
          <a:xfrm>
            <a:off x="14638320" y="4742180"/>
            <a:ext cx="2872411"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Space Mono"/>
                <a:ea typeface="Space Mono"/>
                <a:cs typeface="Space Mono"/>
                <a:sym typeface="Space Mono"/>
              </a:rPr>
              <a:t>Maintain accurate information of employee’s earnings, contributions, deductions, and necessary withholdings.</a:t>
            </a:r>
            <a:endParaRPr b="0" i="0" sz="2400" u="none" cap="none" strike="noStrike">
              <a:solidFill>
                <a:schemeClr val="dk1"/>
              </a:solidFill>
              <a:latin typeface="Space Mono"/>
              <a:ea typeface="Space Mono"/>
              <a:cs typeface="Space Mono"/>
              <a:sym typeface="Space Mono"/>
            </a:endParaRPr>
          </a:p>
        </p:txBody>
      </p:sp>
      <p:sp>
        <p:nvSpPr>
          <p:cNvPr id="135" name="Google Shape;135;p4"/>
          <p:cNvSpPr txBox="1"/>
          <p:nvPr/>
        </p:nvSpPr>
        <p:spPr>
          <a:xfrm>
            <a:off x="2155416" y="2414432"/>
            <a:ext cx="8022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lt1"/>
                </a:solidFill>
                <a:latin typeface="Calibri"/>
                <a:ea typeface="Calibri"/>
                <a:cs typeface="Calibri"/>
                <a:sym typeface="Calibri"/>
              </a:rPr>
              <a:t>1</a:t>
            </a:r>
            <a:endParaRPr sz="3600">
              <a:solidFill>
                <a:schemeClr val="lt1"/>
              </a:solidFill>
              <a:latin typeface="Calibri"/>
              <a:ea typeface="Calibri"/>
              <a:cs typeface="Calibri"/>
              <a:sym typeface="Calibri"/>
            </a:endParaRPr>
          </a:p>
        </p:txBody>
      </p:sp>
      <p:sp>
        <p:nvSpPr>
          <p:cNvPr id="136" name="Google Shape;136;p4"/>
          <p:cNvSpPr txBox="1"/>
          <p:nvPr/>
        </p:nvSpPr>
        <p:spPr>
          <a:xfrm>
            <a:off x="5439793" y="2472676"/>
            <a:ext cx="8022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2</a:t>
            </a:r>
            <a:endParaRPr sz="3600">
              <a:solidFill>
                <a:schemeClr val="lt1"/>
              </a:solidFill>
              <a:latin typeface="Calibri"/>
              <a:ea typeface="Calibri"/>
              <a:cs typeface="Calibri"/>
              <a:sym typeface="Calibri"/>
            </a:endParaRPr>
          </a:p>
        </p:txBody>
      </p:sp>
      <p:sp>
        <p:nvSpPr>
          <p:cNvPr id="137" name="Google Shape;137;p4"/>
          <p:cNvSpPr txBox="1"/>
          <p:nvPr/>
        </p:nvSpPr>
        <p:spPr>
          <a:xfrm>
            <a:off x="8674619" y="2472676"/>
            <a:ext cx="8022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3</a:t>
            </a:r>
            <a:endParaRPr sz="3600">
              <a:solidFill>
                <a:schemeClr val="lt1"/>
              </a:solidFill>
              <a:latin typeface="Calibri"/>
              <a:ea typeface="Calibri"/>
              <a:cs typeface="Calibri"/>
              <a:sym typeface="Calibri"/>
            </a:endParaRPr>
          </a:p>
        </p:txBody>
      </p:sp>
      <p:sp>
        <p:nvSpPr>
          <p:cNvPr id="138" name="Google Shape;138;p4"/>
          <p:cNvSpPr txBox="1"/>
          <p:nvPr/>
        </p:nvSpPr>
        <p:spPr>
          <a:xfrm>
            <a:off x="12415267" y="2414431"/>
            <a:ext cx="8022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4</a:t>
            </a:r>
            <a:endParaRPr sz="3600">
              <a:solidFill>
                <a:schemeClr val="lt1"/>
              </a:solidFill>
              <a:latin typeface="Calibri"/>
              <a:ea typeface="Calibri"/>
              <a:cs typeface="Calibri"/>
              <a:sym typeface="Calibri"/>
            </a:endParaRPr>
          </a:p>
        </p:txBody>
      </p:sp>
      <p:pic>
        <p:nvPicPr>
          <p:cNvPr id="139" name="Google Shape;139;p4">
            <a:hlinkClick action="ppaction://hlinksldjump" r:id="rId3"/>
          </p:cNvPr>
          <p:cNvPicPr preferRelativeResize="0"/>
          <p:nvPr/>
        </p:nvPicPr>
        <p:blipFill rotWithShape="1">
          <a:blip r:embed="rId4">
            <a:alphaModFix/>
          </a:blip>
          <a:srcRect b="0" l="0" r="0" t="0"/>
          <a:stretch/>
        </p:blipFill>
        <p:spPr>
          <a:xfrm>
            <a:off x="15738056" y="7886884"/>
            <a:ext cx="2503966" cy="2503966"/>
          </a:xfrm>
          <a:prstGeom prst="rect">
            <a:avLst/>
          </a:prstGeom>
          <a:noFill/>
          <a:ln>
            <a:noFill/>
          </a:ln>
        </p:spPr>
      </p:pic>
      <p:sp>
        <p:nvSpPr>
          <p:cNvPr id="140" name="Google Shape;140;p4"/>
          <p:cNvSpPr txBox="1"/>
          <p:nvPr/>
        </p:nvSpPr>
        <p:spPr>
          <a:xfrm>
            <a:off x="15784034" y="2414430"/>
            <a:ext cx="8022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5</a:t>
            </a:r>
            <a:endParaRPr sz="3600">
              <a:solidFill>
                <a:schemeClr val="lt1"/>
              </a:solidFill>
              <a:latin typeface="Calibri"/>
              <a:ea typeface="Calibri"/>
              <a:cs typeface="Calibri"/>
              <a:sym typeface="Calibri"/>
            </a:endParaRPr>
          </a:p>
        </p:txBody>
      </p:sp>
      <p:sp>
        <p:nvSpPr>
          <p:cNvPr id="141" name="Google Shape;141;p4"/>
          <p:cNvSpPr/>
          <p:nvPr/>
        </p:nvSpPr>
        <p:spPr>
          <a:xfrm>
            <a:off x="7086600" y="14097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145" name="Shape 145"/>
        <p:cNvGrpSpPr/>
        <p:nvPr/>
      </p:nvGrpSpPr>
      <p:grpSpPr>
        <a:xfrm>
          <a:off x="0" y="0"/>
          <a:ext cx="0" cy="0"/>
          <a:chOff x="0" y="0"/>
          <a:chExt cx="0" cy="0"/>
        </a:xfrm>
      </p:grpSpPr>
      <p:sp>
        <p:nvSpPr>
          <p:cNvPr id="146" name="Google Shape;146;p5">
            <a:hlinkClick action="ppaction://hlinksldjump" r:id="rId3"/>
          </p:cNvPr>
          <p:cNvSpPr/>
          <p:nvPr/>
        </p:nvSpPr>
        <p:spPr>
          <a:xfrm>
            <a:off x="1905000" y="3787924"/>
            <a:ext cx="4876799" cy="1352013"/>
          </a:xfrm>
          <a:prstGeom prst="rect">
            <a:avLst/>
          </a:prstGeom>
          <a:solidFill>
            <a:srgbClr val="000000">
              <a:alpha val="862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a:hlinkClick action="ppaction://hlinksldjump" r:id="rId4"/>
          </p:cNvPr>
          <p:cNvSpPr/>
          <p:nvPr/>
        </p:nvSpPr>
        <p:spPr>
          <a:xfrm>
            <a:off x="7211962" y="3788337"/>
            <a:ext cx="4495800" cy="1351600"/>
          </a:xfrm>
          <a:prstGeom prst="rect">
            <a:avLst/>
          </a:prstGeom>
          <a:solidFill>
            <a:srgbClr val="000000">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985002" y="5538913"/>
            <a:ext cx="3747329" cy="1181594"/>
          </a:xfrm>
          <a:prstGeom prst="rect">
            <a:avLst/>
          </a:prstGeom>
          <a:solidFill>
            <a:srgbClr val="000000">
              <a:alpha val="1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txBox="1"/>
          <p:nvPr/>
        </p:nvSpPr>
        <p:spPr>
          <a:xfrm>
            <a:off x="11786095" y="3904445"/>
            <a:ext cx="465107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Space Mono"/>
                <a:ea typeface="Space Mono"/>
                <a:cs typeface="Space Mono"/>
                <a:sym typeface="Space Mono"/>
              </a:rPr>
              <a:t>Employee Attendance</a:t>
            </a:r>
            <a:endParaRPr b="1" sz="3600">
              <a:solidFill>
                <a:schemeClr val="dk1"/>
              </a:solidFill>
              <a:latin typeface="Space Mono"/>
              <a:ea typeface="Space Mono"/>
              <a:cs typeface="Space Mono"/>
              <a:sym typeface="Space Mono"/>
            </a:endParaRPr>
          </a:p>
        </p:txBody>
      </p:sp>
      <p:sp>
        <p:nvSpPr>
          <p:cNvPr id="150" name="Google Shape;150;p5">
            <a:hlinkClick action="ppaction://hlinksldjump" r:id="rId5"/>
          </p:cNvPr>
          <p:cNvSpPr/>
          <p:nvPr/>
        </p:nvSpPr>
        <p:spPr>
          <a:xfrm>
            <a:off x="12137925" y="3809750"/>
            <a:ext cx="4109391" cy="1330187"/>
          </a:xfrm>
          <a:prstGeom prst="rect">
            <a:avLst/>
          </a:prstGeom>
          <a:solidFill>
            <a:srgbClr val="000000">
              <a:alpha val="1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nvSpPr>
        <p:spPr>
          <a:xfrm>
            <a:off x="2411176" y="4182828"/>
            <a:ext cx="368499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Space Mono"/>
                <a:ea typeface="Space Mono"/>
                <a:cs typeface="Space Mono"/>
                <a:sym typeface="Space Mono"/>
              </a:rPr>
              <a:t>Admin Login</a:t>
            </a:r>
            <a:endParaRPr b="1" sz="3600">
              <a:solidFill>
                <a:schemeClr val="dk1"/>
              </a:solidFill>
              <a:latin typeface="Space Mono"/>
              <a:ea typeface="Space Mono"/>
              <a:cs typeface="Space Mono"/>
              <a:sym typeface="Space Mono"/>
            </a:endParaRPr>
          </a:p>
        </p:txBody>
      </p:sp>
      <p:sp>
        <p:nvSpPr>
          <p:cNvPr id="152" name="Google Shape;152;p5"/>
          <p:cNvSpPr txBox="1"/>
          <p:nvPr/>
        </p:nvSpPr>
        <p:spPr>
          <a:xfrm>
            <a:off x="8001000" y="4182828"/>
            <a:ext cx="36849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Space Mono"/>
                <a:ea typeface="Space Mono"/>
                <a:cs typeface="Space Mono"/>
                <a:sym typeface="Space Mono"/>
              </a:rPr>
              <a:t>Dashboard</a:t>
            </a:r>
            <a:endParaRPr b="1" sz="3600">
              <a:solidFill>
                <a:schemeClr val="dk1"/>
              </a:solidFill>
              <a:latin typeface="Space Mono"/>
              <a:ea typeface="Space Mono"/>
              <a:cs typeface="Space Mono"/>
              <a:sym typeface="Space Mono"/>
            </a:endParaRPr>
          </a:p>
        </p:txBody>
      </p:sp>
      <p:sp>
        <p:nvSpPr>
          <p:cNvPr id="153" name="Google Shape;153;p5"/>
          <p:cNvSpPr txBox="1"/>
          <p:nvPr/>
        </p:nvSpPr>
        <p:spPr>
          <a:xfrm>
            <a:off x="8183862" y="5804301"/>
            <a:ext cx="36849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Space Mono"/>
                <a:ea typeface="Space Mono"/>
                <a:cs typeface="Space Mono"/>
                <a:sym typeface="Space Mono"/>
              </a:rPr>
              <a:t>About Us</a:t>
            </a:r>
            <a:endParaRPr b="1" sz="3600">
              <a:solidFill>
                <a:schemeClr val="dk1"/>
              </a:solidFill>
              <a:latin typeface="Space Mono"/>
              <a:ea typeface="Space Mono"/>
              <a:cs typeface="Space Mono"/>
              <a:sym typeface="Space Mono"/>
            </a:endParaRPr>
          </a:p>
        </p:txBody>
      </p:sp>
      <p:sp>
        <p:nvSpPr>
          <p:cNvPr id="154" name="Google Shape;154;p5">
            <a:hlinkClick action="ppaction://hlinksldjump" r:id="rId6"/>
          </p:cNvPr>
          <p:cNvSpPr txBox="1"/>
          <p:nvPr/>
        </p:nvSpPr>
        <p:spPr>
          <a:xfrm>
            <a:off x="3670635" y="5806544"/>
            <a:ext cx="36849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Space Mono"/>
                <a:ea typeface="Space Mono"/>
                <a:cs typeface="Space Mono"/>
                <a:sym typeface="Space Mono"/>
              </a:rPr>
              <a:t>Payroll</a:t>
            </a:r>
            <a:endParaRPr b="1" sz="3600">
              <a:solidFill>
                <a:schemeClr val="dk1"/>
              </a:solidFill>
              <a:latin typeface="Space Mono"/>
              <a:ea typeface="Space Mono"/>
              <a:cs typeface="Space Mono"/>
              <a:sym typeface="Space Mono"/>
            </a:endParaRPr>
          </a:p>
        </p:txBody>
      </p:sp>
      <p:pic>
        <p:nvPicPr>
          <p:cNvPr id="155" name="Google Shape;155;p5">
            <a:hlinkClick action="ppaction://hlinksldjump" r:id="rId7"/>
          </p:cNvPr>
          <p:cNvPicPr preferRelativeResize="0"/>
          <p:nvPr/>
        </p:nvPicPr>
        <p:blipFill rotWithShape="1">
          <a:blip r:embed="rId8">
            <a:alphaModFix/>
          </a:blip>
          <a:srcRect b="0" l="0" r="0" t="0"/>
          <a:stretch/>
        </p:blipFill>
        <p:spPr>
          <a:xfrm>
            <a:off x="15757453" y="7630417"/>
            <a:ext cx="2503966" cy="2503966"/>
          </a:xfrm>
          <a:prstGeom prst="rect">
            <a:avLst/>
          </a:prstGeom>
          <a:noFill/>
          <a:ln>
            <a:noFill/>
          </a:ln>
        </p:spPr>
      </p:pic>
      <p:sp>
        <p:nvSpPr>
          <p:cNvPr id="156" name="Google Shape;156;p5">
            <a:hlinkClick action="ppaction://hlinksldjump" r:id="rId9"/>
          </p:cNvPr>
          <p:cNvSpPr/>
          <p:nvPr/>
        </p:nvSpPr>
        <p:spPr>
          <a:xfrm>
            <a:off x="7454998" y="5534428"/>
            <a:ext cx="3798938" cy="1186079"/>
          </a:xfrm>
          <a:prstGeom prst="rect">
            <a:avLst/>
          </a:prstGeom>
          <a:solidFill>
            <a:srgbClr val="000000">
              <a:alpha val="1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1905000" y="2989597"/>
            <a:ext cx="14379772" cy="165717"/>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2057400" y="7579815"/>
            <a:ext cx="14379772" cy="165717"/>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txBox="1"/>
          <p:nvPr/>
        </p:nvSpPr>
        <p:spPr>
          <a:xfrm>
            <a:off x="5338297" y="703633"/>
            <a:ext cx="14683411"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Screenshots</a:t>
            </a:r>
            <a:endParaRPr sz="8999">
              <a:solidFill>
                <a:srgbClr val="000000"/>
              </a:solidFill>
              <a:latin typeface="Archivo Black"/>
              <a:ea typeface="Archivo Black"/>
              <a:cs typeface="Archivo Black"/>
              <a:sym typeface="Archivo Black"/>
            </a:endParaRPr>
          </a:p>
        </p:txBody>
      </p:sp>
      <p:sp>
        <p:nvSpPr>
          <p:cNvPr id="160" name="Google Shape;160;p5"/>
          <p:cNvSpPr/>
          <p:nvPr/>
        </p:nvSpPr>
        <p:spPr>
          <a:xfrm>
            <a:off x="4090073" y="1210387"/>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13017052" y="1224219"/>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a:hlinkClick action="ppaction://hlinksldjump" r:id="rId10"/>
          </p:cNvPr>
          <p:cNvSpPr/>
          <p:nvPr/>
        </p:nvSpPr>
        <p:spPr>
          <a:xfrm>
            <a:off x="11703712" y="5534428"/>
            <a:ext cx="3798938" cy="1186079"/>
          </a:xfrm>
          <a:prstGeom prst="rect">
            <a:avLst/>
          </a:prstGeom>
          <a:solidFill>
            <a:srgbClr val="000000">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txBox="1"/>
          <p:nvPr/>
        </p:nvSpPr>
        <p:spPr>
          <a:xfrm>
            <a:off x="12752181" y="5794373"/>
            <a:ext cx="36849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Space Mono"/>
                <a:ea typeface="Space Mono"/>
                <a:cs typeface="Space Mono"/>
                <a:sym typeface="Space Mono"/>
              </a:rPr>
              <a:t>Exit</a:t>
            </a:r>
            <a:endParaRPr b="1" sz="3600">
              <a:solidFill>
                <a:schemeClr val="dk1"/>
              </a:solidFill>
              <a:latin typeface="Space Mono"/>
              <a:ea typeface="Space Mono"/>
              <a:cs typeface="Space Mono"/>
              <a:sym typeface="Space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168" name="Shape 168"/>
        <p:cNvGrpSpPr/>
        <p:nvPr/>
      </p:nvGrpSpPr>
      <p:grpSpPr>
        <a:xfrm>
          <a:off x="0" y="0"/>
          <a:ext cx="0" cy="0"/>
          <a:chOff x="0" y="0"/>
          <a:chExt cx="0" cy="0"/>
        </a:xfrm>
      </p:grpSpPr>
      <p:sp>
        <p:nvSpPr>
          <p:cNvPr id="169" name="Google Shape;169;p6"/>
          <p:cNvSpPr/>
          <p:nvPr/>
        </p:nvSpPr>
        <p:spPr>
          <a:xfrm>
            <a:off x="0" y="240547"/>
            <a:ext cx="18288001" cy="159122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txBox="1"/>
          <p:nvPr/>
        </p:nvSpPr>
        <p:spPr>
          <a:xfrm>
            <a:off x="838200" y="419100"/>
            <a:ext cx="14595305"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Admin Login</a:t>
            </a:r>
            <a:endParaRPr sz="8999">
              <a:solidFill>
                <a:srgbClr val="000000"/>
              </a:solidFill>
              <a:latin typeface="Archivo Black"/>
              <a:ea typeface="Archivo Black"/>
              <a:cs typeface="Archivo Black"/>
              <a:sym typeface="Archivo Black"/>
            </a:endParaRPr>
          </a:p>
        </p:txBody>
      </p:sp>
      <p:sp>
        <p:nvSpPr>
          <p:cNvPr id="171" name="Google Shape;171;p6"/>
          <p:cNvSpPr/>
          <p:nvPr/>
        </p:nvSpPr>
        <p:spPr>
          <a:xfrm>
            <a:off x="10515600" y="2430520"/>
            <a:ext cx="6248400" cy="661542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txBox="1"/>
          <p:nvPr/>
        </p:nvSpPr>
        <p:spPr>
          <a:xfrm>
            <a:off x="10766491" y="3783981"/>
            <a:ext cx="7521509" cy="707886"/>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Array List</a:t>
            </a:r>
            <a:endParaRPr b="1" sz="4000">
              <a:solidFill>
                <a:schemeClr val="dk1"/>
              </a:solidFill>
              <a:latin typeface="Space Mono"/>
              <a:ea typeface="Space Mono"/>
              <a:cs typeface="Space Mono"/>
              <a:sym typeface="Space Mono"/>
            </a:endParaRPr>
          </a:p>
        </p:txBody>
      </p:sp>
      <p:sp>
        <p:nvSpPr>
          <p:cNvPr id="173" name="Google Shape;173;p6"/>
          <p:cNvSpPr txBox="1"/>
          <p:nvPr/>
        </p:nvSpPr>
        <p:spPr>
          <a:xfrm>
            <a:off x="10515600" y="2727155"/>
            <a:ext cx="752150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Space Mono"/>
                <a:ea typeface="Space Mono"/>
                <a:cs typeface="Space Mono"/>
                <a:sym typeface="Space Mono"/>
              </a:rPr>
              <a:t>Algorithm Used:</a:t>
            </a:r>
            <a:endParaRPr b="1" sz="4000">
              <a:solidFill>
                <a:schemeClr val="dk1"/>
              </a:solidFill>
              <a:latin typeface="Space Mono"/>
              <a:ea typeface="Space Mono"/>
              <a:cs typeface="Space Mono"/>
              <a:sym typeface="Space Mono"/>
            </a:endParaRPr>
          </a:p>
        </p:txBody>
      </p:sp>
      <p:sp>
        <p:nvSpPr>
          <p:cNvPr id="174" name="Google Shape;174;p6"/>
          <p:cNvSpPr/>
          <p:nvPr/>
        </p:nvSpPr>
        <p:spPr>
          <a:xfrm>
            <a:off x="8524621" y="13335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6">
            <a:hlinkClick action="ppaction://hlinksldjump" r:id="rId3"/>
          </p:cNvPr>
          <p:cNvPicPr preferRelativeResize="0"/>
          <p:nvPr/>
        </p:nvPicPr>
        <p:blipFill rotWithShape="1">
          <a:blip r:embed="rId4">
            <a:alphaModFix/>
          </a:blip>
          <a:srcRect b="0" l="0" r="0" t="0"/>
          <a:stretch/>
        </p:blipFill>
        <p:spPr>
          <a:xfrm>
            <a:off x="15807070" y="7780519"/>
            <a:ext cx="2503966" cy="2503966"/>
          </a:xfrm>
          <a:prstGeom prst="rect">
            <a:avLst/>
          </a:prstGeom>
          <a:noFill/>
          <a:ln>
            <a:noFill/>
          </a:ln>
        </p:spPr>
      </p:pic>
      <p:pic>
        <p:nvPicPr>
          <p:cNvPr id="176" name="Google Shape;176;p6"/>
          <p:cNvPicPr preferRelativeResize="0"/>
          <p:nvPr/>
        </p:nvPicPr>
        <p:blipFill rotWithShape="1">
          <a:blip r:embed="rId5">
            <a:alphaModFix/>
          </a:blip>
          <a:srcRect b="0" l="0" r="0" t="0"/>
          <a:stretch/>
        </p:blipFill>
        <p:spPr>
          <a:xfrm>
            <a:off x="453133" y="2367099"/>
            <a:ext cx="9534525" cy="5686425"/>
          </a:xfrm>
          <a:prstGeom prst="rect">
            <a:avLst/>
          </a:prstGeom>
          <a:noFill/>
          <a:ln>
            <a:noFill/>
          </a:ln>
          <a:effectLst>
            <a:outerShdw blurRad="292100" rotWithShape="0" algn="tl" dir="2700000" dist="139700">
              <a:srgbClr val="333333">
                <a:alpha val="64705"/>
              </a:srgbClr>
            </a:outerShdw>
          </a:effectLst>
        </p:spPr>
      </p:pic>
      <p:pic>
        <p:nvPicPr>
          <p:cNvPr id="177" name="Google Shape;177;p6"/>
          <p:cNvPicPr preferRelativeResize="0"/>
          <p:nvPr/>
        </p:nvPicPr>
        <p:blipFill rotWithShape="1">
          <a:blip r:embed="rId6">
            <a:alphaModFix/>
          </a:blip>
          <a:srcRect b="0" l="0" r="0" t="0"/>
          <a:stretch/>
        </p:blipFill>
        <p:spPr>
          <a:xfrm>
            <a:off x="4652089" y="6730646"/>
            <a:ext cx="5048100" cy="231529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182" name="Shape 182"/>
        <p:cNvGrpSpPr/>
        <p:nvPr/>
      </p:nvGrpSpPr>
      <p:grpSpPr>
        <a:xfrm>
          <a:off x="0" y="0"/>
          <a:ext cx="0" cy="0"/>
          <a:chOff x="0" y="0"/>
          <a:chExt cx="0" cy="0"/>
        </a:xfrm>
      </p:grpSpPr>
      <p:sp>
        <p:nvSpPr>
          <p:cNvPr id="183" name="Google Shape;183;p7"/>
          <p:cNvSpPr/>
          <p:nvPr/>
        </p:nvSpPr>
        <p:spPr>
          <a:xfrm>
            <a:off x="0" y="419100"/>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txBox="1"/>
          <p:nvPr/>
        </p:nvSpPr>
        <p:spPr>
          <a:xfrm>
            <a:off x="838200" y="419100"/>
            <a:ext cx="14595305"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Dashboard</a:t>
            </a:r>
            <a:endParaRPr sz="8999">
              <a:solidFill>
                <a:srgbClr val="000000"/>
              </a:solidFill>
              <a:latin typeface="Archivo Black"/>
              <a:ea typeface="Archivo Black"/>
              <a:cs typeface="Archivo Black"/>
              <a:sym typeface="Archivo Black"/>
            </a:endParaRPr>
          </a:p>
        </p:txBody>
      </p:sp>
      <p:sp>
        <p:nvSpPr>
          <p:cNvPr id="185" name="Google Shape;185;p7"/>
          <p:cNvSpPr/>
          <p:nvPr/>
        </p:nvSpPr>
        <p:spPr>
          <a:xfrm>
            <a:off x="10515600" y="2430520"/>
            <a:ext cx="6248400" cy="661542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10515600" y="2727155"/>
            <a:ext cx="752150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Space Mono"/>
                <a:ea typeface="Space Mono"/>
                <a:cs typeface="Space Mono"/>
                <a:sym typeface="Space Mono"/>
              </a:rPr>
              <a:t>Algorithm Used:</a:t>
            </a:r>
            <a:endParaRPr b="1" sz="4000">
              <a:solidFill>
                <a:schemeClr val="dk1"/>
              </a:solidFill>
              <a:latin typeface="Space Mono"/>
              <a:ea typeface="Space Mono"/>
              <a:cs typeface="Space Mono"/>
              <a:sym typeface="Space Mono"/>
            </a:endParaRPr>
          </a:p>
        </p:txBody>
      </p:sp>
      <p:pic>
        <p:nvPicPr>
          <p:cNvPr id="187" name="Google Shape;187;p7"/>
          <p:cNvPicPr preferRelativeResize="0"/>
          <p:nvPr/>
        </p:nvPicPr>
        <p:blipFill rotWithShape="1">
          <a:blip r:embed="rId3">
            <a:alphaModFix/>
          </a:blip>
          <a:srcRect b="0" l="0" r="0" t="0"/>
          <a:stretch/>
        </p:blipFill>
        <p:spPr>
          <a:xfrm>
            <a:off x="457200" y="2952167"/>
            <a:ext cx="9496425" cy="5572125"/>
          </a:xfrm>
          <a:prstGeom prst="rect">
            <a:avLst/>
          </a:prstGeom>
          <a:noFill/>
          <a:ln>
            <a:noFill/>
          </a:ln>
          <a:effectLst>
            <a:outerShdw blurRad="292100" rotWithShape="0" algn="tl" dir="2700000" dist="139700">
              <a:srgbClr val="333333">
                <a:alpha val="64705"/>
              </a:srgbClr>
            </a:outerShdw>
          </a:effectLst>
        </p:spPr>
      </p:pic>
      <p:sp>
        <p:nvSpPr>
          <p:cNvPr id="188" name="Google Shape;188;p7"/>
          <p:cNvSpPr/>
          <p:nvPr/>
        </p:nvSpPr>
        <p:spPr>
          <a:xfrm>
            <a:off x="7315200" y="13335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7">
            <a:hlinkClick action="ppaction://hlinksldjump" r:id="rId4"/>
          </p:cNvPr>
          <p:cNvPicPr preferRelativeResize="0"/>
          <p:nvPr/>
        </p:nvPicPr>
        <p:blipFill rotWithShape="1">
          <a:blip r:embed="rId5">
            <a:alphaModFix/>
          </a:blip>
          <a:srcRect b="0" l="0" r="0" t="0"/>
          <a:stretch/>
        </p:blipFill>
        <p:spPr>
          <a:xfrm>
            <a:off x="15784034" y="7793957"/>
            <a:ext cx="2503966" cy="25039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194" name="Shape 194"/>
        <p:cNvGrpSpPr/>
        <p:nvPr/>
      </p:nvGrpSpPr>
      <p:grpSpPr>
        <a:xfrm>
          <a:off x="0" y="0"/>
          <a:ext cx="0" cy="0"/>
          <a:chOff x="0" y="0"/>
          <a:chExt cx="0" cy="0"/>
        </a:xfrm>
      </p:grpSpPr>
      <p:sp>
        <p:nvSpPr>
          <p:cNvPr id="195" name="Google Shape;195;p8"/>
          <p:cNvSpPr/>
          <p:nvPr/>
        </p:nvSpPr>
        <p:spPr>
          <a:xfrm>
            <a:off x="0" y="419100"/>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txBox="1"/>
          <p:nvPr/>
        </p:nvSpPr>
        <p:spPr>
          <a:xfrm>
            <a:off x="838200" y="419100"/>
            <a:ext cx="14595305"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Employee Attendance</a:t>
            </a:r>
            <a:endParaRPr sz="8999">
              <a:solidFill>
                <a:srgbClr val="000000"/>
              </a:solidFill>
              <a:latin typeface="Archivo Black"/>
              <a:ea typeface="Archivo Black"/>
              <a:cs typeface="Archivo Black"/>
              <a:sym typeface="Archivo Black"/>
            </a:endParaRPr>
          </a:p>
        </p:txBody>
      </p:sp>
      <p:sp>
        <p:nvSpPr>
          <p:cNvPr id="197" name="Google Shape;197;p8"/>
          <p:cNvSpPr/>
          <p:nvPr/>
        </p:nvSpPr>
        <p:spPr>
          <a:xfrm>
            <a:off x="10515600" y="2430520"/>
            <a:ext cx="6248400" cy="661542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txBox="1"/>
          <p:nvPr/>
        </p:nvSpPr>
        <p:spPr>
          <a:xfrm>
            <a:off x="10766491" y="3783981"/>
            <a:ext cx="7521509" cy="1323439"/>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Linked List</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Array</a:t>
            </a:r>
            <a:endParaRPr b="1" sz="4000">
              <a:solidFill>
                <a:schemeClr val="dk1"/>
              </a:solidFill>
              <a:latin typeface="Space Mono"/>
              <a:ea typeface="Space Mono"/>
              <a:cs typeface="Space Mono"/>
              <a:sym typeface="Space Mono"/>
            </a:endParaRPr>
          </a:p>
        </p:txBody>
      </p:sp>
      <p:sp>
        <p:nvSpPr>
          <p:cNvPr id="199" name="Google Shape;199;p8"/>
          <p:cNvSpPr txBox="1"/>
          <p:nvPr/>
        </p:nvSpPr>
        <p:spPr>
          <a:xfrm>
            <a:off x="10515600" y="2727155"/>
            <a:ext cx="752150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Space Mono"/>
                <a:ea typeface="Space Mono"/>
                <a:cs typeface="Space Mono"/>
                <a:sym typeface="Space Mono"/>
              </a:rPr>
              <a:t>Algorithm Used:</a:t>
            </a:r>
            <a:endParaRPr b="1" sz="4000">
              <a:solidFill>
                <a:schemeClr val="dk1"/>
              </a:solidFill>
              <a:latin typeface="Space Mono"/>
              <a:ea typeface="Space Mono"/>
              <a:cs typeface="Space Mono"/>
              <a:sym typeface="Space Mono"/>
            </a:endParaRPr>
          </a:p>
        </p:txBody>
      </p:sp>
      <p:sp>
        <p:nvSpPr>
          <p:cNvPr id="200" name="Google Shape;200;p8"/>
          <p:cNvSpPr/>
          <p:nvPr/>
        </p:nvSpPr>
        <p:spPr>
          <a:xfrm>
            <a:off x="14332366" y="1425946"/>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8">
            <a:hlinkClick action="ppaction://hlinksldjump" r:id="rId3"/>
          </p:cNvPr>
          <p:cNvPicPr preferRelativeResize="0"/>
          <p:nvPr/>
        </p:nvPicPr>
        <p:blipFill rotWithShape="1">
          <a:blip r:embed="rId4">
            <a:alphaModFix/>
          </a:blip>
          <a:srcRect b="0" l="0" r="0" t="0"/>
          <a:stretch/>
        </p:blipFill>
        <p:spPr>
          <a:xfrm>
            <a:off x="15784034" y="7594640"/>
            <a:ext cx="2503966" cy="2503966"/>
          </a:xfrm>
          <a:prstGeom prst="rect">
            <a:avLst/>
          </a:prstGeom>
          <a:noFill/>
          <a:ln>
            <a:noFill/>
          </a:ln>
        </p:spPr>
      </p:pic>
      <p:pic>
        <p:nvPicPr>
          <p:cNvPr id="202" name="Google Shape;202;p8"/>
          <p:cNvPicPr preferRelativeResize="0"/>
          <p:nvPr/>
        </p:nvPicPr>
        <p:blipFill rotWithShape="1">
          <a:blip r:embed="rId5">
            <a:alphaModFix/>
          </a:blip>
          <a:srcRect b="0" l="0" r="0" t="0"/>
          <a:stretch/>
        </p:blipFill>
        <p:spPr>
          <a:xfrm>
            <a:off x="653681" y="2698116"/>
            <a:ext cx="9477375" cy="5610225"/>
          </a:xfrm>
          <a:prstGeom prst="rect">
            <a:avLst/>
          </a:prstGeom>
          <a:noFill/>
          <a:ln>
            <a:noFill/>
          </a:ln>
          <a:effectLst>
            <a:outerShdw blurRad="292100" rotWithShape="0" algn="tl" dir="2700000" dist="139700">
              <a:srgbClr val="333333">
                <a:alpha val="64705"/>
              </a:srgbClr>
            </a:outerShdw>
          </a:effectLst>
        </p:spPr>
      </p:pic>
      <p:pic>
        <p:nvPicPr>
          <p:cNvPr id="203" name="Google Shape;203;p8"/>
          <p:cNvPicPr preferRelativeResize="0"/>
          <p:nvPr/>
        </p:nvPicPr>
        <p:blipFill rotWithShape="1">
          <a:blip r:embed="rId6">
            <a:alphaModFix/>
          </a:blip>
          <a:srcRect b="0" l="0" r="0" t="0"/>
          <a:stretch/>
        </p:blipFill>
        <p:spPr>
          <a:xfrm>
            <a:off x="507448" y="7179628"/>
            <a:ext cx="4884920" cy="2257425"/>
          </a:xfrm>
          <a:prstGeom prst="rect">
            <a:avLst/>
          </a:prstGeom>
          <a:noFill/>
          <a:ln>
            <a:noFill/>
          </a:ln>
          <a:effectLst>
            <a:outerShdw blurRad="292100" rotWithShape="0" algn="tl" dir="2700000" dist="139700">
              <a:srgbClr val="333333">
                <a:alpha val="64705"/>
              </a:srgbClr>
            </a:outerShdw>
          </a:effectLst>
        </p:spPr>
      </p:pic>
      <p:pic>
        <p:nvPicPr>
          <p:cNvPr id="204" name="Google Shape;204;p8"/>
          <p:cNvPicPr preferRelativeResize="0"/>
          <p:nvPr/>
        </p:nvPicPr>
        <p:blipFill rotWithShape="1">
          <a:blip r:embed="rId7">
            <a:alphaModFix/>
          </a:blip>
          <a:srcRect b="0" l="0" r="0" t="0"/>
          <a:stretch/>
        </p:blipFill>
        <p:spPr>
          <a:xfrm>
            <a:off x="7293813" y="5982168"/>
            <a:ext cx="4043371" cy="296005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034"/>
        </a:solidFill>
      </p:bgPr>
    </p:bg>
    <p:spTree>
      <p:nvGrpSpPr>
        <p:cNvPr id="209" name="Shape 209"/>
        <p:cNvGrpSpPr/>
        <p:nvPr/>
      </p:nvGrpSpPr>
      <p:grpSpPr>
        <a:xfrm>
          <a:off x="0" y="0"/>
          <a:ext cx="0" cy="0"/>
          <a:chOff x="0" y="0"/>
          <a:chExt cx="0" cy="0"/>
        </a:xfrm>
      </p:grpSpPr>
      <p:sp>
        <p:nvSpPr>
          <p:cNvPr id="210" name="Google Shape;210;p9"/>
          <p:cNvSpPr/>
          <p:nvPr/>
        </p:nvSpPr>
        <p:spPr>
          <a:xfrm>
            <a:off x="0" y="419100"/>
            <a:ext cx="18288001" cy="149339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txBox="1"/>
          <p:nvPr/>
        </p:nvSpPr>
        <p:spPr>
          <a:xfrm>
            <a:off x="838200" y="419100"/>
            <a:ext cx="14595305" cy="138499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8999">
                <a:solidFill>
                  <a:srgbClr val="000000"/>
                </a:solidFill>
                <a:latin typeface="Archivo Black"/>
                <a:ea typeface="Archivo Black"/>
                <a:cs typeface="Archivo Black"/>
                <a:sym typeface="Archivo Black"/>
              </a:rPr>
              <a:t>Payroll </a:t>
            </a:r>
            <a:endParaRPr sz="8999">
              <a:solidFill>
                <a:srgbClr val="000000"/>
              </a:solidFill>
              <a:latin typeface="Archivo Black"/>
              <a:ea typeface="Archivo Black"/>
              <a:cs typeface="Archivo Black"/>
              <a:sym typeface="Archivo Black"/>
            </a:endParaRPr>
          </a:p>
        </p:txBody>
      </p:sp>
      <p:sp>
        <p:nvSpPr>
          <p:cNvPr id="212" name="Google Shape;212;p9"/>
          <p:cNvSpPr/>
          <p:nvPr/>
        </p:nvSpPr>
        <p:spPr>
          <a:xfrm>
            <a:off x="10515600" y="2430520"/>
            <a:ext cx="6248400" cy="661542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txBox="1"/>
          <p:nvPr/>
        </p:nvSpPr>
        <p:spPr>
          <a:xfrm>
            <a:off x="10766491" y="3783981"/>
            <a:ext cx="7521509" cy="3170099"/>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Array</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Stack</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Queue</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Tree</a:t>
            </a:r>
            <a:endParaRPr/>
          </a:p>
          <a:p>
            <a:pPr indent="-571500" lvl="0" marL="571500" marR="0" rtl="0" algn="l">
              <a:spcBef>
                <a:spcPts val="0"/>
              </a:spcBef>
              <a:spcAft>
                <a:spcPts val="0"/>
              </a:spcAft>
              <a:buClr>
                <a:schemeClr val="dk1"/>
              </a:buClr>
              <a:buSzPts val="4000"/>
              <a:buFont typeface="Arial"/>
              <a:buChar char="•"/>
            </a:pPr>
            <a:r>
              <a:rPr b="1" lang="en-US" sz="4000">
                <a:solidFill>
                  <a:schemeClr val="dk1"/>
                </a:solidFill>
                <a:latin typeface="Space Mono"/>
                <a:ea typeface="Space Mono"/>
                <a:cs typeface="Space Mono"/>
                <a:sym typeface="Space Mono"/>
              </a:rPr>
              <a:t>Sort (Quick Sort)</a:t>
            </a:r>
            <a:endParaRPr b="1" sz="4000">
              <a:solidFill>
                <a:schemeClr val="dk1"/>
              </a:solidFill>
              <a:latin typeface="Space Mono"/>
              <a:ea typeface="Space Mono"/>
              <a:cs typeface="Space Mono"/>
              <a:sym typeface="Space Mono"/>
            </a:endParaRPr>
          </a:p>
        </p:txBody>
      </p:sp>
      <p:sp>
        <p:nvSpPr>
          <p:cNvPr id="214" name="Google Shape;214;p9"/>
          <p:cNvSpPr txBox="1"/>
          <p:nvPr/>
        </p:nvSpPr>
        <p:spPr>
          <a:xfrm>
            <a:off x="10515600" y="2727155"/>
            <a:ext cx="752150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Space Mono"/>
                <a:ea typeface="Space Mono"/>
                <a:cs typeface="Space Mono"/>
                <a:sym typeface="Space Mono"/>
              </a:rPr>
              <a:t>Algorithm Used:</a:t>
            </a:r>
            <a:endParaRPr b="1" sz="4000">
              <a:solidFill>
                <a:schemeClr val="dk1"/>
              </a:solidFill>
              <a:latin typeface="Space Mono"/>
              <a:ea typeface="Space Mono"/>
              <a:cs typeface="Space Mono"/>
              <a:sym typeface="Space Mono"/>
            </a:endParaRPr>
          </a:p>
        </p:txBody>
      </p:sp>
      <p:sp>
        <p:nvSpPr>
          <p:cNvPr id="215" name="Google Shape;215;p9"/>
          <p:cNvSpPr/>
          <p:nvPr/>
        </p:nvSpPr>
        <p:spPr>
          <a:xfrm>
            <a:off x="5105400" y="13335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9">
            <a:hlinkClick action="ppaction://hlinksldjump" r:id="rId3"/>
          </p:cNvPr>
          <p:cNvPicPr preferRelativeResize="0"/>
          <p:nvPr/>
        </p:nvPicPr>
        <p:blipFill rotWithShape="1">
          <a:blip r:embed="rId4">
            <a:alphaModFix/>
          </a:blip>
          <a:srcRect b="0" l="0" r="0" t="0"/>
          <a:stretch/>
        </p:blipFill>
        <p:spPr>
          <a:xfrm>
            <a:off x="15757453" y="7630417"/>
            <a:ext cx="2503966" cy="2503966"/>
          </a:xfrm>
          <a:prstGeom prst="rect">
            <a:avLst/>
          </a:prstGeom>
          <a:noFill/>
          <a:ln>
            <a:noFill/>
          </a:ln>
        </p:spPr>
      </p:pic>
      <p:pic>
        <p:nvPicPr>
          <p:cNvPr id="217" name="Google Shape;217;p9"/>
          <p:cNvPicPr preferRelativeResize="0"/>
          <p:nvPr/>
        </p:nvPicPr>
        <p:blipFill rotWithShape="1">
          <a:blip r:embed="rId5">
            <a:alphaModFix/>
          </a:blip>
          <a:srcRect b="2929" l="0" r="0" t="0"/>
          <a:stretch/>
        </p:blipFill>
        <p:spPr>
          <a:xfrm>
            <a:off x="347662" y="2461533"/>
            <a:ext cx="9515475" cy="5501368"/>
          </a:xfrm>
          <a:prstGeom prst="rect">
            <a:avLst/>
          </a:prstGeom>
          <a:noFill/>
          <a:ln>
            <a:noFill/>
          </a:ln>
          <a:effectLst>
            <a:outerShdw blurRad="292100" rotWithShape="0" algn="tl" dir="2700000" dist="139700">
              <a:srgbClr val="333333">
                <a:alpha val="64705"/>
              </a:srgbClr>
            </a:outerShdw>
          </a:effectLst>
        </p:spPr>
      </p:pic>
      <p:pic>
        <p:nvPicPr>
          <p:cNvPr id="218" name="Google Shape;218;p9"/>
          <p:cNvPicPr preferRelativeResize="0"/>
          <p:nvPr/>
        </p:nvPicPr>
        <p:blipFill rotWithShape="1">
          <a:blip r:embed="rId6">
            <a:alphaModFix/>
          </a:blip>
          <a:srcRect b="0" l="0" r="0" t="0"/>
          <a:stretch/>
        </p:blipFill>
        <p:spPr>
          <a:xfrm>
            <a:off x="347662" y="6711717"/>
            <a:ext cx="4166772" cy="2927583"/>
          </a:xfrm>
          <a:prstGeom prst="rect">
            <a:avLst/>
          </a:prstGeom>
          <a:noFill/>
          <a:ln>
            <a:noFill/>
          </a:ln>
        </p:spPr>
      </p:pic>
      <p:pic>
        <p:nvPicPr>
          <p:cNvPr id="219" name="Google Shape;219;p9"/>
          <p:cNvPicPr preferRelativeResize="0"/>
          <p:nvPr/>
        </p:nvPicPr>
        <p:blipFill rotWithShape="1">
          <a:blip r:embed="rId7">
            <a:alphaModFix/>
          </a:blip>
          <a:srcRect b="0" l="0" r="0" t="0"/>
          <a:stretch/>
        </p:blipFill>
        <p:spPr>
          <a:xfrm>
            <a:off x="5677235" y="6943341"/>
            <a:ext cx="5949448" cy="188118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