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fEj7jy/qCiskpbGT95VFi7egU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A053AF-2AC3-49D6-9158-12C2E7DD5492}">
  <a:tblStyle styleId="{64A053AF-2AC3-49D6-9158-12C2E7DD549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customschemas.google.com/relationships/presentationmetadata" Target="metadata"/><Relationship Id="rId27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41a045f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e541a045f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2c4867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e2c4867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5c4c4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b5c4c4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b8c4308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eb8c4308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541a045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e541a04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41a045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541a045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41a045f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e541a045f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41a045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541a045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41a045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541a045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41a045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541a045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41a045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541a045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91750" y="3048950"/>
            <a:ext cx="455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3800">
                <a:solidFill>
                  <a:srgbClr val="DC2811"/>
                </a:solidFill>
              </a:rPr>
              <a:t>Numpy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35800" y="3662000"/>
            <a:ext cx="406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41a045fd_0_4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541a045fd_0_4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09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e541a045fd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e541a045fd_0_4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ge541a045fd_0_48"/>
          <p:cNvSpPr txBox="1"/>
          <p:nvPr/>
        </p:nvSpPr>
        <p:spPr>
          <a:xfrm>
            <a:off x="457199" y="1149698"/>
            <a:ext cx="78867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 so on…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9" name="Google Shape;179;ge541a045fd_0_48"/>
          <p:cNvGraphicFramePr/>
          <p:nvPr/>
        </p:nvGraphicFramePr>
        <p:xfrm>
          <a:off x="2244301" y="1857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{64A053AF-2AC3-49D6-9158-12C2E7DD5492}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Google Shape;180;ge541a045fd_0_48"/>
          <p:cNvGraphicFramePr/>
          <p:nvPr/>
        </p:nvGraphicFramePr>
        <p:xfrm>
          <a:off x="2369019" y="1984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{64A053AF-2AC3-49D6-9158-12C2E7DD5492}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ge541a045fd_0_48"/>
          <p:cNvGraphicFramePr/>
          <p:nvPr/>
        </p:nvGraphicFramePr>
        <p:xfrm>
          <a:off x="2521419" y="2136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{64A053AF-2AC3-49D6-9158-12C2E7DD5492}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ge541a045fd_0_48"/>
          <p:cNvGraphicFramePr/>
          <p:nvPr/>
        </p:nvGraphicFramePr>
        <p:xfrm>
          <a:off x="2689250" y="22882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{64A053AF-2AC3-49D6-9158-12C2E7DD5492}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183" name="Google Shape;183;ge541a045fd_0_48"/>
          <p:cNvGrpSpPr/>
          <p:nvPr/>
        </p:nvGrpSpPr>
        <p:grpSpPr>
          <a:xfrm rot="5400000">
            <a:off x="1324841" y="2412185"/>
            <a:ext cx="1302918" cy="171481"/>
            <a:chOff x="1893104" y="3715473"/>
            <a:chExt cx="8128000" cy="254990"/>
          </a:xfrm>
        </p:grpSpPr>
        <p:cxnSp>
          <p:nvCxnSpPr>
            <p:cNvPr id="184" name="Google Shape;184;ge541a045fd_0_48"/>
            <p:cNvCxnSpPr/>
            <p:nvPr/>
          </p:nvCxnSpPr>
          <p:spPr>
            <a:xfrm>
              <a:off x="1893104" y="371576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ge541a045fd_0_48"/>
            <p:cNvCxnSpPr/>
            <p:nvPr/>
          </p:nvCxnSpPr>
          <p:spPr>
            <a:xfrm>
              <a:off x="1893104" y="3842795"/>
              <a:ext cx="8127900" cy="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ge541a045fd_0_48"/>
            <p:cNvCxnSpPr/>
            <p:nvPr/>
          </p:nvCxnSpPr>
          <p:spPr>
            <a:xfrm>
              <a:off x="10021104" y="371547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7" name="Google Shape;187;ge541a045fd_0_48"/>
          <p:cNvGrpSpPr/>
          <p:nvPr/>
        </p:nvGrpSpPr>
        <p:grpSpPr>
          <a:xfrm>
            <a:off x="2689250" y="3726397"/>
            <a:ext cx="3048000" cy="182802"/>
            <a:chOff x="1893104" y="3715473"/>
            <a:chExt cx="8128000" cy="254990"/>
          </a:xfrm>
        </p:grpSpPr>
        <p:cxnSp>
          <p:nvCxnSpPr>
            <p:cNvPr id="188" name="Google Shape;188;ge541a045fd_0_48"/>
            <p:cNvCxnSpPr/>
            <p:nvPr/>
          </p:nvCxnSpPr>
          <p:spPr>
            <a:xfrm>
              <a:off x="1893104" y="371576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ge541a045fd_0_48"/>
            <p:cNvCxnSpPr/>
            <p:nvPr/>
          </p:nvCxnSpPr>
          <p:spPr>
            <a:xfrm>
              <a:off x="1893104" y="3842795"/>
              <a:ext cx="8127900" cy="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ge541a045fd_0_48"/>
            <p:cNvCxnSpPr/>
            <p:nvPr/>
          </p:nvCxnSpPr>
          <p:spPr>
            <a:xfrm>
              <a:off x="10021104" y="371547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1" name="Google Shape;191;ge541a045fd_0_48"/>
          <p:cNvGrpSpPr/>
          <p:nvPr/>
        </p:nvGrpSpPr>
        <p:grpSpPr>
          <a:xfrm rot="2512568">
            <a:off x="1983635" y="3409954"/>
            <a:ext cx="685530" cy="164573"/>
            <a:chOff x="1893104" y="3715473"/>
            <a:chExt cx="8128000" cy="254990"/>
          </a:xfrm>
        </p:grpSpPr>
        <p:cxnSp>
          <p:nvCxnSpPr>
            <p:cNvPr id="192" name="Google Shape;192;ge541a045fd_0_48"/>
            <p:cNvCxnSpPr/>
            <p:nvPr/>
          </p:nvCxnSpPr>
          <p:spPr>
            <a:xfrm>
              <a:off x="1893104" y="371576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ge541a045fd_0_48"/>
            <p:cNvCxnSpPr/>
            <p:nvPr/>
          </p:nvCxnSpPr>
          <p:spPr>
            <a:xfrm>
              <a:off x="1893104" y="3842795"/>
              <a:ext cx="8127900" cy="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ge541a045fd_0_48"/>
            <p:cNvCxnSpPr/>
            <p:nvPr/>
          </p:nvCxnSpPr>
          <p:spPr>
            <a:xfrm>
              <a:off x="10021104" y="371547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5" name="Google Shape;195;ge541a045fd_0_48"/>
          <p:cNvSpPr txBox="1"/>
          <p:nvPr/>
        </p:nvSpPr>
        <p:spPr>
          <a:xfrm>
            <a:off x="5154626" y="2415117"/>
            <a:ext cx="3318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id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Shape: (</a:t>
            </a:r>
            <a:r>
              <a:rPr b="0" i="0" lang="id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id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id" sz="2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4, </a:t>
            </a:r>
            <a:r>
              <a:rPr b="0" i="0" lang="id" sz="21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id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541a045fd_0_4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Array Shape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2c4867b4b_0_10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2c4867b4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2c4867b4b_0_10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2c4867b4b_0_10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id" sz="1200">
                <a:solidFill>
                  <a:srgbClr val="00B4CE"/>
                </a:solidFill>
              </a:rPr>
              <a:t> 10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b5c4c4cac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b5c4c4cac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eb5c4c4ca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geb5c4c4cac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eb5c4c4cac_0_0"/>
          <p:cNvSpPr txBox="1"/>
          <p:nvPr/>
        </p:nvSpPr>
        <p:spPr>
          <a:xfrm>
            <a:off x="457200" y="1290650"/>
            <a:ext cx="74856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What is output from this code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01600" rtl="0" algn="l">
              <a:lnSpc>
                <a:spcPct val="1516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200">
                <a:solidFill>
                  <a:srgbClr val="204A87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numpy </a:t>
            </a:r>
            <a:r>
              <a:rPr b="1" lang="id" sz="1200">
                <a:solidFill>
                  <a:srgbClr val="204A87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np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01600" rtl="0" algn="l">
              <a:lnSpc>
                <a:spcPct val="1516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id" sz="1200">
                <a:solidFill>
                  <a:srgbClr val="CE5C00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np</a:t>
            </a:r>
            <a:r>
              <a:rPr b="1" lang="id" sz="1200">
                <a:solidFill>
                  <a:srgbClr val="CE5C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arange</a:t>
            </a:r>
            <a:r>
              <a:rPr b="1"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id" sz="1200">
                <a:solidFill>
                  <a:srgbClr val="0000CF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r>
            <a:r>
              <a:rPr b="1"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id" sz="1200">
                <a:solidFill>
                  <a:srgbClr val="CE5C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reshape</a:t>
            </a:r>
            <a:r>
              <a:rPr b="1"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id" sz="1200">
                <a:solidFill>
                  <a:srgbClr val="0000C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200">
                <a:solidFill>
                  <a:srgbClr val="0000C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(a)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eb5c4c4cac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eb8c430844_0_10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220" name="Google Shape;220;geb8c430844_0_10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b8c430844_0_10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222" name="Google Shape;222;geb8c430844_0_10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223" name="Google Shape;223;geb8c430844_0_10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4" name="Google Shape;224;geb8c430844_0_10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d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25" name="Google Shape;225;geb8c430844_0_10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eb8c430844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7"/>
          <p:cNvSpPr txBox="1"/>
          <p:nvPr/>
        </p:nvSpPr>
        <p:spPr>
          <a:xfrm>
            <a:off x="457200" y="1180900"/>
            <a:ext cx="7185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NumPy is the fundamental package needed for scientific computing with Python.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contains: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powerful N-dimensional array object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linear algebra functions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Fourier transforms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sophisticated random number capabilities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tools for integrating Fortran code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tools for integrating C/C++ code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What is Numpy?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41a045fd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e541a045fd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e541a045f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ge541a045fd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ge541a045fd_0_0"/>
          <p:cNvSpPr txBox="1"/>
          <p:nvPr/>
        </p:nvSpPr>
        <p:spPr>
          <a:xfrm>
            <a:off x="457200" y="1328225"/>
            <a:ext cx="56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Lists ok for storing small amounts of one-dimensional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e541a045fd_0_0"/>
          <p:cNvSpPr/>
          <p:nvPr/>
        </p:nvSpPr>
        <p:spPr>
          <a:xfrm>
            <a:off x="457188" y="1872154"/>
            <a:ext cx="3186000" cy="13992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[1,3,5,7,9] 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print(a[2:4]) 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[5, 7] 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b = [[1, 3, 5, 7, 9], [2, 4, 6, 8, 10]] 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print(b[0]) 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[1, 3, 5, 7, 9] 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print(b[1][2:4]) 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[6, 8] </a:t>
            </a:r>
            <a:endParaRPr sz="1100"/>
          </a:p>
        </p:txBody>
      </p:sp>
      <p:sp>
        <p:nvSpPr>
          <p:cNvPr id="81" name="Google Shape;81;ge541a045fd_0_0"/>
          <p:cNvSpPr/>
          <p:nvPr/>
        </p:nvSpPr>
        <p:spPr>
          <a:xfrm>
            <a:off x="4050795" y="1872161"/>
            <a:ext cx="2553900" cy="9003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[1,3,5,7,9] 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b = [3,5,6,7,9]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 = a + b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c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[1, 3, 5, 7, 9, 3, 5, 6, 7, 9] </a:t>
            </a:r>
            <a:endParaRPr sz="1100"/>
          </a:p>
        </p:txBody>
      </p:sp>
      <p:sp>
        <p:nvSpPr>
          <p:cNvPr id="82" name="Google Shape;82;ge541a045fd_0_0"/>
          <p:cNvSpPr txBox="1"/>
          <p:nvPr/>
        </p:nvSpPr>
        <p:spPr>
          <a:xfrm>
            <a:off x="457200" y="3415075"/>
            <a:ext cx="561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13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But, can’t use directly with arithmetic operators (+, -, *, /, …)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Need efﬁcient arrays with arithmetic and better multidimensional tools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ge541a045fd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What is Numpy?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41a045fd_0_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541a045fd_0_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e541a045fd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e541a045fd_0_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ge541a045fd_0_8"/>
          <p:cNvSpPr txBox="1"/>
          <p:nvPr/>
        </p:nvSpPr>
        <p:spPr>
          <a:xfrm>
            <a:off x="457200" y="1137600"/>
            <a:ext cx="7064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Size – 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NumPy data structures take up less space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 – 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Faster than lists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Functionality – 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SciPy and NumPy have optimized functions such as linear algebra operations built 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e541a045fd_0_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Why</a:t>
            </a:r>
            <a:r>
              <a:rPr b="1" lang="id" sz="2400">
                <a:solidFill>
                  <a:srgbClr val="00B4CE"/>
                </a:solidFill>
              </a:rPr>
              <a:t> Numpy?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41a045fd_0_5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e541a045fd_0_5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e541a045fd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ge541a045fd_0_5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ge541a045fd_0_56"/>
          <p:cNvPicPr preferRelativeResize="0"/>
          <p:nvPr/>
        </p:nvPicPr>
        <p:blipFill rotWithShape="1">
          <a:blip r:embed="rId4">
            <a:alphaModFix/>
          </a:blip>
          <a:srcRect b="18910" l="0" r="0" t="0"/>
          <a:stretch/>
        </p:blipFill>
        <p:spPr>
          <a:xfrm>
            <a:off x="1188600" y="1212975"/>
            <a:ext cx="6766800" cy="34569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03" name="Google Shape;103;ge541a045fd_0_5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Content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541a045fd_0_1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541a045fd_0_1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5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e541a045fd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ge541a045fd_0_1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ge541a045fd_0_16"/>
          <p:cNvGrpSpPr/>
          <p:nvPr/>
        </p:nvGrpSpPr>
        <p:grpSpPr>
          <a:xfrm>
            <a:off x="2418912" y="1613802"/>
            <a:ext cx="4306165" cy="2230477"/>
            <a:chOff x="1728276" y="2982897"/>
            <a:chExt cx="5741553" cy="2973969"/>
          </a:xfrm>
        </p:grpSpPr>
        <p:sp>
          <p:nvSpPr>
            <p:cNvPr id="113" name="Google Shape;113;ge541a045fd_0_16"/>
            <p:cNvSpPr/>
            <p:nvPr/>
          </p:nvSpPr>
          <p:spPr>
            <a:xfrm>
              <a:off x="1731146" y="2982897"/>
              <a:ext cx="13317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OpenCV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e541a045fd_0_16"/>
            <p:cNvSpPr/>
            <p:nvPr/>
          </p:nvSpPr>
          <p:spPr>
            <a:xfrm>
              <a:off x="3215196" y="3002853"/>
              <a:ext cx="13317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PySAL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ge541a045fd_0_16"/>
            <p:cNvSpPr/>
            <p:nvPr/>
          </p:nvSpPr>
          <p:spPr>
            <a:xfrm>
              <a:off x="4654029" y="3002853"/>
              <a:ext cx="13317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numexpr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e541a045fd_0_16"/>
            <p:cNvSpPr/>
            <p:nvPr/>
          </p:nvSpPr>
          <p:spPr>
            <a:xfrm>
              <a:off x="6138079" y="2982897"/>
              <a:ext cx="13317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astropy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e541a045fd_0_16"/>
            <p:cNvSpPr/>
            <p:nvPr/>
          </p:nvSpPr>
          <p:spPr>
            <a:xfrm>
              <a:off x="1731145" y="3538880"/>
              <a:ext cx="15522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PyTables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e541a045fd_0_16"/>
            <p:cNvSpPr/>
            <p:nvPr/>
          </p:nvSpPr>
          <p:spPr>
            <a:xfrm>
              <a:off x="3392884" y="3564422"/>
              <a:ext cx="21528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statsmodels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e541a045fd_0_16"/>
            <p:cNvSpPr/>
            <p:nvPr/>
          </p:nvSpPr>
          <p:spPr>
            <a:xfrm>
              <a:off x="5655076" y="3558835"/>
              <a:ext cx="17919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BioPython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ge541a045fd_0_16"/>
            <p:cNvSpPr/>
            <p:nvPr/>
          </p:nvSpPr>
          <p:spPr>
            <a:xfrm>
              <a:off x="1731145" y="4094863"/>
              <a:ext cx="21528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Scikit-image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e541a045fd_0_16"/>
            <p:cNvSpPr/>
            <p:nvPr/>
          </p:nvSpPr>
          <p:spPr>
            <a:xfrm>
              <a:off x="3993336" y="4100524"/>
              <a:ext cx="19923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Scikit-learn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e541a045fd_0_16"/>
            <p:cNvSpPr/>
            <p:nvPr/>
          </p:nvSpPr>
          <p:spPr>
            <a:xfrm>
              <a:off x="6096000" y="4094862"/>
              <a:ext cx="1351200" cy="446100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Numba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e541a045fd_0_16"/>
            <p:cNvSpPr/>
            <p:nvPr/>
          </p:nvSpPr>
          <p:spPr>
            <a:xfrm>
              <a:off x="1728277" y="4650846"/>
              <a:ext cx="1938300" cy="530400"/>
            </a:xfrm>
            <a:prstGeom prst="roundRect">
              <a:avLst>
                <a:gd fmla="val 16667" name="adj"/>
              </a:avLst>
            </a:prstGeom>
            <a:solidFill>
              <a:srgbClr val="54813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Scipy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e541a045fd_0_16"/>
            <p:cNvSpPr/>
            <p:nvPr/>
          </p:nvSpPr>
          <p:spPr>
            <a:xfrm>
              <a:off x="3736110" y="4662093"/>
              <a:ext cx="1725900" cy="530400"/>
            </a:xfrm>
            <a:prstGeom prst="roundRect">
              <a:avLst>
                <a:gd fmla="val 16667" name="adj"/>
              </a:avLst>
            </a:prstGeom>
            <a:solidFill>
              <a:srgbClr val="54813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Pandas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e541a045fd_0_16"/>
            <p:cNvSpPr/>
            <p:nvPr/>
          </p:nvSpPr>
          <p:spPr>
            <a:xfrm>
              <a:off x="5545629" y="4662093"/>
              <a:ext cx="1924200" cy="530400"/>
            </a:xfrm>
            <a:prstGeom prst="roundRect">
              <a:avLst>
                <a:gd fmla="val 16667" name="adj"/>
              </a:avLst>
            </a:prstGeom>
            <a:solidFill>
              <a:srgbClr val="54813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Matplotlib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e541a045fd_0_16"/>
            <p:cNvSpPr/>
            <p:nvPr/>
          </p:nvSpPr>
          <p:spPr>
            <a:xfrm>
              <a:off x="1728276" y="5291166"/>
              <a:ext cx="5718900" cy="665700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NumPy</a:t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ge541a045fd_0_1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Numpy Ecosystem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41a045fd_0_24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541a045fd_0_24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6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e541a045fd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e541a045fd_0_24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ge541a045fd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250" y="1354450"/>
            <a:ext cx="66675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e541a045fd_0_24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Quick Start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41a045fd_0_3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541a045fd_0_3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e541a045fd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e541a045fd_0_3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e541a045fd_0_32"/>
          <p:cNvSpPr txBox="1"/>
          <p:nvPr/>
        </p:nvSpPr>
        <p:spPr>
          <a:xfrm>
            <a:off x="457200" y="1366769"/>
            <a:ext cx="78867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 dimensional arrays have a 1-tuple for their shape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7" name="Google Shape;147;ge541a045fd_0_32"/>
          <p:cNvGraphicFramePr/>
          <p:nvPr/>
        </p:nvGraphicFramePr>
        <p:xfrm>
          <a:off x="1352553" y="2206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{64A053AF-2AC3-49D6-9158-12C2E7DD5492}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602150"/>
                <a:gridCol w="921850"/>
                <a:gridCol w="7620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/>
                        <a:t>1</a:t>
                      </a:r>
                      <a:endParaRPr b="0" sz="2400" u="none" cap="none" strike="noStrike"/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/>
                        <a:t>2</a:t>
                      </a:r>
                      <a:endParaRPr b="0" sz="2400" u="none" cap="none" strike="noStrike"/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/>
                        <a:t>3</a:t>
                      </a:r>
                      <a:endParaRPr b="0" sz="2400" u="none" cap="none" strike="noStrike"/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/>
                        <a:t>4</a:t>
                      </a:r>
                      <a:endParaRPr b="0" sz="2400" u="none" cap="none" strike="noStrike"/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/>
                        <a:t>5</a:t>
                      </a:r>
                      <a:endParaRPr b="0" sz="2400" u="none" cap="none" strike="noStrike"/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/>
                        <a:t>6</a:t>
                      </a:r>
                      <a:endParaRPr b="0" sz="2400" u="none" cap="none" strike="noStrike"/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/>
                        <a:t>7</a:t>
                      </a:r>
                      <a:endParaRPr b="0" sz="2400" u="none" cap="none" strike="noStrike"/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/>
                        <a:t>8</a:t>
                      </a:r>
                      <a:endParaRPr b="0" sz="2400" u="none" cap="none" strike="noStrike"/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148" name="Google Shape;148;ge541a045fd_0_32"/>
          <p:cNvGrpSpPr/>
          <p:nvPr/>
        </p:nvGrpSpPr>
        <p:grpSpPr>
          <a:xfrm>
            <a:off x="1352553" y="2786605"/>
            <a:ext cx="6096000" cy="191242"/>
            <a:chOff x="1893104" y="3715473"/>
            <a:chExt cx="8128000" cy="254990"/>
          </a:xfrm>
        </p:grpSpPr>
        <p:cxnSp>
          <p:nvCxnSpPr>
            <p:cNvPr id="149" name="Google Shape;149;ge541a045fd_0_32"/>
            <p:cNvCxnSpPr/>
            <p:nvPr/>
          </p:nvCxnSpPr>
          <p:spPr>
            <a:xfrm>
              <a:off x="1893104" y="371576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ge541a045fd_0_32"/>
            <p:cNvCxnSpPr/>
            <p:nvPr/>
          </p:nvCxnSpPr>
          <p:spPr>
            <a:xfrm>
              <a:off x="1893104" y="3842795"/>
              <a:ext cx="8127900" cy="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ge541a045fd_0_32"/>
            <p:cNvCxnSpPr/>
            <p:nvPr/>
          </p:nvCxnSpPr>
          <p:spPr>
            <a:xfrm>
              <a:off x="10021104" y="371547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2" name="Google Shape;152;ge541a045fd_0_32"/>
          <p:cNvSpPr txBox="1"/>
          <p:nvPr/>
        </p:nvSpPr>
        <p:spPr>
          <a:xfrm>
            <a:off x="1352547" y="3311807"/>
            <a:ext cx="6096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id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Shape: (8,)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541a045fd_0_3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Array Shape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41a045fd_0_4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e541a045fd_0_4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8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e541a045fd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e541a045fd_0_4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ge541a045fd_0_40"/>
          <p:cNvSpPr txBox="1"/>
          <p:nvPr/>
        </p:nvSpPr>
        <p:spPr>
          <a:xfrm>
            <a:off x="457200" y="1350419"/>
            <a:ext cx="78867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dimensional arrays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3" name="Google Shape;163;ge541a045fd_0_40"/>
          <p:cNvGraphicFramePr/>
          <p:nvPr/>
        </p:nvGraphicFramePr>
        <p:xfrm>
          <a:off x="3048088" y="2032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{64A053AF-2AC3-49D6-9158-12C2E7DD5492}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2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b="0"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164" name="Google Shape;164;ge541a045fd_0_40"/>
          <p:cNvGrpSpPr/>
          <p:nvPr/>
        </p:nvGrpSpPr>
        <p:grpSpPr>
          <a:xfrm>
            <a:off x="3048088" y="3458797"/>
            <a:ext cx="3048000" cy="182802"/>
            <a:chOff x="1893104" y="3715473"/>
            <a:chExt cx="8128000" cy="254990"/>
          </a:xfrm>
        </p:grpSpPr>
        <p:cxnSp>
          <p:nvCxnSpPr>
            <p:cNvPr id="165" name="Google Shape;165;ge541a045fd_0_40"/>
            <p:cNvCxnSpPr/>
            <p:nvPr/>
          </p:nvCxnSpPr>
          <p:spPr>
            <a:xfrm>
              <a:off x="1893104" y="371576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ge541a045fd_0_40"/>
            <p:cNvCxnSpPr/>
            <p:nvPr/>
          </p:nvCxnSpPr>
          <p:spPr>
            <a:xfrm>
              <a:off x="1893104" y="3842795"/>
              <a:ext cx="8127900" cy="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ge541a045fd_0_40"/>
            <p:cNvCxnSpPr/>
            <p:nvPr/>
          </p:nvCxnSpPr>
          <p:spPr>
            <a:xfrm>
              <a:off x="10021104" y="3715473"/>
              <a:ext cx="0" cy="2547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8" name="Google Shape;168;ge541a045fd_0_40"/>
          <p:cNvSpPr txBox="1"/>
          <p:nvPr/>
        </p:nvSpPr>
        <p:spPr>
          <a:xfrm>
            <a:off x="3047900" y="3764450"/>
            <a:ext cx="3048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id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Shape: (</a:t>
            </a:r>
            <a:r>
              <a:rPr b="0" i="0" lang="id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id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id" sz="2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id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e541a045fd_0_4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Array Shape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