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Montserrat"/>
      <p:regular r:id="rId16"/>
      <p:bold r:id="rId17"/>
      <p:italic r:id="rId18"/>
      <p:boldItalic r:id="rId19"/>
    </p:embeddedFont>
    <p:embeddedFont>
      <p:font typeface="Montserrat Medium"/>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4" roundtripDataSignature="AMtx7mjDE69bY+waJ8vUC8zm9WyoGDsI4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Medium-regular.fntdata"/><Relationship Id="rId11" Type="http://schemas.openxmlformats.org/officeDocument/2006/relationships/slide" Target="slides/slide6.xml"/><Relationship Id="rId22" Type="http://schemas.openxmlformats.org/officeDocument/2006/relationships/font" Target="fonts/MontserratMedium-italic.fntdata"/><Relationship Id="rId10" Type="http://schemas.openxmlformats.org/officeDocument/2006/relationships/slide" Target="slides/slide5.xml"/><Relationship Id="rId21" Type="http://schemas.openxmlformats.org/officeDocument/2006/relationships/font" Target="fonts/MontserratMedium-bold.fntdata"/><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font" Target="fonts/MontserratMedium-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bold.fntdata"/><Relationship Id="rId16" Type="http://schemas.openxmlformats.org/officeDocument/2006/relationships/font" Target="fonts/Montserrat-regular.fntdata"/><Relationship Id="rId5" Type="http://schemas.openxmlformats.org/officeDocument/2006/relationships/notesMaster" Target="notesMasters/notesMaster1.xml"/><Relationship Id="rId19" Type="http://schemas.openxmlformats.org/officeDocument/2006/relationships/font" Target="fonts/Montserrat-boldItalic.fntdata"/><Relationship Id="rId6" Type="http://schemas.openxmlformats.org/officeDocument/2006/relationships/slide" Target="slides/slide1.xml"/><Relationship Id="rId18"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eb82afd55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geb82afd55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e636d5e4b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ge636d5e4b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eb82afd554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geb82afd554_0_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e636d5e4b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ge636d5e4bb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eb82afd554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geb82afd554_0_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e636d5e4b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ge636d5e4bb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eb82afd554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geb82afd554_0_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e636d5e4b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ge636d5e4bb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eb82afd554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geb82afd554_0_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0"/>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9"/>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5" name="Google Shape;45;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20"/>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20"/>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9" name="Google Shape;4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 name="Shape 13"/>
        <p:cNvGrpSpPr/>
        <p:nvPr/>
      </p:nvGrpSpPr>
      <p:grpSpPr>
        <a:xfrm>
          <a:off x="0" y="0"/>
          <a:ext cx="0" cy="0"/>
          <a:chOff x="0" y="0"/>
          <a:chExt cx="0" cy="0"/>
        </a:xfrm>
      </p:grpSpPr>
      <p:sp>
        <p:nvSpPr>
          <p:cNvPr id="14" name="Google Shape;14;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12"/>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7" name="Google Shape;17;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0" name="Google Shape;20;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1" name="Google Shape;21;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14"/>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5" name="Google Shape;25;p14"/>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6" name="Google Shape;26;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 name="Google Shape;29;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16"/>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2" name="Google Shape;32;p16"/>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3" name="Google Shape;33;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17"/>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6" name="Google Shape;36;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18"/>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0" name="Google Shape;40;p18"/>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18"/>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2" name="Google Shape;42;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7.jpg"/><Relationship Id="rId5" Type="http://schemas.openxmlformats.org/officeDocument/2006/relationships/image" Target="../media/image3.png"/><Relationship Id="rId6"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8.jpg"/><Relationship Id="rId4" Type="http://schemas.openxmlformats.org/officeDocument/2006/relationships/image" Target="../media/image5.png"/><Relationship Id="rId5" Type="http://schemas.openxmlformats.org/officeDocument/2006/relationships/hyperlink" Target="http://aiforindonesia.org/" TargetMode="External"/><Relationship Id="rId6"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nvSpPr>
        <p:spPr>
          <a:xfrm>
            <a:off x="1991750" y="3048950"/>
            <a:ext cx="4556700" cy="769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800"/>
              <a:buFont typeface="Arial"/>
              <a:buNone/>
            </a:pPr>
            <a:r>
              <a:rPr b="1" lang="id" sz="3800">
                <a:solidFill>
                  <a:srgbClr val="DC2811"/>
                </a:solidFill>
              </a:rPr>
              <a:t>Final Project</a:t>
            </a:r>
            <a:endParaRPr b="1" i="0" sz="3800" u="none" cap="none" strike="noStrike">
              <a:solidFill>
                <a:srgbClr val="000000"/>
              </a:solidFill>
              <a:latin typeface="Arial"/>
              <a:ea typeface="Arial"/>
              <a:cs typeface="Arial"/>
              <a:sym typeface="Arial"/>
            </a:endParaRPr>
          </a:p>
        </p:txBody>
      </p:sp>
      <p:pic>
        <p:nvPicPr>
          <p:cNvPr id="55" name="Google Shape;55;p1"/>
          <p:cNvPicPr preferRelativeResize="0"/>
          <p:nvPr/>
        </p:nvPicPr>
        <p:blipFill rotWithShape="1">
          <a:blip r:embed="rId3">
            <a:alphaModFix/>
          </a:blip>
          <a:srcRect b="46760" l="0" r="0" t="0"/>
          <a:stretch/>
        </p:blipFill>
        <p:spPr>
          <a:xfrm>
            <a:off x="-41525" y="4145600"/>
            <a:ext cx="1543525" cy="935617"/>
          </a:xfrm>
          <a:prstGeom prst="rect">
            <a:avLst/>
          </a:prstGeom>
          <a:noFill/>
          <a:ln>
            <a:noFill/>
          </a:ln>
        </p:spPr>
      </p:pic>
      <p:pic>
        <p:nvPicPr>
          <p:cNvPr id="56" name="Google Shape;56;p1"/>
          <p:cNvPicPr preferRelativeResize="0"/>
          <p:nvPr/>
        </p:nvPicPr>
        <p:blipFill rotWithShape="1">
          <a:blip r:embed="rId3">
            <a:alphaModFix/>
          </a:blip>
          <a:srcRect b="46760" l="0" r="0" t="0"/>
          <a:stretch/>
        </p:blipFill>
        <p:spPr>
          <a:xfrm>
            <a:off x="7676675" y="4145600"/>
            <a:ext cx="1543525" cy="935617"/>
          </a:xfrm>
          <a:prstGeom prst="rect">
            <a:avLst/>
          </a:prstGeom>
          <a:noFill/>
          <a:ln>
            <a:noFill/>
          </a:ln>
        </p:spPr>
      </p:pic>
      <p:pic>
        <p:nvPicPr>
          <p:cNvPr id="57" name="Google Shape;57;p1"/>
          <p:cNvPicPr preferRelativeResize="0"/>
          <p:nvPr/>
        </p:nvPicPr>
        <p:blipFill rotWithShape="1">
          <a:blip r:embed="rId4">
            <a:alphaModFix/>
          </a:blip>
          <a:srcRect b="0" l="0" r="0" t="0"/>
          <a:stretch/>
        </p:blipFill>
        <p:spPr>
          <a:xfrm>
            <a:off x="2268650" y="348625"/>
            <a:ext cx="4002903" cy="2667951"/>
          </a:xfrm>
          <a:prstGeom prst="rect">
            <a:avLst/>
          </a:prstGeom>
          <a:noFill/>
          <a:ln>
            <a:noFill/>
          </a:ln>
        </p:spPr>
      </p:pic>
      <p:pic>
        <p:nvPicPr>
          <p:cNvPr id="58" name="Google Shape;58;p1"/>
          <p:cNvPicPr preferRelativeResize="0"/>
          <p:nvPr/>
        </p:nvPicPr>
        <p:blipFill rotWithShape="1">
          <a:blip r:embed="rId5">
            <a:alphaModFix/>
          </a:blip>
          <a:srcRect b="0" l="0" r="0" t="0"/>
          <a:stretch/>
        </p:blipFill>
        <p:spPr>
          <a:xfrm>
            <a:off x="7259519" y="272425"/>
            <a:ext cx="1666432" cy="482539"/>
          </a:xfrm>
          <a:prstGeom prst="rect">
            <a:avLst/>
          </a:prstGeom>
          <a:noFill/>
          <a:ln>
            <a:noFill/>
          </a:ln>
        </p:spPr>
      </p:pic>
      <p:pic>
        <p:nvPicPr>
          <p:cNvPr id="59" name="Google Shape;59;p1"/>
          <p:cNvPicPr preferRelativeResize="0"/>
          <p:nvPr/>
        </p:nvPicPr>
        <p:blipFill rotWithShape="1">
          <a:blip r:embed="rId6">
            <a:alphaModFix/>
          </a:blip>
          <a:srcRect b="0" l="0" r="0" t="0"/>
          <a:stretch/>
        </p:blipFill>
        <p:spPr>
          <a:xfrm rot="-1102832">
            <a:off x="-300299" y="640651"/>
            <a:ext cx="2061077" cy="12338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geb82afd554_0_0"/>
          <p:cNvPicPr preferRelativeResize="0"/>
          <p:nvPr/>
        </p:nvPicPr>
        <p:blipFill rotWithShape="1">
          <a:blip r:embed="rId3">
            <a:alphaModFix/>
          </a:blip>
          <a:srcRect b="19237" l="1678" r="8085" t="8251"/>
          <a:stretch/>
        </p:blipFill>
        <p:spPr>
          <a:xfrm>
            <a:off x="-100" y="0"/>
            <a:ext cx="9144000" cy="5143500"/>
          </a:xfrm>
          <a:prstGeom prst="roundRect">
            <a:avLst>
              <a:gd fmla="val 0" name="adj"/>
            </a:avLst>
          </a:prstGeom>
          <a:noFill/>
          <a:ln>
            <a:noFill/>
          </a:ln>
        </p:spPr>
      </p:pic>
      <p:pic>
        <p:nvPicPr>
          <p:cNvPr id="147" name="Google Shape;147;geb82afd554_0_0"/>
          <p:cNvPicPr preferRelativeResize="0"/>
          <p:nvPr/>
        </p:nvPicPr>
        <p:blipFill rotWithShape="1">
          <a:blip r:embed="rId4">
            <a:alphaModFix/>
          </a:blip>
          <a:srcRect b="46760" l="0" r="0" t="0"/>
          <a:stretch/>
        </p:blipFill>
        <p:spPr>
          <a:xfrm>
            <a:off x="-41525" y="4145600"/>
            <a:ext cx="1543525" cy="935617"/>
          </a:xfrm>
          <a:prstGeom prst="rect">
            <a:avLst/>
          </a:prstGeom>
          <a:noFill/>
          <a:ln>
            <a:noFill/>
          </a:ln>
        </p:spPr>
      </p:pic>
      <p:sp>
        <p:nvSpPr>
          <p:cNvPr id="148" name="Google Shape;148;geb82afd554_0_0"/>
          <p:cNvSpPr/>
          <p:nvPr/>
        </p:nvSpPr>
        <p:spPr>
          <a:xfrm>
            <a:off x="2211938" y="1575000"/>
            <a:ext cx="4720200" cy="1993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highlight>
                <a:schemeClr val="lt1"/>
              </a:highlight>
            </a:endParaRPr>
          </a:p>
        </p:txBody>
      </p:sp>
      <p:grpSp>
        <p:nvGrpSpPr>
          <p:cNvPr id="149" name="Google Shape;149;geb82afd554_0_0"/>
          <p:cNvGrpSpPr/>
          <p:nvPr/>
        </p:nvGrpSpPr>
        <p:grpSpPr>
          <a:xfrm>
            <a:off x="2211863" y="1968044"/>
            <a:ext cx="4720051" cy="1169795"/>
            <a:chOff x="2604000" y="1878375"/>
            <a:chExt cx="3936000" cy="1169795"/>
          </a:xfrm>
        </p:grpSpPr>
        <p:sp>
          <p:nvSpPr>
            <p:cNvPr id="150" name="Google Shape;150;geb82afd554_0_0"/>
            <p:cNvSpPr txBox="1"/>
            <p:nvPr/>
          </p:nvSpPr>
          <p:spPr>
            <a:xfrm>
              <a:off x="3354300" y="1878375"/>
              <a:ext cx="24354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b="1" i="0" lang="id" sz="2400" u="none" cap="none" strike="noStrike">
                  <a:solidFill>
                    <a:srgbClr val="00B4CE"/>
                  </a:solidFill>
                  <a:latin typeface="Montserrat"/>
                  <a:ea typeface="Montserrat"/>
                  <a:cs typeface="Montserrat"/>
                  <a:sym typeface="Montserrat"/>
                </a:rPr>
                <a:t>Terima Kasih!</a:t>
              </a:r>
              <a:endParaRPr b="1" i="0" sz="2400" u="none" cap="none" strike="noStrike">
                <a:solidFill>
                  <a:srgbClr val="00B4CE"/>
                </a:solidFill>
                <a:latin typeface="Montserrat"/>
                <a:ea typeface="Montserrat"/>
                <a:cs typeface="Montserrat"/>
                <a:sym typeface="Montserrat"/>
              </a:endParaRPr>
            </a:p>
          </p:txBody>
        </p:sp>
        <p:sp>
          <p:nvSpPr>
            <p:cNvPr id="151" name="Google Shape;151;geb82afd554_0_0"/>
            <p:cNvSpPr txBox="1"/>
            <p:nvPr/>
          </p:nvSpPr>
          <p:spPr>
            <a:xfrm>
              <a:off x="2604000" y="2324870"/>
              <a:ext cx="3936000" cy="7233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Clr>
                  <a:schemeClr val="dk1"/>
                </a:buClr>
                <a:buSzPts val="1400"/>
                <a:buFont typeface="Arial"/>
                <a:buNone/>
              </a:pPr>
              <a:r>
                <a:rPr lang="id" u="sng">
                  <a:solidFill>
                    <a:schemeClr val="hlink"/>
                  </a:solidFill>
                  <a:latin typeface="Montserrat Medium"/>
                  <a:ea typeface="Montserrat Medium"/>
                  <a:cs typeface="Montserrat Medium"/>
                  <a:sym typeface="Montserrat Medium"/>
                  <a:hlinkClick r:id="rId5"/>
                </a:rPr>
                <a:t>Indonesia AI | AI for Everyone, AI for Indonesia</a:t>
              </a:r>
              <a:endParaRPr b="0" i="0" sz="1400" u="none" cap="none" strike="noStrike">
                <a:solidFill>
                  <a:srgbClr val="00B4CE"/>
                </a:solidFill>
                <a:latin typeface="Montserrat Medium"/>
                <a:ea typeface="Montserrat Medium"/>
                <a:cs typeface="Montserrat Medium"/>
                <a:sym typeface="Montserrat Medium"/>
              </a:endParaRPr>
            </a:p>
            <a:p>
              <a:pPr indent="0" lvl="0" marL="0" marR="0" rtl="0" algn="ctr">
                <a:lnSpc>
                  <a:spcPct val="150000"/>
                </a:lnSpc>
                <a:spcBef>
                  <a:spcPts val="0"/>
                </a:spcBef>
                <a:spcAft>
                  <a:spcPts val="0"/>
                </a:spcAft>
                <a:buClr>
                  <a:srgbClr val="000000"/>
                </a:buClr>
                <a:buSzPts val="1400"/>
                <a:buFont typeface="Arial"/>
                <a:buNone/>
              </a:pPr>
              <a:r>
                <a:rPr b="0" i="0" lang="id" sz="1400" u="none" cap="none" strike="noStrike">
                  <a:solidFill>
                    <a:schemeClr val="dk1"/>
                  </a:solidFill>
                  <a:latin typeface="Montserrat Medium"/>
                  <a:ea typeface="Montserrat Medium"/>
                  <a:cs typeface="Montserrat Medium"/>
                  <a:sym typeface="Montserrat Medium"/>
                </a:rPr>
                <a:t>c</a:t>
              </a:r>
              <a:r>
                <a:rPr b="0" i="0" lang="id" sz="1400" u="none" cap="none" strike="noStrike">
                  <a:solidFill>
                    <a:srgbClr val="000000"/>
                  </a:solidFill>
                  <a:latin typeface="Montserrat Medium"/>
                  <a:ea typeface="Montserrat Medium"/>
                  <a:cs typeface="Montserrat Medium"/>
                  <a:sym typeface="Montserrat Medium"/>
                </a:rPr>
                <a:t>ontact@aiforindonesia.org</a:t>
              </a:r>
              <a:endParaRPr b="0" i="0" sz="1400" u="none" cap="none" strike="noStrike">
                <a:solidFill>
                  <a:srgbClr val="000000"/>
                </a:solidFill>
                <a:latin typeface="Montserrat Medium"/>
                <a:ea typeface="Montserrat Medium"/>
                <a:cs typeface="Montserrat Medium"/>
                <a:sym typeface="Montserrat Medium"/>
              </a:endParaRPr>
            </a:p>
          </p:txBody>
        </p:sp>
      </p:grpSp>
      <p:sp>
        <p:nvSpPr>
          <p:cNvPr id="152" name="Google Shape;152;geb82afd554_0_0"/>
          <p:cNvSpPr/>
          <p:nvPr/>
        </p:nvSpPr>
        <p:spPr>
          <a:xfrm>
            <a:off x="7183975" y="238300"/>
            <a:ext cx="1771800" cy="550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53" name="Google Shape;153;geb82afd554_0_0"/>
          <p:cNvPicPr preferRelativeResize="0"/>
          <p:nvPr/>
        </p:nvPicPr>
        <p:blipFill rotWithShape="1">
          <a:blip r:embed="rId6">
            <a:alphaModFix/>
          </a:blip>
          <a:srcRect b="0" l="0" r="0" t="0"/>
          <a:stretch/>
        </p:blipFill>
        <p:spPr>
          <a:xfrm>
            <a:off x="7259519" y="272425"/>
            <a:ext cx="1666432" cy="48253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3" name="Shape 63"/>
        <p:cNvGrpSpPr/>
        <p:nvPr/>
      </p:nvGrpSpPr>
      <p:grpSpPr>
        <a:xfrm>
          <a:off x="0" y="0"/>
          <a:ext cx="0" cy="0"/>
          <a:chOff x="0" y="0"/>
          <a:chExt cx="0" cy="0"/>
        </a:xfrm>
      </p:grpSpPr>
      <p:sp>
        <p:nvSpPr>
          <p:cNvPr id="64" name="Google Shape;64;ge636d5e4bb_0_0"/>
          <p:cNvSpPr/>
          <p:nvPr/>
        </p:nvSpPr>
        <p:spPr>
          <a:xfrm>
            <a:off x="8133950" y="4746075"/>
            <a:ext cx="821700" cy="397500"/>
          </a:xfrm>
          <a:prstGeom prst="round2SameRect">
            <a:avLst>
              <a:gd fmla="val 42852" name="adj1"/>
              <a:gd fmla="val 0" name="adj2"/>
            </a:avLst>
          </a:prstGeom>
          <a:solidFill>
            <a:srgbClr val="FFDA6E"/>
          </a:solidFill>
          <a:ln cap="flat" cmpd="sng" w="9525">
            <a:solidFill>
              <a:srgbClr val="FFDA6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ge636d5e4bb_0_0"/>
          <p:cNvSpPr txBox="1"/>
          <p:nvPr/>
        </p:nvSpPr>
        <p:spPr>
          <a:xfrm>
            <a:off x="8146225" y="4760175"/>
            <a:ext cx="965100" cy="369300"/>
          </a:xfrm>
          <a:prstGeom prst="rect">
            <a:avLst/>
          </a:prstGeom>
          <a:noFill/>
          <a:ln>
            <a:noFill/>
          </a:ln>
          <a:effectLst>
            <a:outerShdw blurRad="57150" rotWithShape="0" algn="bl" dir="5400000" dist="19050">
              <a:srgbClr val="000000">
                <a:alpha val="48240"/>
              </a:srgbClr>
            </a:outerShdw>
          </a:effectLst>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id" sz="1200" u="none" cap="none" strike="noStrike">
                <a:solidFill>
                  <a:schemeClr val="lt1"/>
                </a:solidFill>
                <a:latin typeface="Arial"/>
                <a:ea typeface="Arial"/>
                <a:cs typeface="Arial"/>
                <a:sym typeface="Arial"/>
              </a:rPr>
              <a:t>Page 01</a:t>
            </a:r>
            <a:endParaRPr b="1" i="0" sz="1200" u="none" cap="none" strike="noStrike">
              <a:solidFill>
                <a:schemeClr val="lt1"/>
              </a:solidFill>
              <a:latin typeface="Arial"/>
              <a:ea typeface="Arial"/>
              <a:cs typeface="Arial"/>
              <a:sym typeface="Arial"/>
            </a:endParaRPr>
          </a:p>
        </p:txBody>
      </p:sp>
      <p:pic>
        <p:nvPicPr>
          <p:cNvPr id="66" name="Google Shape;66;ge636d5e4bb_0_0"/>
          <p:cNvPicPr preferRelativeResize="0"/>
          <p:nvPr/>
        </p:nvPicPr>
        <p:blipFill rotWithShape="1">
          <a:blip r:embed="rId3">
            <a:alphaModFix/>
          </a:blip>
          <a:srcRect b="0" l="0" r="0" t="0"/>
          <a:stretch/>
        </p:blipFill>
        <p:spPr>
          <a:xfrm>
            <a:off x="7259519" y="272425"/>
            <a:ext cx="1666432" cy="482539"/>
          </a:xfrm>
          <a:prstGeom prst="rect">
            <a:avLst/>
          </a:prstGeom>
          <a:noFill/>
          <a:ln>
            <a:noFill/>
          </a:ln>
        </p:spPr>
      </p:pic>
      <p:cxnSp>
        <p:nvCxnSpPr>
          <p:cNvPr id="67" name="Google Shape;67;ge636d5e4bb_0_0"/>
          <p:cNvCxnSpPr/>
          <p:nvPr/>
        </p:nvCxnSpPr>
        <p:spPr>
          <a:xfrm flipH="1" rot="10800000">
            <a:off x="0" y="899925"/>
            <a:ext cx="2367300" cy="15300"/>
          </a:xfrm>
          <a:prstGeom prst="straightConnector1">
            <a:avLst/>
          </a:prstGeom>
          <a:noFill/>
          <a:ln cap="flat" cmpd="sng" w="28575">
            <a:solidFill>
              <a:srgbClr val="00B4CE"/>
            </a:solidFill>
            <a:prstDash val="solid"/>
            <a:round/>
            <a:headEnd len="sm" w="sm" type="none"/>
            <a:tailEnd len="sm" w="sm" type="none"/>
          </a:ln>
        </p:spPr>
      </p:cxnSp>
      <p:pic>
        <p:nvPicPr>
          <p:cNvPr id="68" name="Google Shape;68;ge636d5e4bb_0_0"/>
          <p:cNvPicPr preferRelativeResize="0"/>
          <p:nvPr/>
        </p:nvPicPr>
        <p:blipFill>
          <a:blip r:embed="rId4">
            <a:alphaModFix/>
          </a:blip>
          <a:stretch>
            <a:fillRect/>
          </a:stretch>
        </p:blipFill>
        <p:spPr>
          <a:xfrm>
            <a:off x="504200" y="3652973"/>
            <a:ext cx="2525652" cy="789275"/>
          </a:xfrm>
          <a:prstGeom prst="rect">
            <a:avLst/>
          </a:prstGeom>
          <a:noFill/>
          <a:ln>
            <a:noFill/>
          </a:ln>
        </p:spPr>
      </p:pic>
      <p:sp>
        <p:nvSpPr>
          <p:cNvPr id="69" name="Google Shape;69;ge636d5e4bb_0_0"/>
          <p:cNvSpPr txBox="1"/>
          <p:nvPr/>
        </p:nvSpPr>
        <p:spPr>
          <a:xfrm>
            <a:off x="457200" y="1332325"/>
            <a:ext cx="7855200" cy="22815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None/>
            </a:pPr>
            <a:r>
              <a:rPr b="1" lang="id" u="sng">
                <a:solidFill>
                  <a:srgbClr val="143D59"/>
                </a:solidFill>
                <a:latin typeface="Montserrat"/>
                <a:ea typeface="Montserrat"/>
                <a:cs typeface="Montserrat"/>
                <a:sym typeface="Montserrat"/>
              </a:rPr>
              <a:t>Deskripsi</a:t>
            </a:r>
            <a:endParaRPr b="1" u="sng">
              <a:solidFill>
                <a:srgbClr val="143D59"/>
              </a:solidFill>
              <a:latin typeface="Montserrat"/>
              <a:ea typeface="Montserrat"/>
              <a:cs typeface="Montserrat"/>
              <a:sym typeface="Montserrat"/>
            </a:endParaRPr>
          </a:p>
          <a:p>
            <a:pPr indent="0" lvl="0" marL="0" rtl="0" algn="l">
              <a:lnSpc>
                <a:spcPct val="150000"/>
              </a:lnSpc>
              <a:spcBef>
                <a:spcPts val="0"/>
              </a:spcBef>
              <a:spcAft>
                <a:spcPts val="0"/>
              </a:spcAft>
              <a:buNone/>
            </a:pPr>
            <a:r>
              <a:rPr lang="id">
                <a:solidFill>
                  <a:srgbClr val="000000"/>
                </a:solidFill>
                <a:latin typeface="Montserrat"/>
                <a:ea typeface="Montserrat"/>
                <a:cs typeface="Montserrat"/>
                <a:sym typeface="Montserrat"/>
              </a:rPr>
              <a:t>Sejak 2008, AirBnB hadir untuk mempertemukan penyedia tempat tinggal (</a:t>
            </a:r>
            <a:r>
              <a:rPr i="1" lang="id">
                <a:solidFill>
                  <a:srgbClr val="000000"/>
                </a:solidFill>
                <a:latin typeface="Montserrat"/>
                <a:ea typeface="Montserrat"/>
                <a:cs typeface="Montserrat"/>
                <a:sym typeface="Montserrat"/>
              </a:rPr>
              <a:t>host</a:t>
            </a:r>
            <a:r>
              <a:rPr lang="id">
                <a:solidFill>
                  <a:srgbClr val="000000"/>
                </a:solidFill>
                <a:latin typeface="Montserrat"/>
                <a:ea typeface="Montserrat"/>
                <a:cs typeface="Montserrat"/>
                <a:sym typeface="Montserrat"/>
              </a:rPr>
              <a:t>) dan traveler yang ingin merasakan pengalaman bepergian yang berbeda dari biasanya. AirBnB memungkinkan traveler tinggal di rumah orang lokal dengan harga yang terjangkau. Data yang tersedia disini meliputi aktivitas listing dan berbagai metriknya di Kota New York pada tahun 2019.</a:t>
            </a:r>
            <a:endParaRPr b="1" u="sng">
              <a:solidFill>
                <a:srgbClr val="143D59"/>
              </a:solidFill>
              <a:latin typeface="Montserrat"/>
              <a:ea typeface="Montserrat"/>
              <a:cs typeface="Montserrat"/>
              <a:sym typeface="Montserrat"/>
            </a:endParaRPr>
          </a:p>
        </p:txBody>
      </p:sp>
      <p:sp>
        <p:nvSpPr>
          <p:cNvPr id="70" name="Google Shape;70;ge636d5e4bb_0_0"/>
          <p:cNvSpPr txBox="1"/>
          <p:nvPr/>
        </p:nvSpPr>
        <p:spPr>
          <a:xfrm>
            <a:off x="457200" y="435250"/>
            <a:ext cx="56634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1" lang="id" sz="2400">
                <a:solidFill>
                  <a:srgbClr val="00B4CE"/>
                </a:solidFill>
              </a:rPr>
              <a:t>Kelompok A</a:t>
            </a:r>
            <a:endParaRPr b="1" i="0" sz="2400" u="none" cap="none" strike="noStrike">
              <a:solidFill>
                <a:srgbClr val="00B4CE"/>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4" name="Shape 74"/>
        <p:cNvGrpSpPr/>
        <p:nvPr/>
      </p:nvGrpSpPr>
      <p:grpSpPr>
        <a:xfrm>
          <a:off x="0" y="0"/>
          <a:ext cx="0" cy="0"/>
          <a:chOff x="0" y="0"/>
          <a:chExt cx="0" cy="0"/>
        </a:xfrm>
      </p:grpSpPr>
      <p:sp>
        <p:nvSpPr>
          <p:cNvPr id="75" name="Google Shape;75;geb82afd554_0_57"/>
          <p:cNvSpPr/>
          <p:nvPr/>
        </p:nvSpPr>
        <p:spPr>
          <a:xfrm>
            <a:off x="8133950" y="4746075"/>
            <a:ext cx="821700" cy="397500"/>
          </a:xfrm>
          <a:prstGeom prst="round2SameRect">
            <a:avLst>
              <a:gd fmla="val 42852" name="adj1"/>
              <a:gd fmla="val 0" name="adj2"/>
            </a:avLst>
          </a:prstGeom>
          <a:solidFill>
            <a:srgbClr val="FFDA6E"/>
          </a:solidFill>
          <a:ln cap="flat" cmpd="sng" w="9525">
            <a:solidFill>
              <a:srgbClr val="FFDA6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geb82afd554_0_57"/>
          <p:cNvSpPr txBox="1"/>
          <p:nvPr/>
        </p:nvSpPr>
        <p:spPr>
          <a:xfrm>
            <a:off x="8146225" y="4760175"/>
            <a:ext cx="965100" cy="369300"/>
          </a:xfrm>
          <a:prstGeom prst="rect">
            <a:avLst/>
          </a:prstGeom>
          <a:noFill/>
          <a:ln>
            <a:noFill/>
          </a:ln>
          <a:effectLst>
            <a:outerShdw blurRad="57150" rotWithShape="0" algn="bl" dir="5400000" dist="19050">
              <a:srgbClr val="000000">
                <a:alpha val="48240"/>
              </a:srgbClr>
            </a:outerShdw>
          </a:effectLst>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id" sz="1200" u="none" cap="none" strike="noStrike">
                <a:solidFill>
                  <a:schemeClr val="lt1"/>
                </a:solidFill>
                <a:latin typeface="Arial"/>
                <a:ea typeface="Arial"/>
                <a:cs typeface="Arial"/>
                <a:sym typeface="Arial"/>
              </a:rPr>
              <a:t>Page 0</a:t>
            </a:r>
            <a:r>
              <a:rPr b="1" lang="id" sz="1200">
                <a:solidFill>
                  <a:schemeClr val="lt1"/>
                </a:solidFill>
              </a:rPr>
              <a:t>2</a:t>
            </a:r>
            <a:endParaRPr b="1" i="0" sz="1200" u="none" cap="none" strike="noStrike">
              <a:solidFill>
                <a:schemeClr val="lt1"/>
              </a:solidFill>
              <a:latin typeface="Arial"/>
              <a:ea typeface="Arial"/>
              <a:cs typeface="Arial"/>
              <a:sym typeface="Arial"/>
            </a:endParaRPr>
          </a:p>
        </p:txBody>
      </p:sp>
      <p:pic>
        <p:nvPicPr>
          <p:cNvPr id="77" name="Google Shape;77;geb82afd554_0_57"/>
          <p:cNvPicPr preferRelativeResize="0"/>
          <p:nvPr/>
        </p:nvPicPr>
        <p:blipFill rotWithShape="1">
          <a:blip r:embed="rId3">
            <a:alphaModFix/>
          </a:blip>
          <a:srcRect b="0" l="0" r="0" t="0"/>
          <a:stretch/>
        </p:blipFill>
        <p:spPr>
          <a:xfrm>
            <a:off x="7259519" y="272425"/>
            <a:ext cx="1666432" cy="482539"/>
          </a:xfrm>
          <a:prstGeom prst="rect">
            <a:avLst/>
          </a:prstGeom>
          <a:noFill/>
          <a:ln>
            <a:noFill/>
          </a:ln>
        </p:spPr>
      </p:pic>
      <p:cxnSp>
        <p:nvCxnSpPr>
          <p:cNvPr id="78" name="Google Shape;78;geb82afd554_0_57"/>
          <p:cNvCxnSpPr/>
          <p:nvPr/>
        </p:nvCxnSpPr>
        <p:spPr>
          <a:xfrm flipH="1" rot="10800000">
            <a:off x="0" y="899925"/>
            <a:ext cx="2367300" cy="15300"/>
          </a:xfrm>
          <a:prstGeom prst="straightConnector1">
            <a:avLst/>
          </a:prstGeom>
          <a:noFill/>
          <a:ln cap="flat" cmpd="sng" w="28575">
            <a:solidFill>
              <a:srgbClr val="00B4CE"/>
            </a:solidFill>
            <a:prstDash val="solid"/>
            <a:round/>
            <a:headEnd len="sm" w="sm" type="none"/>
            <a:tailEnd len="sm" w="sm" type="none"/>
          </a:ln>
        </p:spPr>
      </p:cxnSp>
      <p:sp>
        <p:nvSpPr>
          <p:cNvPr id="79" name="Google Shape;79;geb82afd554_0_57"/>
          <p:cNvSpPr txBox="1"/>
          <p:nvPr/>
        </p:nvSpPr>
        <p:spPr>
          <a:xfrm>
            <a:off x="457200" y="1332325"/>
            <a:ext cx="6565800" cy="15528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1000"/>
              </a:spcBef>
              <a:spcAft>
                <a:spcPts val="0"/>
              </a:spcAft>
              <a:buNone/>
            </a:pPr>
            <a:r>
              <a:rPr b="1" lang="id" u="sng">
                <a:solidFill>
                  <a:srgbClr val="143D59"/>
                </a:solidFill>
                <a:latin typeface="Montserrat"/>
                <a:ea typeface="Montserrat"/>
                <a:cs typeface="Montserrat"/>
                <a:sym typeface="Montserrat"/>
              </a:rPr>
              <a:t>Konten</a:t>
            </a:r>
            <a:endParaRPr u="sng">
              <a:solidFill>
                <a:srgbClr val="143D59"/>
              </a:solidFill>
              <a:latin typeface="Montserrat"/>
              <a:ea typeface="Montserrat"/>
              <a:cs typeface="Montserrat"/>
              <a:sym typeface="Montserrat"/>
            </a:endParaRPr>
          </a:p>
          <a:p>
            <a:pPr indent="0" lvl="0" marL="0" rtl="0" algn="just">
              <a:lnSpc>
                <a:spcPct val="150000"/>
              </a:lnSpc>
              <a:spcBef>
                <a:spcPts val="1000"/>
              </a:spcBef>
              <a:spcAft>
                <a:spcPts val="0"/>
              </a:spcAft>
              <a:buNone/>
            </a:pPr>
            <a:r>
              <a:rPr lang="id">
                <a:solidFill>
                  <a:srgbClr val="000000"/>
                </a:solidFill>
                <a:latin typeface="Montserrat"/>
                <a:ea typeface="Montserrat"/>
                <a:cs typeface="Montserrat"/>
                <a:sym typeface="Montserrat"/>
              </a:rPr>
              <a:t>Informasi yang terkandung meliputi semua data terkait host, ketersediaan lokasi, dan metrik penting untuk melakukan prediksi serta menarik kesimpulan.</a:t>
            </a:r>
            <a:endParaRPr>
              <a:solidFill>
                <a:srgbClr val="000000"/>
              </a:solidFill>
              <a:latin typeface="Montserrat"/>
              <a:ea typeface="Montserrat"/>
              <a:cs typeface="Montserrat"/>
              <a:sym typeface="Montserrat"/>
            </a:endParaRPr>
          </a:p>
        </p:txBody>
      </p:sp>
      <p:sp>
        <p:nvSpPr>
          <p:cNvPr id="80" name="Google Shape;80;geb82afd554_0_57"/>
          <p:cNvSpPr txBox="1"/>
          <p:nvPr/>
        </p:nvSpPr>
        <p:spPr>
          <a:xfrm>
            <a:off x="457200" y="435250"/>
            <a:ext cx="56634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1" lang="id" sz="2400">
                <a:solidFill>
                  <a:srgbClr val="00B4CE"/>
                </a:solidFill>
              </a:rPr>
              <a:t>Kelompok A</a:t>
            </a:r>
            <a:endParaRPr b="1" i="0" sz="2400" u="none" cap="none" strike="noStrike">
              <a:solidFill>
                <a:srgbClr val="00B4CE"/>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4" name="Shape 84"/>
        <p:cNvGrpSpPr/>
        <p:nvPr/>
      </p:nvGrpSpPr>
      <p:grpSpPr>
        <a:xfrm>
          <a:off x="0" y="0"/>
          <a:ext cx="0" cy="0"/>
          <a:chOff x="0" y="0"/>
          <a:chExt cx="0" cy="0"/>
        </a:xfrm>
      </p:grpSpPr>
      <p:sp>
        <p:nvSpPr>
          <p:cNvPr id="85" name="Google Shape;85;ge636d5e4bb_0_8"/>
          <p:cNvSpPr/>
          <p:nvPr/>
        </p:nvSpPr>
        <p:spPr>
          <a:xfrm>
            <a:off x="8133950" y="4746075"/>
            <a:ext cx="821700" cy="397500"/>
          </a:xfrm>
          <a:prstGeom prst="round2SameRect">
            <a:avLst>
              <a:gd fmla="val 42852" name="adj1"/>
              <a:gd fmla="val 0" name="adj2"/>
            </a:avLst>
          </a:prstGeom>
          <a:solidFill>
            <a:srgbClr val="FFDA6E"/>
          </a:solidFill>
          <a:ln cap="flat" cmpd="sng" w="9525">
            <a:solidFill>
              <a:srgbClr val="FFDA6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ge636d5e4bb_0_8"/>
          <p:cNvSpPr txBox="1"/>
          <p:nvPr/>
        </p:nvSpPr>
        <p:spPr>
          <a:xfrm>
            <a:off x="8146225" y="4760175"/>
            <a:ext cx="965100" cy="369300"/>
          </a:xfrm>
          <a:prstGeom prst="rect">
            <a:avLst/>
          </a:prstGeom>
          <a:noFill/>
          <a:ln>
            <a:noFill/>
          </a:ln>
          <a:effectLst>
            <a:outerShdw blurRad="57150" rotWithShape="0" algn="bl" dir="5400000" dist="19050">
              <a:srgbClr val="000000">
                <a:alpha val="48240"/>
              </a:srgbClr>
            </a:outerShdw>
          </a:effectLst>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id" sz="1200" u="none" cap="none" strike="noStrike">
                <a:solidFill>
                  <a:schemeClr val="lt1"/>
                </a:solidFill>
                <a:latin typeface="Arial"/>
                <a:ea typeface="Arial"/>
                <a:cs typeface="Arial"/>
                <a:sym typeface="Arial"/>
              </a:rPr>
              <a:t>Page 0</a:t>
            </a:r>
            <a:r>
              <a:rPr b="1" lang="id" sz="1200">
                <a:solidFill>
                  <a:schemeClr val="lt1"/>
                </a:solidFill>
              </a:rPr>
              <a:t>3</a:t>
            </a:r>
            <a:endParaRPr b="1" i="0" sz="1200" u="none" cap="none" strike="noStrike">
              <a:solidFill>
                <a:schemeClr val="lt1"/>
              </a:solidFill>
              <a:latin typeface="Arial"/>
              <a:ea typeface="Arial"/>
              <a:cs typeface="Arial"/>
              <a:sym typeface="Arial"/>
            </a:endParaRPr>
          </a:p>
        </p:txBody>
      </p:sp>
      <p:pic>
        <p:nvPicPr>
          <p:cNvPr id="87" name="Google Shape;87;ge636d5e4bb_0_8"/>
          <p:cNvPicPr preferRelativeResize="0"/>
          <p:nvPr/>
        </p:nvPicPr>
        <p:blipFill rotWithShape="1">
          <a:blip r:embed="rId3">
            <a:alphaModFix/>
          </a:blip>
          <a:srcRect b="0" l="0" r="0" t="0"/>
          <a:stretch/>
        </p:blipFill>
        <p:spPr>
          <a:xfrm>
            <a:off x="7259519" y="272425"/>
            <a:ext cx="1666432" cy="482539"/>
          </a:xfrm>
          <a:prstGeom prst="rect">
            <a:avLst/>
          </a:prstGeom>
          <a:noFill/>
          <a:ln>
            <a:noFill/>
          </a:ln>
        </p:spPr>
      </p:pic>
      <p:cxnSp>
        <p:nvCxnSpPr>
          <p:cNvPr id="88" name="Google Shape;88;ge636d5e4bb_0_8"/>
          <p:cNvCxnSpPr/>
          <p:nvPr/>
        </p:nvCxnSpPr>
        <p:spPr>
          <a:xfrm flipH="1" rot="10800000">
            <a:off x="0" y="899925"/>
            <a:ext cx="2367300" cy="15300"/>
          </a:xfrm>
          <a:prstGeom prst="straightConnector1">
            <a:avLst/>
          </a:prstGeom>
          <a:noFill/>
          <a:ln cap="flat" cmpd="sng" w="28575">
            <a:solidFill>
              <a:srgbClr val="00B4CE"/>
            </a:solidFill>
            <a:prstDash val="solid"/>
            <a:round/>
            <a:headEnd len="sm" w="sm" type="none"/>
            <a:tailEnd len="sm" w="sm" type="none"/>
          </a:ln>
        </p:spPr>
      </p:cxnSp>
      <p:sp>
        <p:nvSpPr>
          <p:cNvPr id="89" name="Google Shape;89;ge636d5e4bb_0_8"/>
          <p:cNvSpPr txBox="1"/>
          <p:nvPr/>
        </p:nvSpPr>
        <p:spPr>
          <a:xfrm>
            <a:off x="457200" y="1268375"/>
            <a:ext cx="7762200" cy="2077800"/>
          </a:xfrm>
          <a:prstGeom prst="rect">
            <a:avLst/>
          </a:prstGeom>
          <a:noFill/>
          <a:ln>
            <a:noFill/>
          </a:ln>
        </p:spPr>
        <p:txBody>
          <a:bodyPr anchorCtr="0" anchor="t" bIns="91425" lIns="91425" spcFirstLastPara="1" rIns="91425" wrap="square" tIns="91425">
            <a:spAutoFit/>
          </a:bodyPr>
          <a:lstStyle/>
          <a:p>
            <a:pPr indent="-304800" lvl="0" marL="342900" rtl="0" algn="l">
              <a:lnSpc>
                <a:spcPct val="150000"/>
              </a:lnSpc>
              <a:spcBef>
                <a:spcPts val="0"/>
              </a:spcBef>
              <a:spcAft>
                <a:spcPts val="0"/>
              </a:spcAft>
              <a:buClr>
                <a:schemeClr val="dk1"/>
              </a:buClr>
              <a:buSzPts val="1400"/>
              <a:buFont typeface="Montserrat"/>
              <a:buAutoNum type="arabicPeriod"/>
            </a:pPr>
            <a:r>
              <a:rPr lang="id">
                <a:solidFill>
                  <a:schemeClr val="dk1"/>
                </a:solidFill>
                <a:latin typeface="Montserrat"/>
                <a:ea typeface="Montserrat"/>
                <a:cs typeface="Montserrat"/>
                <a:sym typeface="Montserrat"/>
              </a:rPr>
              <a:t>Jelaskan apa gambaran besar yang anda dapatkan dari data tersebut.</a:t>
            </a:r>
            <a:endParaRPr>
              <a:solidFill>
                <a:schemeClr val="dk1"/>
              </a:solidFill>
              <a:latin typeface="Montserrat"/>
              <a:ea typeface="Montserrat"/>
              <a:cs typeface="Montserrat"/>
              <a:sym typeface="Montserrat"/>
            </a:endParaRPr>
          </a:p>
          <a:p>
            <a:pPr indent="-304800" lvl="0" marL="342900" rtl="0" algn="l">
              <a:lnSpc>
                <a:spcPct val="150000"/>
              </a:lnSpc>
              <a:spcBef>
                <a:spcPts val="1000"/>
              </a:spcBef>
              <a:spcAft>
                <a:spcPts val="0"/>
              </a:spcAft>
              <a:buClr>
                <a:schemeClr val="dk1"/>
              </a:buClr>
              <a:buSzPts val="1400"/>
              <a:buFont typeface="Montserrat"/>
              <a:buAutoNum type="arabicPeriod"/>
            </a:pPr>
            <a:r>
              <a:rPr lang="id">
                <a:solidFill>
                  <a:schemeClr val="dk1"/>
                </a:solidFill>
                <a:latin typeface="Montserrat"/>
                <a:ea typeface="Montserrat"/>
                <a:cs typeface="Montserrat"/>
                <a:sym typeface="Montserrat"/>
              </a:rPr>
              <a:t>Tunjukkan </a:t>
            </a:r>
            <a:r>
              <a:rPr i="1" lang="id">
                <a:solidFill>
                  <a:schemeClr val="dk1"/>
                </a:solidFill>
                <a:latin typeface="Montserrat"/>
                <a:ea typeface="Montserrat"/>
                <a:cs typeface="Montserrat"/>
                <a:sym typeface="Montserrat"/>
              </a:rPr>
              <a:t>properties </a:t>
            </a:r>
            <a:r>
              <a:rPr lang="id">
                <a:solidFill>
                  <a:schemeClr val="dk1"/>
                </a:solidFill>
                <a:latin typeface="Montserrat"/>
                <a:ea typeface="Montserrat"/>
                <a:cs typeface="Montserrat"/>
                <a:sym typeface="Montserrat"/>
              </a:rPr>
              <a:t>dari data pada setiap kolom, seperti </a:t>
            </a:r>
            <a:r>
              <a:rPr i="1" lang="id">
                <a:solidFill>
                  <a:schemeClr val="dk1"/>
                </a:solidFill>
                <a:latin typeface="Montserrat"/>
                <a:ea typeface="Montserrat"/>
                <a:cs typeface="Montserrat"/>
                <a:sym typeface="Montserrat"/>
              </a:rPr>
              <a:t>type, missing value, </a:t>
            </a:r>
            <a:r>
              <a:rPr lang="id">
                <a:solidFill>
                  <a:schemeClr val="dk1"/>
                </a:solidFill>
                <a:latin typeface="Montserrat"/>
                <a:ea typeface="Montserrat"/>
                <a:cs typeface="Montserrat"/>
                <a:sym typeface="Montserrat"/>
              </a:rPr>
              <a:t>dan lain-lain.</a:t>
            </a:r>
            <a:endParaRPr>
              <a:solidFill>
                <a:schemeClr val="dk1"/>
              </a:solidFill>
              <a:latin typeface="Montserrat"/>
              <a:ea typeface="Montserrat"/>
              <a:cs typeface="Montserrat"/>
              <a:sym typeface="Montserrat"/>
            </a:endParaRPr>
          </a:p>
          <a:p>
            <a:pPr indent="-304800" lvl="0" marL="342900" rtl="0" algn="l">
              <a:lnSpc>
                <a:spcPct val="150000"/>
              </a:lnSpc>
              <a:spcBef>
                <a:spcPts val="1000"/>
              </a:spcBef>
              <a:spcAft>
                <a:spcPts val="0"/>
              </a:spcAft>
              <a:buClr>
                <a:schemeClr val="dk1"/>
              </a:buClr>
              <a:buSzPts val="1400"/>
              <a:buFont typeface="Montserrat"/>
              <a:buAutoNum type="arabicPeriod"/>
            </a:pPr>
            <a:r>
              <a:rPr lang="id">
                <a:solidFill>
                  <a:schemeClr val="dk1"/>
                </a:solidFill>
                <a:latin typeface="Montserrat"/>
                <a:ea typeface="Montserrat"/>
                <a:cs typeface="Montserrat"/>
                <a:sym typeface="Montserrat"/>
              </a:rPr>
              <a:t>Tunjukkan jumlah data, mean, median, dan standar deviasi.</a:t>
            </a:r>
            <a:endParaRPr>
              <a:solidFill>
                <a:schemeClr val="dk1"/>
              </a:solidFill>
              <a:latin typeface="Montserrat"/>
              <a:ea typeface="Montserrat"/>
              <a:cs typeface="Montserrat"/>
              <a:sym typeface="Montserrat"/>
            </a:endParaRPr>
          </a:p>
          <a:p>
            <a:pPr indent="-304800" lvl="0" marL="342900" rtl="0" algn="l">
              <a:lnSpc>
                <a:spcPct val="150000"/>
              </a:lnSpc>
              <a:spcBef>
                <a:spcPts val="1000"/>
              </a:spcBef>
              <a:spcAft>
                <a:spcPts val="0"/>
              </a:spcAft>
              <a:buClr>
                <a:schemeClr val="dk1"/>
              </a:buClr>
              <a:buSzPts val="1400"/>
              <a:buFont typeface="Montserrat"/>
              <a:buAutoNum type="arabicPeriod"/>
            </a:pPr>
            <a:r>
              <a:rPr lang="id">
                <a:solidFill>
                  <a:schemeClr val="dk1"/>
                </a:solidFill>
                <a:latin typeface="Montserrat"/>
                <a:ea typeface="Montserrat"/>
                <a:cs typeface="Montserrat"/>
                <a:sym typeface="Montserrat"/>
              </a:rPr>
              <a:t>Berapa harga minimal dan maksimal?</a:t>
            </a:r>
            <a:endParaRPr>
              <a:latin typeface="Montserrat"/>
              <a:ea typeface="Montserrat"/>
              <a:cs typeface="Montserrat"/>
              <a:sym typeface="Montserrat"/>
            </a:endParaRPr>
          </a:p>
        </p:txBody>
      </p:sp>
      <p:sp>
        <p:nvSpPr>
          <p:cNvPr id="90" name="Google Shape;90;ge636d5e4bb_0_8"/>
          <p:cNvSpPr txBox="1"/>
          <p:nvPr/>
        </p:nvSpPr>
        <p:spPr>
          <a:xfrm>
            <a:off x="457200" y="435250"/>
            <a:ext cx="56634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1" lang="id" sz="2400">
                <a:solidFill>
                  <a:srgbClr val="00B4CE"/>
                </a:solidFill>
              </a:rPr>
              <a:t>Tugas </a:t>
            </a:r>
            <a:r>
              <a:rPr b="1" lang="id" sz="2400">
                <a:solidFill>
                  <a:srgbClr val="00B4CE"/>
                </a:solidFill>
              </a:rPr>
              <a:t>Kelompok A</a:t>
            </a:r>
            <a:endParaRPr b="1" i="0" sz="2400" u="none" cap="none" strike="noStrike">
              <a:solidFill>
                <a:srgbClr val="00B4CE"/>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4" name="Shape 94"/>
        <p:cNvGrpSpPr/>
        <p:nvPr/>
      </p:nvGrpSpPr>
      <p:grpSpPr>
        <a:xfrm>
          <a:off x="0" y="0"/>
          <a:ext cx="0" cy="0"/>
          <a:chOff x="0" y="0"/>
          <a:chExt cx="0" cy="0"/>
        </a:xfrm>
      </p:grpSpPr>
      <p:sp>
        <p:nvSpPr>
          <p:cNvPr id="95" name="Google Shape;95;geb82afd554_0_68"/>
          <p:cNvSpPr/>
          <p:nvPr/>
        </p:nvSpPr>
        <p:spPr>
          <a:xfrm>
            <a:off x="8133950" y="4746075"/>
            <a:ext cx="821700" cy="397500"/>
          </a:xfrm>
          <a:prstGeom prst="round2SameRect">
            <a:avLst>
              <a:gd fmla="val 42852" name="adj1"/>
              <a:gd fmla="val 0" name="adj2"/>
            </a:avLst>
          </a:prstGeom>
          <a:solidFill>
            <a:srgbClr val="FFDA6E"/>
          </a:solidFill>
          <a:ln cap="flat" cmpd="sng" w="9525">
            <a:solidFill>
              <a:srgbClr val="FFDA6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geb82afd554_0_68"/>
          <p:cNvSpPr txBox="1"/>
          <p:nvPr/>
        </p:nvSpPr>
        <p:spPr>
          <a:xfrm>
            <a:off x="8146225" y="4760175"/>
            <a:ext cx="965100" cy="369300"/>
          </a:xfrm>
          <a:prstGeom prst="rect">
            <a:avLst/>
          </a:prstGeom>
          <a:noFill/>
          <a:ln>
            <a:noFill/>
          </a:ln>
          <a:effectLst>
            <a:outerShdw blurRad="57150" rotWithShape="0" algn="bl" dir="5400000" dist="19050">
              <a:srgbClr val="000000">
                <a:alpha val="48240"/>
              </a:srgbClr>
            </a:outerShdw>
          </a:effectLst>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id" sz="1200" u="none" cap="none" strike="noStrike">
                <a:solidFill>
                  <a:schemeClr val="lt1"/>
                </a:solidFill>
                <a:latin typeface="Arial"/>
                <a:ea typeface="Arial"/>
                <a:cs typeface="Arial"/>
                <a:sym typeface="Arial"/>
              </a:rPr>
              <a:t>Page 0</a:t>
            </a:r>
            <a:r>
              <a:rPr b="1" lang="id" sz="1200">
                <a:solidFill>
                  <a:schemeClr val="lt1"/>
                </a:solidFill>
              </a:rPr>
              <a:t>4</a:t>
            </a:r>
            <a:endParaRPr b="1" i="0" sz="1200" u="none" cap="none" strike="noStrike">
              <a:solidFill>
                <a:schemeClr val="lt1"/>
              </a:solidFill>
              <a:latin typeface="Arial"/>
              <a:ea typeface="Arial"/>
              <a:cs typeface="Arial"/>
              <a:sym typeface="Arial"/>
            </a:endParaRPr>
          </a:p>
        </p:txBody>
      </p:sp>
      <p:pic>
        <p:nvPicPr>
          <p:cNvPr id="97" name="Google Shape;97;geb82afd554_0_68"/>
          <p:cNvPicPr preferRelativeResize="0"/>
          <p:nvPr/>
        </p:nvPicPr>
        <p:blipFill rotWithShape="1">
          <a:blip r:embed="rId3">
            <a:alphaModFix/>
          </a:blip>
          <a:srcRect b="0" l="0" r="0" t="0"/>
          <a:stretch/>
        </p:blipFill>
        <p:spPr>
          <a:xfrm>
            <a:off x="7259519" y="272425"/>
            <a:ext cx="1666432" cy="482539"/>
          </a:xfrm>
          <a:prstGeom prst="rect">
            <a:avLst/>
          </a:prstGeom>
          <a:noFill/>
          <a:ln>
            <a:noFill/>
          </a:ln>
        </p:spPr>
      </p:pic>
      <p:cxnSp>
        <p:nvCxnSpPr>
          <p:cNvPr id="98" name="Google Shape;98;geb82afd554_0_68"/>
          <p:cNvCxnSpPr/>
          <p:nvPr/>
        </p:nvCxnSpPr>
        <p:spPr>
          <a:xfrm flipH="1" rot="10800000">
            <a:off x="0" y="899925"/>
            <a:ext cx="2367300" cy="15300"/>
          </a:xfrm>
          <a:prstGeom prst="straightConnector1">
            <a:avLst/>
          </a:prstGeom>
          <a:noFill/>
          <a:ln cap="flat" cmpd="sng" w="28575">
            <a:solidFill>
              <a:srgbClr val="00B4CE"/>
            </a:solidFill>
            <a:prstDash val="solid"/>
            <a:round/>
            <a:headEnd len="sm" w="sm" type="none"/>
            <a:tailEnd len="sm" w="sm" type="none"/>
          </a:ln>
        </p:spPr>
      </p:cxnSp>
      <p:sp>
        <p:nvSpPr>
          <p:cNvPr id="99" name="Google Shape;99;geb82afd554_0_68"/>
          <p:cNvSpPr txBox="1"/>
          <p:nvPr/>
        </p:nvSpPr>
        <p:spPr>
          <a:xfrm>
            <a:off x="457200" y="1268375"/>
            <a:ext cx="7762200" cy="3886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000"/>
              </a:spcBef>
              <a:spcAft>
                <a:spcPts val="0"/>
              </a:spcAft>
              <a:buNone/>
            </a:pPr>
            <a:r>
              <a:rPr lang="id">
                <a:solidFill>
                  <a:schemeClr val="dk1"/>
                </a:solidFill>
                <a:latin typeface="Montserrat"/>
                <a:ea typeface="Montserrat"/>
                <a:cs typeface="Montserrat"/>
                <a:sym typeface="Montserrat"/>
              </a:rPr>
              <a:t>5.	</a:t>
            </a:r>
            <a:r>
              <a:rPr lang="id">
                <a:solidFill>
                  <a:schemeClr val="dk1"/>
                </a:solidFill>
                <a:latin typeface="Montserrat"/>
                <a:ea typeface="Montserrat"/>
                <a:cs typeface="Montserrat"/>
                <a:sym typeface="Montserrat"/>
              </a:rPr>
              <a:t>Selesaikan masalah </a:t>
            </a:r>
            <a:r>
              <a:rPr i="1" lang="id">
                <a:solidFill>
                  <a:schemeClr val="dk1"/>
                </a:solidFill>
                <a:latin typeface="Montserrat"/>
                <a:ea typeface="Montserrat"/>
                <a:cs typeface="Montserrat"/>
                <a:sym typeface="Montserrat"/>
              </a:rPr>
              <a:t>missing value </a:t>
            </a:r>
            <a:r>
              <a:rPr lang="id">
                <a:solidFill>
                  <a:schemeClr val="dk1"/>
                </a:solidFill>
                <a:latin typeface="Montserrat"/>
                <a:ea typeface="Montserrat"/>
                <a:cs typeface="Montserrat"/>
                <a:sym typeface="Montserrat"/>
              </a:rPr>
              <a:t>dengan cara berikut:</a:t>
            </a:r>
            <a:endParaRPr>
              <a:solidFill>
                <a:schemeClr val="dk1"/>
              </a:solidFill>
              <a:latin typeface="Montserrat"/>
              <a:ea typeface="Montserrat"/>
              <a:cs typeface="Montserrat"/>
              <a:sym typeface="Montserrat"/>
            </a:endParaRPr>
          </a:p>
          <a:p>
            <a:pPr indent="-304800" lvl="1" marL="800100" rtl="0" algn="l">
              <a:lnSpc>
                <a:spcPct val="150000"/>
              </a:lnSpc>
              <a:spcBef>
                <a:spcPts val="500"/>
              </a:spcBef>
              <a:spcAft>
                <a:spcPts val="0"/>
              </a:spcAft>
              <a:buClr>
                <a:schemeClr val="dk1"/>
              </a:buClr>
              <a:buSzPts val="1400"/>
              <a:buFont typeface="Montserrat"/>
              <a:buAutoNum type="alphaLcParenR"/>
            </a:pPr>
            <a:r>
              <a:rPr lang="id">
                <a:solidFill>
                  <a:schemeClr val="dk1"/>
                </a:solidFill>
                <a:latin typeface="Montserrat"/>
                <a:ea typeface="Montserrat"/>
                <a:cs typeface="Montserrat"/>
                <a:sym typeface="Montserrat"/>
              </a:rPr>
              <a:t>Drop kolom-kolom yang mengandung </a:t>
            </a:r>
            <a:r>
              <a:rPr i="1" lang="id">
                <a:solidFill>
                  <a:schemeClr val="dk1"/>
                </a:solidFill>
                <a:latin typeface="Montserrat"/>
                <a:ea typeface="Montserrat"/>
                <a:cs typeface="Montserrat"/>
                <a:sym typeface="Montserrat"/>
              </a:rPr>
              <a:t>missing value </a:t>
            </a:r>
            <a:r>
              <a:rPr lang="id">
                <a:solidFill>
                  <a:schemeClr val="dk1"/>
                </a:solidFill>
                <a:latin typeface="Montserrat"/>
                <a:ea typeface="Montserrat"/>
                <a:cs typeface="Montserrat"/>
                <a:sym typeface="Montserrat"/>
              </a:rPr>
              <a:t>yang tidak dalam diisi dengan nilai yang logis, seperti nama, host_id, dan lain-lain.</a:t>
            </a:r>
            <a:endParaRPr>
              <a:solidFill>
                <a:schemeClr val="dk1"/>
              </a:solidFill>
              <a:latin typeface="Montserrat"/>
              <a:ea typeface="Montserrat"/>
              <a:cs typeface="Montserrat"/>
              <a:sym typeface="Montserrat"/>
            </a:endParaRPr>
          </a:p>
          <a:p>
            <a:pPr indent="-304800" lvl="1" marL="800100" rtl="0" algn="l">
              <a:lnSpc>
                <a:spcPct val="150000"/>
              </a:lnSpc>
              <a:spcBef>
                <a:spcPts val="500"/>
              </a:spcBef>
              <a:spcAft>
                <a:spcPts val="0"/>
              </a:spcAft>
              <a:buClr>
                <a:schemeClr val="dk1"/>
              </a:buClr>
              <a:buSzPts val="1400"/>
              <a:buFont typeface="Calibri"/>
              <a:buAutoNum type="alphaLcParenR"/>
            </a:pPr>
            <a:r>
              <a:rPr lang="id">
                <a:solidFill>
                  <a:schemeClr val="dk1"/>
                </a:solidFill>
                <a:latin typeface="Montserrat"/>
                <a:ea typeface="Montserrat"/>
                <a:cs typeface="Montserrat"/>
                <a:sym typeface="Montserrat"/>
              </a:rPr>
              <a:t>Isi </a:t>
            </a:r>
            <a:r>
              <a:rPr i="1" lang="id">
                <a:solidFill>
                  <a:schemeClr val="dk1"/>
                </a:solidFill>
                <a:latin typeface="Montserrat"/>
                <a:ea typeface="Montserrat"/>
                <a:cs typeface="Montserrat"/>
                <a:sym typeface="Montserrat"/>
              </a:rPr>
              <a:t>missing value </a:t>
            </a:r>
            <a:r>
              <a:rPr lang="id">
                <a:solidFill>
                  <a:schemeClr val="dk1"/>
                </a:solidFill>
                <a:latin typeface="Montserrat"/>
                <a:ea typeface="Montserrat"/>
                <a:cs typeface="Montserrat"/>
                <a:sym typeface="Montserrat"/>
              </a:rPr>
              <a:t>pada kolom</a:t>
            </a:r>
            <a:r>
              <a:rPr i="1" lang="id">
                <a:solidFill>
                  <a:schemeClr val="dk1"/>
                </a:solidFill>
                <a:latin typeface="Montserrat"/>
                <a:ea typeface="Montserrat"/>
                <a:cs typeface="Montserrat"/>
                <a:sym typeface="Montserrat"/>
              </a:rPr>
              <a:t> </a:t>
            </a:r>
            <a:r>
              <a:rPr b="1" i="1" lang="id">
                <a:solidFill>
                  <a:schemeClr val="dk1"/>
                </a:solidFill>
                <a:latin typeface="Montserrat"/>
                <a:ea typeface="Montserrat"/>
                <a:cs typeface="Montserrat"/>
                <a:sym typeface="Montserrat"/>
              </a:rPr>
              <a:t>last_review </a:t>
            </a:r>
            <a:r>
              <a:rPr lang="id">
                <a:solidFill>
                  <a:schemeClr val="dk1"/>
                </a:solidFill>
                <a:latin typeface="Montserrat"/>
                <a:ea typeface="Montserrat"/>
                <a:cs typeface="Montserrat"/>
                <a:sym typeface="Montserrat"/>
              </a:rPr>
              <a:t>dengan data yang paling banyak muncul.</a:t>
            </a:r>
            <a:endParaRPr>
              <a:solidFill>
                <a:schemeClr val="dk1"/>
              </a:solidFill>
              <a:latin typeface="Montserrat"/>
              <a:ea typeface="Montserrat"/>
              <a:cs typeface="Montserrat"/>
              <a:sym typeface="Montserrat"/>
            </a:endParaRPr>
          </a:p>
          <a:p>
            <a:pPr indent="-304800" lvl="1" marL="800100" rtl="0" algn="l">
              <a:lnSpc>
                <a:spcPct val="150000"/>
              </a:lnSpc>
              <a:spcBef>
                <a:spcPts val="500"/>
              </a:spcBef>
              <a:spcAft>
                <a:spcPts val="0"/>
              </a:spcAft>
              <a:buClr>
                <a:schemeClr val="dk1"/>
              </a:buClr>
              <a:buSzPts val="1400"/>
              <a:buFont typeface="Calibri"/>
              <a:buAutoNum type="alphaLcParenR"/>
            </a:pPr>
            <a:r>
              <a:rPr lang="id">
                <a:solidFill>
                  <a:schemeClr val="dk1"/>
                </a:solidFill>
                <a:latin typeface="Montserrat"/>
                <a:ea typeface="Montserrat"/>
                <a:cs typeface="Montserrat"/>
                <a:sym typeface="Montserrat"/>
              </a:rPr>
              <a:t>Isi </a:t>
            </a:r>
            <a:r>
              <a:rPr i="1" lang="id">
                <a:solidFill>
                  <a:schemeClr val="dk1"/>
                </a:solidFill>
                <a:latin typeface="Montserrat"/>
                <a:ea typeface="Montserrat"/>
                <a:cs typeface="Montserrat"/>
                <a:sym typeface="Montserrat"/>
              </a:rPr>
              <a:t>missing value </a:t>
            </a:r>
            <a:r>
              <a:rPr lang="id">
                <a:solidFill>
                  <a:schemeClr val="dk1"/>
                </a:solidFill>
                <a:latin typeface="Montserrat"/>
                <a:ea typeface="Montserrat"/>
                <a:cs typeface="Montserrat"/>
                <a:sym typeface="Montserrat"/>
              </a:rPr>
              <a:t>pada kolom</a:t>
            </a:r>
            <a:r>
              <a:rPr i="1" lang="id">
                <a:solidFill>
                  <a:schemeClr val="dk1"/>
                </a:solidFill>
                <a:latin typeface="Montserrat"/>
                <a:ea typeface="Montserrat"/>
                <a:cs typeface="Montserrat"/>
                <a:sym typeface="Montserrat"/>
              </a:rPr>
              <a:t> </a:t>
            </a:r>
            <a:r>
              <a:rPr b="1" i="1" lang="id">
                <a:solidFill>
                  <a:schemeClr val="dk1"/>
                </a:solidFill>
                <a:latin typeface="Montserrat"/>
                <a:ea typeface="Montserrat"/>
                <a:cs typeface="Montserrat"/>
                <a:sym typeface="Montserrat"/>
              </a:rPr>
              <a:t>reviews_per_month </a:t>
            </a:r>
            <a:r>
              <a:rPr lang="id">
                <a:solidFill>
                  <a:schemeClr val="dk1"/>
                </a:solidFill>
                <a:latin typeface="Montserrat"/>
                <a:ea typeface="Montserrat"/>
                <a:cs typeface="Montserrat"/>
                <a:sym typeface="Montserrat"/>
              </a:rPr>
              <a:t>dengan mean.</a:t>
            </a:r>
            <a:endParaRPr>
              <a:solidFill>
                <a:schemeClr val="dk1"/>
              </a:solidFill>
              <a:latin typeface="Montserrat"/>
              <a:ea typeface="Montserrat"/>
              <a:cs typeface="Montserrat"/>
              <a:sym typeface="Montserrat"/>
            </a:endParaRPr>
          </a:p>
          <a:p>
            <a:pPr indent="0" lvl="0" marL="0" rtl="0" algn="l">
              <a:lnSpc>
                <a:spcPct val="150000"/>
              </a:lnSpc>
              <a:spcBef>
                <a:spcPts val="1000"/>
              </a:spcBef>
              <a:spcAft>
                <a:spcPts val="0"/>
              </a:spcAft>
              <a:buNone/>
            </a:pPr>
            <a:r>
              <a:rPr lang="id">
                <a:solidFill>
                  <a:schemeClr val="dk1"/>
                </a:solidFill>
                <a:latin typeface="Montserrat"/>
                <a:ea typeface="Montserrat"/>
                <a:cs typeface="Montserrat"/>
                <a:sym typeface="Montserrat"/>
              </a:rPr>
              <a:t>6.	Buat kategori berdasarkan Price: </a:t>
            </a:r>
            <a:r>
              <a:rPr i="1" lang="id">
                <a:solidFill>
                  <a:schemeClr val="dk1"/>
                </a:solidFill>
                <a:latin typeface="Montserrat"/>
                <a:ea typeface="Montserrat"/>
                <a:cs typeface="Montserrat"/>
                <a:sym typeface="Montserrat"/>
              </a:rPr>
              <a:t>Cheap</a:t>
            </a:r>
            <a:r>
              <a:rPr lang="id">
                <a:solidFill>
                  <a:schemeClr val="dk1"/>
                </a:solidFill>
                <a:latin typeface="Montserrat"/>
                <a:ea typeface="Montserrat"/>
                <a:cs typeface="Montserrat"/>
                <a:sym typeface="Montserrat"/>
              </a:rPr>
              <a:t>, </a:t>
            </a:r>
            <a:r>
              <a:rPr i="1" lang="id">
                <a:solidFill>
                  <a:schemeClr val="dk1"/>
                </a:solidFill>
                <a:latin typeface="Montserrat"/>
                <a:ea typeface="Montserrat"/>
                <a:cs typeface="Montserrat"/>
                <a:sym typeface="Montserrat"/>
              </a:rPr>
              <a:t>Medium</a:t>
            </a:r>
            <a:r>
              <a:rPr lang="id">
                <a:solidFill>
                  <a:schemeClr val="dk1"/>
                </a:solidFill>
                <a:latin typeface="Montserrat"/>
                <a:ea typeface="Montserrat"/>
                <a:cs typeface="Montserrat"/>
                <a:sym typeface="Montserrat"/>
              </a:rPr>
              <a:t>, dan </a:t>
            </a:r>
            <a:r>
              <a:rPr i="1" lang="id">
                <a:solidFill>
                  <a:schemeClr val="dk1"/>
                </a:solidFill>
                <a:latin typeface="Montserrat"/>
                <a:ea typeface="Montserrat"/>
                <a:cs typeface="Montserrat"/>
                <a:sym typeface="Montserrat"/>
              </a:rPr>
              <a:t>Expensive</a:t>
            </a:r>
            <a:endParaRPr>
              <a:solidFill>
                <a:schemeClr val="dk1"/>
              </a:solidFill>
              <a:latin typeface="Montserrat"/>
              <a:ea typeface="Montserrat"/>
              <a:cs typeface="Montserrat"/>
              <a:sym typeface="Montserrat"/>
            </a:endParaRPr>
          </a:p>
          <a:p>
            <a:pPr indent="0" lvl="0" marL="0" rtl="0" algn="l">
              <a:lnSpc>
                <a:spcPct val="150000"/>
              </a:lnSpc>
              <a:spcBef>
                <a:spcPts val="1000"/>
              </a:spcBef>
              <a:spcAft>
                <a:spcPts val="0"/>
              </a:spcAft>
              <a:buNone/>
            </a:pPr>
            <a:r>
              <a:rPr lang="id">
                <a:solidFill>
                  <a:schemeClr val="dk1"/>
                </a:solidFill>
                <a:latin typeface="Montserrat"/>
                <a:ea typeface="Montserrat"/>
                <a:cs typeface="Montserrat"/>
                <a:sym typeface="Montserrat"/>
              </a:rPr>
              <a:t>7.	</a:t>
            </a:r>
            <a:r>
              <a:rPr lang="id">
                <a:solidFill>
                  <a:schemeClr val="dk1"/>
                </a:solidFill>
                <a:latin typeface="Montserrat"/>
                <a:ea typeface="Montserrat"/>
                <a:cs typeface="Montserrat"/>
                <a:sym typeface="Montserrat"/>
              </a:rPr>
              <a:t>Filter semua data yang memiliki </a:t>
            </a:r>
            <a:r>
              <a:rPr b="1" i="1" lang="id">
                <a:solidFill>
                  <a:schemeClr val="dk1"/>
                </a:solidFill>
                <a:latin typeface="Montserrat"/>
                <a:ea typeface="Montserrat"/>
                <a:cs typeface="Montserrat"/>
                <a:sym typeface="Montserrat"/>
              </a:rPr>
              <a:t>last_review</a:t>
            </a:r>
            <a:r>
              <a:rPr lang="id">
                <a:solidFill>
                  <a:schemeClr val="dk1"/>
                </a:solidFill>
                <a:latin typeface="Montserrat"/>
                <a:ea typeface="Montserrat"/>
                <a:cs typeface="Montserrat"/>
                <a:sym typeface="Montserrat"/>
              </a:rPr>
              <a:t> di &gt; 201</a:t>
            </a:r>
            <a:r>
              <a:rPr lang="id">
                <a:solidFill>
                  <a:schemeClr val="dk1"/>
                </a:solidFill>
                <a:latin typeface="Montserrat"/>
                <a:ea typeface="Montserrat"/>
                <a:cs typeface="Montserrat"/>
                <a:sym typeface="Montserrat"/>
              </a:rPr>
              <a:t>9</a:t>
            </a:r>
            <a:endParaRPr>
              <a:solidFill>
                <a:schemeClr val="dk1"/>
              </a:solidFill>
              <a:latin typeface="Montserrat"/>
              <a:ea typeface="Montserrat"/>
              <a:cs typeface="Montserrat"/>
              <a:sym typeface="Montserrat"/>
            </a:endParaRPr>
          </a:p>
          <a:p>
            <a:pPr indent="0" lvl="0" marL="0" rtl="0" algn="l">
              <a:lnSpc>
                <a:spcPct val="150000"/>
              </a:lnSpc>
              <a:spcBef>
                <a:spcPts val="1000"/>
              </a:spcBef>
              <a:spcAft>
                <a:spcPts val="0"/>
              </a:spcAft>
              <a:buNone/>
            </a:pPr>
            <a:r>
              <a:rPr lang="id">
                <a:solidFill>
                  <a:schemeClr val="dk1"/>
                </a:solidFill>
                <a:latin typeface="Montserrat"/>
                <a:ea typeface="Montserrat"/>
                <a:cs typeface="Montserrat"/>
                <a:sym typeface="Montserrat"/>
              </a:rPr>
              <a:t>8.	</a:t>
            </a:r>
            <a:r>
              <a:rPr lang="id">
                <a:solidFill>
                  <a:schemeClr val="dk1"/>
                </a:solidFill>
                <a:latin typeface="Montserrat"/>
                <a:ea typeface="Montserrat"/>
                <a:cs typeface="Montserrat"/>
                <a:sym typeface="Montserrat"/>
              </a:rPr>
              <a:t>Visualisasikan </a:t>
            </a:r>
            <a:r>
              <a:rPr b="1" i="1" lang="id">
                <a:solidFill>
                  <a:schemeClr val="dk1"/>
                </a:solidFill>
                <a:latin typeface="Montserrat"/>
                <a:ea typeface="Montserrat"/>
                <a:cs typeface="Montserrat"/>
                <a:sym typeface="Montserrat"/>
              </a:rPr>
              <a:t>Price</a:t>
            </a:r>
            <a:r>
              <a:rPr lang="id">
                <a:solidFill>
                  <a:schemeClr val="dk1"/>
                </a:solidFill>
                <a:latin typeface="Montserrat"/>
                <a:ea typeface="Montserrat"/>
                <a:cs typeface="Montserrat"/>
                <a:sym typeface="Montserrat"/>
              </a:rPr>
              <a:t> untuk membandingkan harga kamar yang tersedia </a:t>
            </a:r>
            <a:endParaRPr>
              <a:solidFill>
                <a:schemeClr val="dk1"/>
              </a:solidFill>
              <a:latin typeface="Montserrat"/>
              <a:ea typeface="Montserrat"/>
              <a:cs typeface="Montserrat"/>
              <a:sym typeface="Montserrat"/>
            </a:endParaRPr>
          </a:p>
          <a:p>
            <a:pPr indent="0" lvl="0" marL="0" rtl="0" algn="l">
              <a:lnSpc>
                <a:spcPct val="150000"/>
              </a:lnSpc>
              <a:spcBef>
                <a:spcPts val="0"/>
              </a:spcBef>
              <a:spcAft>
                <a:spcPts val="0"/>
              </a:spcAft>
              <a:buNone/>
            </a:pPr>
            <a:r>
              <a:t/>
            </a:r>
            <a:endParaRPr>
              <a:latin typeface="Montserrat"/>
              <a:ea typeface="Montserrat"/>
              <a:cs typeface="Montserrat"/>
              <a:sym typeface="Montserrat"/>
            </a:endParaRPr>
          </a:p>
        </p:txBody>
      </p:sp>
      <p:sp>
        <p:nvSpPr>
          <p:cNvPr id="100" name="Google Shape;100;geb82afd554_0_68"/>
          <p:cNvSpPr txBox="1"/>
          <p:nvPr/>
        </p:nvSpPr>
        <p:spPr>
          <a:xfrm>
            <a:off x="457200" y="435250"/>
            <a:ext cx="56634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1" lang="id" sz="2400">
                <a:solidFill>
                  <a:srgbClr val="00B4CE"/>
                </a:solidFill>
              </a:rPr>
              <a:t>Tugas Kelompok A</a:t>
            </a:r>
            <a:endParaRPr b="1" i="0" sz="2400" u="none" cap="none" strike="noStrike">
              <a:solidFill>
                <a:srgbClr val="00B4CE"/>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4" name="Shape 104"/>
        <p:cNvGrpSpPr/>
        <p:nvPr/>
      </p:nvGrpSpPr>
      <p:grpSpPr>
        <a:xfrm>
          <a:off x="0" y="0"/>
          <a:ext cx="0" cy="0"/>
          <a:chOff x="0" y="0"/>
          <a:chExt cx="0" cy="0"/>
        </a:xfrm>
      </p:grpSpPr>
      <p:sp>
        <p:nvSpPr>
          <p:cNvPr id="105" name="Google Shape;105;ge636d5e4bb_0_24"/>
          <p:cNvSpPr/>
          <p:nvPr/>
        </p:nvSpPr>
        <p:spPr>
          <a:xfrm>
            <a:off x="8133950" y="4746075"/>
            <a:ext cx="821700" cy="397500"/>
          </a:xfrm>
          <a:prstGeom prst="round2SameRect">
            <a:avLst>
              <a:gd fmla="val 42852" name="adj1"/>
              <a:gd fmla="val 0" name="adj2"/>
            </a:avLst>
          </a:prstGeom>
          <a:solidFill>
            <a:srgbClr val="FFDA6E"/>
          </a:solidFill>
          <a:ln cap="flat" cmpd="sng" w="9525">
            <a:solidFill>
              <a:srgbClr val="FFDA6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ge636d5e4bb_0_24"/>
          <p:cNvSpPr txBox="1"/>
          <p:nvPr/>
        </p:nvSpPr>
        <p:spPr>
          <a:xfrm>
            <a:off x="8146225" y="4760175"/>
            <a:ext cx="965100" cy="369300"/>
          </a:xfrm>
          <a:prstGeom prst="rect">
            <a:avLst/>
          </a:prstGeom>
          <a:noFill/>
          <a:ln>
            <a:noFill/>
          </a:ln>
          <a:effectLst>
            <a:outerShdw blurRad="57150" rotWithShape="0" algn="bl" dir="5400000" dist="19050">
              <a:srgbClr val="000000">
                <a:alpha val="48240"/>
              </a:srgbClr>
            </a:outerShdw>
          </a:effectLst>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id" sz="1200" u="none" cap="none" strike="noStrike">
                <a:solidFill>
                  <a:schemeClr val="lt1"/>
                </a:solidFill>
                <a:latin typeface="Arial"/>
                <a:ea typeface="Arial"/>
                <a:cs typeface="Arial"/>
                <a:sym typeface="Arial"/>
              </a:rPr>
              <a:t>Page 0</a:t>
            </a:r>
            <a:r>
              <a:rPr b="1" lang="id" sz="1200">
                <a:solidFill>
                  <a:schemeClr val="lt1"/>
                </a:solidFill>
              </a:rPr>
              <a:t>5</a:t>
            </a:r>
            <a:endParaRPr b="1" i="0" sz="1200" u="none" cap="none" strike="noStrike">
              <a:solidFill>
                <a:schemeClr val="lt1"/>
              </a:solidFill>
              <a:latin typeface="Arial"/>
              <a:ea typeface="Arial"/>
              <a:cs typeface="Arial"/>
              <a:sym typeface="Arial"/>
            </a:endParaRPr>
          </a:p>
        </p:txBody>
      </p:sp>
      <p:pic>
        <p:nvPicPr>
          <p:cNvPr id="107" name="Google Shape;107;ge636d5e4bb_0_24"/>
          <p:cNvPicPr preferRelativeResize="0"/>
          <p:nvPr/>
        </p:nvPicPr>
        <p:blipFill rotWithShape="1">
          <a:blip r:embed="rId3">
            <a:alphaModFix/>
          </a:blip>
          <a:srcRect b="0" l="0" r="0" t="0"/>
          <a:stretch/>
        </p:blipFill>
        <p:spPr>
          <a:xfrm>
            <a:off x="7259519" y="272425"/>
            <a:ext cx="1666432" cy="482539"/>
          </a:xfrm>
          <a:prstGeom prst="rect">
            <a:avLst/>
          </a:prstGeom>
          <a:noFill/>
          <a:ln>
            <a:noFill/>
          </a:ln>
        </p:spPr>
      </p:pic>
      <p:cxnSp>
        <p:nvCxnSpPr>
          <p:cNvPr id="108" name="Google Shape;108;ge636d5e4bb_0_24"/>
          <p:cNvCxnSpPr/>
          <p:nvPr/>
        </p:nvCxnSpPr>
        <p:spPr>
          <a:xfrm flipH="1" rot="10800000">
            <a:off x="0" y="899925"/>
            <a:ext cx="2367300" cy="15300"/>
          </a:xfrm>
          <a:prstGeom prst="straightConnector1">
            <a:avLst/>
          </a:prstGeom>
          <a:noFill/>
          <a:ln cap="flat" cmpd="sng" w="28575">
            <a:solidFill>
              <a:srgbClr val="00B4CE"/>
            </a:solidFill>
            <a:prstDash val="solid"/>
            <a:round/>
            <a:headEnd len="sm" w="sm" type="none"/>
            <a:tailEnd len="sm" w="sm" type="none"/>
          </a:ln>
        </p:spPr>
      </p:cxnSp>
      <p:sp>
        <p:nvSpPr>
          <p:cNvPr id="109" name="Google Shape;109;ge636d5e4bb_0_24"/>
          <p:cNvSpPr txBox="1"/>
          <p:nvPr/>
        </p:nvSpPr>
        <p:spPr>
          <a:xfrm>
            <a:off x="457200" y="1321225"/>
            <a:ext cx="7581900" cy="1498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Clr>
                <a:srgbClr val="143D59"/>
              </a:buClr>
              <a:buSzPts val="2000"/>
              <a:buFont typeface="Arial"/>
              <a:buNone/>
            </a:pPr>
            <a:r>
              <a:rPr b="1" lang="id" u="sng">
                <a:solidFill>
                  <a:srgbClr val="143D59"/>
                </a:solidFill>
                <a:latin typeface="Montserrat"/>
                <a:ea typeface="Montserrat"/>
                <a:cs typeface="Montserrat"/>
                <a:sym typeface="Montserrat"/>
              </a:rPr>
              <a:t>Deskripsi</a:t>
            </a:r>
            <a:endParaRPr b="1" u="sng">
              <a:solidFill>
                <a:srgbClr val="143D59"/>
              </a:solidFill>
              <a:latin typeface="Montserrat"/>
              <a:ea typeface="Montserrat"/>
              <a:cs typeface="Montserrat"/>
              <a:sym typeface="Montserrat"/>
            </a:endParaRPr>
          </a:p>
          <a:p>
            <a:pPr indent="0" lvl="0" marL="0" rtl="0" algn="just">
              <a:lnSpc>
                <a:spcPct val="150000"/>
              </a:lnSpc>
              <a:spcBef>
                <a:spcPts val="1000"/>
              </a:spcBef>
              <a:spcAft>
                <a:spcPts val="0"/>
              </a:spcAft>
              <a:buClr>
                <a:schemeClr val="dk1"/>
              </a:buClr>
              <a:buSzPts val="2000"/>
              <a:buFont typeface="Arial"/>
              <a:buNone/>
            </a:pPr>
            <a:r>
              <a:rPr lang="id">
                <a:solidFill>
                  <a:schemeClr val="dk1"/>
                </a:solidFill>
                <a:latin typeface="Montserrat"/>
                <a:ea typeface="Montserrat"/>
                <a:cs typeface="Montserrat"/>
                <a:sym typeface="Montserrat"/>
              </a:rPr>
              <a:t>Pernahkah kamu bertanya kapan waktu terbaik untuk memesan kamar hotel? Atau berapa lama waktu tinggal untuk mendapatkan harga dengan </a:t>
            </a:r>
            <a:r>
              <a:rPr i="1" lang="id">
                <a:solidFill>
                  <a:schemeClr val="dk1"/>
                </a:solidFill>
                <a:latin typeface="Montserrat"/>
                <a:ea typeface="Montserrat"/>
                <a:cs typeface="Montserrat"/>
                <a:sym typeface="Montserrat"/>
              </a:rPr>
              <a:t>rate</a:t>
            </a:r>
            <a:r>
              <a:rPr lang="id">
                <a:solidFill>
                  <a:schemeClr val="dk1"/>
                </a:solidFill>
                <a:latin typeface="Montserrat"/>
                <a:ea typeface="Montserrat"/>
                <a:cs typeface="Montserrat"/>
                <a:sym typeface="Montserrat"/>
              </a:rPr>
              <a:t> terbaik? Bagaimana jika kamu ingin memprediksi kapan hotel mendapat pesanan unik?</a:t>
            </a:r>
            <a:endParaRPr>
              <a:solidFill>
                <a:schemeClr val="dk1"/>
              </a:solidFill>
              <a:latin typeface="Montserrat"/>
              <a:ea typeface="Montserrat"/>
              <a:cs typeface="Montserrat"/>
              <a:sym typeface="Montserrat"/>
            </a:endParaRPr>
          </a:p>
        </p:txBody>
      </p:sp>
      <p:sp>
        <p:nvSpPr>
          <p:cNvPr id="110" name="Google Shape;110;ge636d5e4bb_0_24"/>
          <p:cNvSpPr txBox="1"/>
          <p:nvPr/>
        </p:nvSpPr>
        <p:spPr>
          <a:xfrm>
            <a:off x="457200" y="435250"/>
            <a:ext cx="56634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1" lang="id" sz="2400">
                <a:solidFill>
                  <a:srgbClr val="00B4CE"/>
                </a:solidFill>
              </a:rPr>
              <a:t>Kelompok B</a:t>
            </a:r>
            <a:endParaRPr b="1" i="0" sz="2400" u="none" cap="none" strike="noStrike">
              <a:solidFill>
                <a:srgbClr val="00B4CE"/>
              </a:solidFill>
              <a:latin typeface="Arial"/>
              <a:ea typeface="Arial"/>
              <a:cs typeface="Arial"/>
              <a:sym typeface="Arial"/>
            </a:endParaRPr>
          </a:p>
        </p:txBody>
      </p:sp>
      <p:pic>
        <p:nvPicPr>
          <p:cNvPr id="111" name="Google Shape;111;ge636d5e4bb_0_24"/>
          <p:cNvPicPr preferRelativeResize="0"/>
          <p:nvPr/>
        </p:nvPicPr>
        <p:blipFill>
          <a:blip r:embed="rId4">
            <a:alphaModFix/>
          </a:blip>
          <a:stretch>
            <a:fillRect/>
          </a:stretch>
        </p:blipFill>
        <p:spPr>
          <a:xfrm>
            <a:off x="504200" y="3652973"/>
            <a:ext cx="2525652" cy="789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5" name="Shape 115"/>
        <p:cNvGrpSpPr/>
        <p:nvPr/>
      </p:nvGrpSpPr>
      <p:grpSpPr>
        <a:xfrm>
          <a:off x="0" y="0"/>
          <a:ext cx="0" cy="0"/>
          <a:chOff x="0" y="0"/>
          <a:chExt cx="0" cy="0"/>
        </a:xfrm>
      </p:grpSpPr>
      <p:sp>
        <p:nvSpPr>
          <p:cNvPr id="116" name="Google Shape;116;geb82afd554_0_78"/>
          <p:cNvSpPr/>
          <p:nvPr/>
        </p:nvSpPr>
        <p:spPr>
          <a:xfrm>
            <a:off x="8133950" y="4746075"/>
            <a:ext cx="821700" cy="397500"/>
          </a:xfrm>
          <a:prstGeom prst="round2SameRect">
            <a:avLst>
              <a:gd fmla="val 42852" name="adj1"/>
              <a:gd fmla="val 0" name="adj2"/>
            </a:avLst>
          </a:prstGeom>
          <a:solidFill>
            <a:srgbClr val="FFDA6E"/>
          </a:solidFill>
          <a:ln cap="flat" cmpd="sng" w="9525">
            <a:solidFill>
              <a:srgbClr val="FFDA6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geb82afd554_0_78"/>
          <p:cNvSpPr txBox="1"/>
          <p:nvPr/>
        </p:nvSpPr>
        <p:spPr>
          <a:xfrm>
            <a:off x="8146225" y="4760175"/>
            <a:ext cx="965100" cy="369300"/>
          </a:xfrm>
          <a:prstGeom prst="rect">
            <a:avLst/>
          </a:prstGeom>
          <a:noFill/>
          <a:ln>
            <a:noFill/>
          </a:ln>
          <a:effectLst>
            <a:outerShdw blurRad="57150" rotWithShape="0" algn="bl" dir="5400000" dist="19050">
              <a:srgbClr val="000000">
                <a:alpha val="48240"/>
              </a:srgbClr>
            </a:outerShdw>
          </a:effectLst>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id" sz="1200" u="none" cap="none" strike="noStrike">
                <a:solidFill>
                  <a:schemeClr val="lt1"/>
                </a:solidFill>
                <a:latin typeface="Arial"/>
                <a:ea typeface="Arial"/>
                <a:cs typeface="Arial"/>
                <a:sym typeface="Arial"/>
              </a:rPr>
              <a:t>Page 0</a:t>
            </a:r>
            <a:r>
              <a:rPr b="1" lang="id" sz="1200">
                <a:solidFill>
                  <a:schemeClr val="lt1"/>
                </a:solidFill>
              </a:rPr>
              <a:t>6</a:t>
            </a:r>
            <a:endParaRPr b="1" i="0" sz="1200" u="none" cap="none" strike="noStrike">
              <a:solidFill>
                <a:schemeClr val="lt1"/>
              </a:solidFill>
              <a:latin typeface="Arial"/>
              <a:ea typeface="Arial"/>
              <a:cs typeface="Arial"/>
              <a:sym typeface="Arial"/>
            </a:endParaRPr>
          </a:p>
        </p:txBody>
      </p:sp>
      <p:pic>
        <p:nvPicPr>
          <p:cNvPr id="118" name="Google Shape;118;geb82afd554_0_78"/>
          <p:cNvPicPr preferRelativeResize="0"/>
          <p:nvPr/>
        </p:nvPicPr>
        <p:blipFill rotWithShape="1">
          <a:blip r:embed="rId3">
            <a:alphaModFix/>
          </a:blip>
          <a:srcRect b="0" l="0" r="0" t="0"/>
          <a:stretch/>
        </p:blipFill>
        <p:spPr>
          <a:xfrm>
            <a:off x="7259519" y="272425"/>
            <a:ext cx="1666432" cy="482539"/>
          </a:xfrm>
          <a:prstGeom prst="rect">
            <a:avLst/>
          </a:prstGeom>
          <a:noFill/>
          <a:ln>
            <a:noFill/>
          </a:ln>
        </p:spPr>
      </p:pic>
      <p:cxnSp>
        <p:nvCxnSpPr>
          <p:cNvPr id="119" name="Google Shape;119;geb82afd554_0_78"/>
          <p:cNvCxnSpPr/>
          <p:nvPr/>
        </p:nvCxnSpPr>
        <p:spPr>
          <a:xfrm flipH="1" rot="10800000">
            <a:off x="0" y="899925"/>
            <a:ext cx="2367300" cy="15300"/>
          </a:xfrm>
          <a:prstGeom prst="straightConnector1">
            <a:avLst/>
          </a:prstGeom>
          <a:noFill/>
          <a:ln cap="flat" cmpd="sng" w="28575">
            <a:solidFill>
              <a:srgbClr val="00B4CE"/>
            </a:solidFill>
            <a:prstDash val="solid"/>
            <a:round/>
            <a:headEnd len="sm" w="sm" type="none"/>
            <a:tailEnd len="sm" w="sm" type="none"/>
          </a:ln>
        </p:spPr>
      </p:cxnSp>
      <p:sp>
        <p:nvSpPr>
          <p:cNvPr id="120" name="Google Shape;120;geb82afd554_0_78"/>
          <p:cNvSpPr txBox="1"/>
          <p:nvPr/>
        </p:nvSpPr>
        <p:spPr>
          <a:xfrm>
            <a:off x="457200" y="1321225"/>
            <a:ext cx="7581900" cy="1949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000"/>
              </a:spcBef>
              <a:spcAft>
                <a:spcPts val="0"/>
              </a:spcAft>
              <a:buClr>
                <a:srgbClr val="143D59"/>
              </a:buClr>
              <a:buSzPts val="2000"/>
              <a:buFont typeface="Arial"/>
              <a:buNone/>
            </a:pPr>
            <a:r>
              <a:rPr b="1" lang="id" u="sng">
                <a:solidFill>
                  <a:srgbClr val="143D59"/>
                </a:solidFill>
                <a:latin typeface="Montserrat"/>
                <a:ea typeface="Montserrat"/>
                <a:cs typeface="Montserrat"/>
                <a:sym typeface="Montserrat"/>
              </a:rPr>
              <a:t>Konten</a:t>
            </a:r>
            <a:endParaRPr u="sng">
              <a:solidFill>
                <a:srgbClr val="143D59"/>
              </a:solidFill>
              <a:latin typeface="Montserrat"/>
              <a:ea typeface="Montserrat"/>
              <a:cs typeface="Montserrat"/>
              <a:sym typeface="Montserrat"/>
            </a:endParaRPr>
          </a:p>
          <a:p>
            <a:pPr indent="0" lvl="0" marL="0" rtl="0" algn="just">
              <a:lnSpc>
                <a:spcPct val="150000"/>
              </a:lnSpc>
              <a:spcBef>
                <a:spcPts val="1000"/>
              </a:spcBef>
              <a:spcAft>
                <a:spcPts val="0"/>
              </a:spcAft>
              <a:buClr>
                <a:schemeClr val="dk1"/>
              </a:buClr>
              <a:buSzPts val="2000"/>
              <a:buFont typeface="Arial"/>
              <a:buNone/>
            </a:pPr>
            <a:r>
              <a:rPr lang="id">
                <a:solidFill>
                  <a:schemeClr val="dk1"/>
                </a:solidFill>
                <a:latin typeface="Montserrat"/>
                <a:ea typeface="Montserrat"/>
                <a:cs typeface="Montserrat"/>
                <a:sym typeface="Montserrat"/>
              </a:rPr>
              <a:t>Data mengandung informasi pemesanan hotel dan resort. Informasi yang terkandung meliputi kapan waktu pemesanan, durasi </a:t>
            </a:r>
            <a:r>
              <a:rPr i="1" lang="id">
                <a:solidFill>
                  <a:schemeClr val="dk1"/>
                </a:solidFill>
                <a:latin typeface="Montserrat"/>
                <a:ea typeface="Montserrat"/>
                <a:cs typeface="Montserrat"/>
                <a:sym typeface="Montserrat"/>
              </a:rPr>
              <a:t>stay, </a:t>
            </a:r>
            <a:r>
              <a:rPr lang="id">
                <a:solidFill>
                  <a:schemeClr val="dk1"/>
                </a:solidFill>
                <a:latin typeface="Montserrat"/>
                <a:ea typeface="Montserrat"/>
                <a:cs typeface="Montserrat"/>
                <a:sym typeface="Montserrat"/>
              </a:rPr>
              <a:t>jumlah orang dewasa, anak, dan/atau bayi, jumlah tempat parker yang tersedia, dan lain-lain.</a:t>
            </a:r>
            <a:endParaRPr>
              <a:solidFill>
                <a:schemeClr val="dk1"/>
              </a:solidFill>
              <a:latin typeface="Montserrat"/>
              <a:ea typeface="Montserrat"/>
              <a:cs typeface="Montserrat"/>
              <a:sym typeface="Montserrat"/>
            </a:endParaRPr>
          </a:p>
          <a:p>
            <a:pPr indent="0" lvl="0" marL="0" rtl="0" algn="just">
              <a:lnSpc>
                <a:spcPct val="150000"/>
              </a:lnSpc>
              <a:spcBef>
                <a:spcPts val="1000"/>
              </a:spcBef>
              <a:spcAft>
                <a:spcPts val="0"/>
              </a:spcAft>
              <a:buClr>
                <a:schemeClr val="dk1"/>
              </a:buClr>
              <a:buSzPts val="2000"/>
              <a:buFont typeface="Arial"/>
              <a:buNone/>
            </a:pPr>
            <a:r>
              <a:rPr lang="id">
                <a:solidFill>
                  <a:schemeClr val="dk1"/>
                </a:solidFill>
                <a:latin typeface="Montserrat"/>
                <a:ea typeface="Montserrat"/>
                <a:cs typeface="Montserrat"/>
                <a:sym typeface="Montserrat"/>
              </a:rPr>
              <a:t>Semua informasi personal terkait pemesan telah dihapus dari data.</a:t>
            </a:r>
            <a:endParaRPr>
              <a:latin typeface="Montserrat"/>
              <a:ea typeface="Montserrat"/>
              <a:cs typeface="Montserrat"/>
              <a:sym typeface="Montserrat"/>
            </a:endParaRPr>
          </a:p>
        </p:txBody>
      </p:sp>
      <p:sp>
        <p:nvSpPr>
          <p:cNvPr id="121" name="Google Shape;121;geb82afd554_0_78"/>
          <p:cNvSpPr txBox="1"/>
          <p:nvPr/>
        </p:nvSpPr>
        <p:spPr>
          <a:xfrm>
            <a:off x="457200" y="435250"/>
            <a:ext cx="56634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1" lang="id" sz="2400">
                <a:solidFill>
                  <a:srgbClr val="00B4CE"/>
                </a:solidFill>
              </a:rPr>
              <a:t>Kelompok B</a:t>
            </a:r>
            <a:endParaRPr b="1" i="0" sz="2400" u="none" cap="none" strike="noStrike">
              <a:solidFill>
                <a:srgbClr val="00B4CE"/>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5" name="Shape 125"/>
        <p:cNvGrpSpPr/>
        <p:nvPr/>
      </p:nvGrpSpPr>
      <p:grpSpPr>
        <a:xfrm>
          <a:off x="0" y="0"/>
          <a:ext cx="0" cy="0"/>
          <a:chOff x="0" y="0"/>
          <a:chExt cx="0" cy="0"/>
        </a:xfrm>
      </p:grpSpPr>
      <p:sp>
        <p:nvSpPr>
          <p:cNvPr id="126" name="Google Shape;126;ge636d5e4bb_0_16"/>
          <p:cNvSpPr/>
          <p:nvPr/>
        </p:nvSpPr>
        <p:spPr>
          <a:xfrm>
            <a:off x="8133950" y="4746075"/>
            <a:ext cx="821700" cy="397500"/>
          </a:xfrm>
          <a:prstGeom prst="round2SameRect">
            <a:avLst>
              <a:gd fmla="val 42852" name="adj1"/>
              <a:gd fmla="val 0" name="adj2"/>
            </a:avLst>
          </a:prstGeom>
          <a:solidFill>
            <a:srgbClr val="FFDA6E"/>
          </a:solidFill>
          <a:ln cap="flat" cmpd="sng" w="9525">
            <a:solidFill>
              <a:srgbClr val="FFDA6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ge636d5e4bb_0_16"/>
          <p:cNvSpPr txBox="1"/>
          <p:nvPr/>
        </p:nvSpPr>
        <p:spPr>
          <a:xfrm>
            <a:off x="8146225" y="4760175"/>
            <a:ext cx="965100" cy="369300"/>
          </a:xfrm>
          <a:prstGeom prst="rect">
            <a:avLst/>
          </a:prstGeom>
          <a:noFill/>
          <a:ln>
            <a:noFill/>
          </a:ln>
          <a:effectLst>
            <a:outerShdw blurRad="57150" rotWithShape="0" algn="bl" dir="5400000" dist="19050">
              <a:srgbClr val="000000">
                <a:alpha val="48240"/>
              </a:srgbClr>
            </a:outerShdw>
          </a:effectLst>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id" sz="1200" u="none" cap="none" strike="noStrike">
                <a:solidFill>
                  <a:schemeClr val="lt1"/>
                </a:solidFill>
                <a:latin typeface="Arial"/>
                <a:ea typeface="Arial"/>
                <a:cs typeface="Arial"/>
                <a:sym typeface="Arial"/>
              </a:rPr>
              <a:t>Page 0</a:t>
            </a:r>
            <a:r>
              <a:rPr b="1" lang="id" sz="1200">
                <a:solidFill>
                  <a:schemeClr val="lt1"/>
                </a:solidFill>
              </a:rPr>
              <a:t>7</a:t>
            </a:r>
            <a:endParaRPr b="1" i="0" sz="1200" u="none" cap="none" strike="noStrike">
              <a:solidFill>
                <a:schemeClr val="lt1"/>
              </a:solidFill>
              <a:latin typeface="Arial"/>
              <a:ea typeface="Arial"/>
              <a:cs typeface="Arial"/>
              <a:sym typeface="Arial"/>
            </a:endParaRPr>
          </a:p>
        </p:txBody>
      </p:sp>
      <p:pic>
        <p:nvPicPr>
          <p:cNvPr id="128" name="Google Shape;128;ge636d5e4bb_0_16"/>
          <p:cNvPicPr preferRelativeResize="0"/>
          <p:nvPr/>
        </p:nvPicPr>
        <p:blipFill rotWithShape="1">
          <a:blip r:embed="rId3">
            <a:alphaModFix/>
          </a:blip>
          <a:srcRect b="0" l="0" r="0" t="0"/>
          <a:stretch/>
        </p:blipFill>
        <p:spPr>
          <a:xfrm>
            <a:off x="7259519" y="272425"/>
            <a:ext cx="1666432" cy="482539"/>
          </a:xfrm>
          <a:prstGeom prst="rect">
            <a:avLst/>
          </a:prstGeom>
          <a:noFill/>
          <a:ln>
            <a:noFill/>
          </a:ln>
        </p:spPr>
      </p:pic>
      <p:cxnSp>
        <p:nvCxnSpPr>
          <p:cNvPr id="129" name="Google Shape;129;ge636d5e4bb_0_16"/>
          <p:cNvCxnSpPr/>
          <p:nvPr/>
        </p:nvCxnSpPr>
        <p:spPr>
          <a:xfrm flipH="1" rot="10800000">
            <a:off x="0" y="899925"/>
            <a:ext cx="2367300" cy="15300"/>
          </a:xfrm>
          <a:prstGeom prst="straightConnector1">
            <a:avLst/>
          </a:prstGeom>
          <a:noFill/>
          <a:ln cap="flat" cmpd="sng" w="28575">
            <a:solidFill>
              <a:srgbClr val="00B4CE"/>
            </a:solidFill>
            <a:prstDash val="solid"/>
            <a:round/>
            <a:headEnd len="sm" w="sm" type="none"/>
            <a:tailEnd len="sm" w="sm" type="none"/>
          </a:ln>
        </p:spPr>
      </p:cxnSp>
      <p:sp>
        <p:nvSpPr>
          <p:cNvPr id="130" name="Google Shape;130;ge636d5e4bb_0_16"/>
          <p:cNvSpPr txBox="1"/>
          <p:nvPr/>
        </p:nvSpPr>
        <p:spPr>
          <a:xfrm>
            <a:off x="457200" y="1219875"/>
            <a:ext cx="7581900" cy="2401200"/>
          </a:xfrm>
          <a:prstGeom prst="rect">
            <a:avLst/>
          </a:prstGeom>
          <a:noFill/>
          <a:ln>
            <a:noFill/>
          </a:ln>
        </p:spPr>
        <p:txBody>
          <a:bodyPr anchorCtr="0" anchor="t" bIns="91425" lIns="91425" spcFirstLastPara="1" rIns="91425" wrap="square" tIns="91425">
            <a:spAutoFit/>
          </a:bodyPr>
          <a:lstStyle/>
          <a:p>
            <a:pPr indent="-304800" lvl="0" marL="342900" rtl="0" algn="l">
              <a:lnSpc>
                <a:spcPct val="150000"/>
              </a:lnSpc>
              <a:spcBef>
                <a:spcPts val="0"/>
              </a:spcBef>
              <a:spcAft>
                <a:spcPts val="0"/>
              </a:spcAft>
              <a:buClr>
                <a:schemeClr val="dk1"/>
              </a:buClr>
              <a:buSzPts val="1400"/>
              <a:buFont typeface="Montserrat"/>
              <a:buAutoNum type="arabicPeriod"/>
            </a:pPr>
            <a:r>
              <a:rPr lang="id">
                <a:solidFill>
                  <a:schemeClr val="dk1"/>
                </a:solidFill>
                <a:latin typeface="Montserrat"/>
                <a:ea typeface="Montserrat"/>
                <a:cs typeface="Montserrat"/>
                <a:sym typeface="Montserrat"/>
              </a:rPr>
              <a:t>Jelaskan apa gambaran besar yang anda dapatkan dari data tersebut.</a:t>
            </a:r>
            <a:endParaRPr>
              <a:solidFill>
                <a:schemeClr val="dk1"/>
              </a:solidFill>
              <a:latin typeface="Montserrat"/>
              <a:ea typeface="Montserrat"/>
              <a:cs typeface="Montserrat"/>
              <a:sym typeface="Montserrat"/>
            </a:endParaRPr>
          </a:p>
          <a:p>
            <a:pPr indent="-304800" lvl="0" marL="342900" rtl="0" algn="l">
              <a:lnSpc>
                <a:spcPct val="150000"/>
              </a:lnSpc>
              <a:spcBef>
                <a:spcPts val="1000"/>
              </a:spcBef>
              <a:spcAft>
                <a:spcPts val="0"/>
              </a:spcAft>
              <a:buClr>
                <a:schemeClr val="dk1"/>
              </a:buClr>
              <a:buSzPts val="1400"/>
              <a:buFont typeface="Montserrat"/>
              <a:buAutoNum type="arabicPeriod"/>
            </a:pPr>
            <a:r>
              <a:rPr lang="id">
                <a:solidFill>
                  <a:schemeClr val="dk1"/>
                </a:solidFill>
                <a:latin typeface="Montserrat"/>
                <a:ea typeface="Montserrat"/>
                <a:cs typeface="Montserrat"/>
                <a:sym typeface="Montserrat"/>
              </a:rPr>
              <a:t>Tunjukkan </a:t>
            </a:r>
            <a:r>
              <a:rPr i="1" lang="id">
                <a:solidFill>
                  <a:schemeClr val="dk1"/>
                </a:solidFill>
                <a:latin typeface="Montserrat"/>
                <a:ea typeface="Montserrat"/>
                <a:cs typeface="Montserrat"/>
                <a:sym typeface="Montserrat"/>
              </a:rPr>
              <a:t>properties </a:t>
            </a:r>
            <a:r>
              <a:rPr lang="id">
                <a:solidFill>
                  <a:schemeClr val="dk1"/>
                </a:solidFill>
                <a:latin typeface="Montserrat"/>
                <a:ea typeface="Montserrat"/>
                <a:cs typeface="Montserrat"/>
                <a:sym typeface="Montserrat"/>
              </a:rPr>
              <a:t>dari data pada setiap kolom, seperti </a:t>
            </a:r>
            <a:r>
              <a:rPr i="1" lang="id">
                <a:solidFill>
                  <a:schemeClr val="dk1"/>
                </a:solidFill>
                <a:latin typeface="Montserrat"/>
                <a:ea typeface="Montserrat"/>
                <a:cs typeface="Montserrat"/>
                <a:sym typeface="Montserrat"/>
              </a:rPr>
              <a:t>type, missing value, </a:t>
            </a:r>
            <a:r>
              <a:rPr lang="id">
                <a:solidFill>
                  <a:schemeClr val="dk1"/>
                </a:solidFill>
                <a:latin typeface="Montserrat"/>
                <a:ea typeface="Montserrat"/>
                <a:cs typeface="Montserrat"/>
                <a:sym typeface="Montserrat"/>
              </a:rPr>
              <a:t>dan lain-lain.</a:t>
            </a:r>
            <a:endParaRPr>
              <a:solidFill>
                <a:schemeClr val="dk1"/>
              </a:solidFill>
              <a:latin typeface="Montserrat"/>
              <a:ea typeface="Montserrat"/>
              <a:cs typeface="Montserrat"/>
              <a:sym typeface="Montserrat"/>
            </a:endParaRPr>
          </a:p>
          <a:p>
            <a:pPr indent="-304800" lvl="0" marL="342900" rtl="0" algn="l">
              <a:lnSpc>
                <a:spcPct val="150000"/>
              </a:lnSpc>
              <a:spcBef>
                <a:spcPts val="1000"/>
              </a:spcBef>
              <a:spcAft>
                <a:spcPts val="0"/>
              </a:spcAft>
              <a:buClr>
                <a:schemeClr val="dk1"/>
              </a:buClr>
              <a:buSzPts val="1400"/>
              <a:buFont typeface="Montserrat"/>
              <a:buAutoNum type="arabicPeriod"/>
            </a:pPr>
            <a:r>
              <a:rPr lang="id">
                <a:solidFill>
                  <a:schemeClr val="dk1"/>
                </a:solidFill>
                <a:latin typeface="Montserrat"/>
                <a:ea typeface="Montserrat"/>
                <a:cs typeface="Montserrat"/>
                <a:sym typeface="Montserrat"/>
              </a:rPr>
              <a:t>Tunjukkan jumlah data, mean, median, dan standar deviasi.</a:t>
            </a:r>
            <a:endParaRPr>
              <a:solidFill>
                <a:schemeClr val="dk1"/>
              </a:solidFill>
              <a:latin typeface="Montserrat"/>
              <a:ea typeface="Montserrat"/>
              <a:cs typeface="Montserrat"/>
              <a:sym typeface="Montserrat"/>
            </a:endParaRPr>
          </a:p>
          <a:p>
            <a:pPr indent="-304800" lvl="0" marL="342900" rtl="0" algn="l">
              <a:lnSpc>
                <a:spcPct val="150000"/>
              </a:lnSpc>
              <a:spcBef>
                <a:spcPts val="1000"/>
              </a:spcBef>
              <a:spcAft>
                <a:spcPts val="0"/>
              </a:spcAft>
              <a:buClr>
                <a:schemeClr val="dk1"/>
              </a:buClr>
              <a:buSzPts val="1400"/>
              <a:buFont typeface="Montserrat"/>
              <a:buAutoNum type="arabicPeriod"/>
            </a:pPr>
            <a:r>
              <a:rPr lang="id">
                <a:solidFill>
                  <a:schemeClr val="dk1"/>
                </a:solidFill>
                <a:latin typeface="Montserrat"/>
                <a:ea typeface="Montserrat"/>
                <a:cs typeface="Montserrat"/>
                <a:sym typeface="Montserrat"/>
              </a:rPr>
              <a:t>Berapa nilai minimal dan maksimal untuk kolom yang mengandung data numerik?</a:t>
            </a:r>
            <a:endParaRPr>
              <a:latin typeface="Montserrat"/>
              <a:ea typeface="Montserrat"/>
              <a:cs typeface="Montserrat"/>
              <a:sym typeface="Montserrat"/>
            </a:endParaRPr>
          </a:p>
        </p:txBody>
      </p:sp>
      <p:sp>
        <p:nvSpPr>
          <p:cNvPr id="131" name="Google Shape;131;ge636d5e4bb_0_16"/>
          <p:cNvSpPr txBox="1"/>
          <p:nvPr/>
        </p:nvSpPr>
        <p:spPr>
          <a:xfrm>
            <a:off x="457200" y="435250"/>
            <a:ext cx="56634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1" lang="id" sz="2400">
                <a:solidFill>
                  <a:srgbClr val="00B4CE"/>
                </a:solidFill>
              </a:rPr>
              <a:t>Tugas </a:t>
            </a:r>
            <a:r>
              <a:rPr b="1" lang="id" sz="2400">
                <a:solidFill>
                  <a:srgbClr val="00B4CE"/>
                </a:solidFill>
              </a:rPr>
              <a:t>Kelompok B</a:t>
            </a:r>
            <a:endParaRPr b="1" i="0" sz="2400" u="none" cap="none" strike="noStrike">
              <a:solidFill>
                <a:srgbClr val="00B4CE"/>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5" name="Shape 135"/>
        <p:cNvGrpSpPr/>
        <p:nvPr/>
      </p:nvGrpSpPr>
      <p:grpSpPr>
        <a:xfrm>
          <a:off x="0" y="0"/>
          <a:ext cx="0" cy="0"/>
          <a:chOff x="0" y="0"/>
          <a:chExt cx="0" cy="0"/>
        </a:xfrm>
      </p:grpSpPr>
      <p:sp>
        <p:nvSpPr>
          <p:cNvPr id="136" name="Google Shape;136;geb82afd554_0_89"/>
          <p:cNvSpPr/>
          <p:nvPr/>
        </p:nvSpPr>
        <p:spPr>
          <a:xfrm>
            <a:off x="8133950" y="4746075"/>
            <a:ext cx="821700" cy="397500"/>
          </a:xfrm>
          <a:prstGeom prst="round2SameRect">
            <a:avLst>
              <a:gd fmla="val 42852" name="adj1"/>
              <a:gd fmla="val 0" name="adj2"/>
            </a:avLst>
          </a:prstGeom>
          <a:solidFill>
            <a:srgbClr val="FFDA6E"/>
          </a:solidFill>
          <a:ln cap="flat" cmpd="sng" w="9525">
            <a:solidFill>
              <a:srgbClr val="FFDA6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geb82afd554_0_89"/>
          <p:cNvSpPr txBox="1"/>
          <p:nvPr/>
        </p:nvSpPr>
        <p:spPr>
          <a:xfrm>
            <a:off x="8146225" y="4760175"/>
            <a:ext cx="965100" cy="369300"/>
          </a:xfrm>
          <a:prstGeom prst="rect">
            <a:avLst/>
          </a:prstGeom>
          <a:noFill/>
          <a:ln>
            <a:noFill/>
          </a:ln>
          <a:effectLst>
            <a:outerShdw blurRad="57150" rotWithShape="0" algn="bl" dir="5400000" dist="19050">
              <a:srgbClr val="000000">
                <a:alpha val="48240"/>
              </a:srgbClr>
            </a:outerShdw>
          </a:effectLst>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id" sz="1200" u="none" cap="none" strike="noStrike">
                <a:solidFill>
                  <a:schemeClr val="lt1"/>
                </a:solidFill>
                <a:latin typeface="Arial"/>
                <a:ea typeface="Arial"/>
                <a:cs typeface="Arial"/>
                <a:sym typeface="Arial"/>
              </a:rPr>
              <a:t>Page 0</a:t>
            </a:r>
            <a:r>
              <a:rPr b="1" lang="id" sz="1200">
                <a:solidFill>
                  <a:schemeClr val="lt1"/>
                </a:solidFill>
              </a:rPr>
              <a:t>8</a:t>
            </a:r>
            <a:endParaRPr b="1" i="0" sz="1200" u="none" cap="none" strike="noStrike">
              <a:solidFill>
                <a:schemeClr val="lt1"/>
              </a:solidFill>
              <a:latin typeface="Arial"/>
              <a:ea typeface="Arial"/>
              <a:cs typeface="Arial"/>
              <a:sym typeface="Arial"/>
            </a:endParaRPr>
          </a:p>
        </p:txBody>
      </p:sp>
      <p:pic>
        <p:nvPicPr>
          <p:cNvPr id="138" name="Google Shape;138;geb82afd554_0_89"/>
          <p:cNvPicPr preferRelativeResize="0"/>
          <p:nvPr/>
        </p:nvPicPr>
        <p:blipFill rotWithShape="1">
          <a:blip r:embed="rId3">
            <a:alphaModFix/>
          </a:blip>
          <a:srcRect b="0" l="0" r="0" t="0"/>
          <a:stretch/>
        </p:blipFill>
        <p:spPr>
          <a:xfrm>
            <a:off x="7259519" y="272425"/>
            <a:ext cx="1666432" cy="482539"/>
          </a:xfrm>
          <a:prstGeom prst="rect">
            <a:avLst/>
          </a:prstGeom>
          <a:noFill/>
          <a:ln>
            <a:noFill/>
          </a:ln>
        </p:spPr>
      </p:pic>
      <p:cxnSp>
        <p:nvCxnSpPr>
          <p:cNvPr id="139" name="Google Shape;139;geb82afd554_0_89"/>
          <p:cNvCxnSpPr/>
          <p:nvPr/>
        </p:nvCxnSpPr>
        <p:spPr>
          <a:xfrm flipH="1" rot="10800000">
            <a:off x="0" y="899925"/>
            <a:ext cx="2367300" cy="15300"/>
          </a:xfrm>
          <a:prstGeom prst="straightConnector1">
            <a:avLst/>
          </a:prstGeom>
          <a:noFill/>
          <a:ln cap="flat" cmpd="sng" w="28575">
            <a:solidFill>
              <a:srgbClr val="00B4CE"/>
            </a:solidFill>
            <a:prstDash val="solid"/>
            <a:round/>
            <a:headEnd len="sm" w="sm" type="none"/>
            <a:tailEnd len="sm" w="sm" type="none"/>
          </a:ln>
        </p:spPr>
      </p:cxnSp>
      <p:sp>
        <p:nvSpPr>
          <p:cNvPr id="140" name="Google Shape;140;geb82afd554_0_89"/>
          <p:cNvSpPr txBox="1"/>
          <p:nvPr/>
        </p:nvSpPr>
        <p:spPr>
          <a:xfrm>
            <a:off x="457200" y="1219875"/>
            <a:ext cx="8541600" cy="35634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000"/>
              </a:spcBef>
              <a:spcAft>
                <a:spcPts val="0"/>
              </a:spcAft>
              <a:buNone/>
            </a:pPr>
            <a:r>
              <a:rPr lang="id">
                <a:solidFill>
                  <a:schemeClr val="dk1"/>
                </a:solidFill>
                <a:latin typeface="Montserrat"/>
                <a:ea typeface="Montserrat"/>
                <a:cs typeface="Montserrat"/>
                <a:sym typeface="Montserrat"/>
              </a:rPr>
              <a:t>5.	</a:t>
            </a:r>
            <a:r>
              <a:rPr lang="id">
                <a:solidFill>
                  <a:schemeClr val="dk1"/>
                </a:solidFill>
                <a:latin typeface="Montserrat"/>
                <a:ea typeface="Montserrat"/>
                <a:cs typeface="Montserrat"/>
                <a:sym typeface="Montserrat"/>
              </a:rPr>
              <a:t>Selesaikan masalah </a:t>
            </a:r>
            <a:r>
              <a:rPr i="1" lang="id">
                <a:solidFill>
                  <a:schemeClr val="dk1"/>
                </a:solidFill>
                <a:latin typeface="Montserrat"/>
                <a:ea typeface="Montserrat"/>
                <a:cs typeface="Montserrat"/>
                <a:sym typeface="Montserrat"/>
              </a:rPr>
              <a:t>missing value </a:t>
            </a:r>
            <a:r>
              <a:rPr lang="id">
                <a:solidFill>
                  <a:schemeClr val="dk1"/>
                </a:solidFill>
                <a:latin typeface="Montserrat"/>
                <a:ea typeface="Montserrat"/>
                <a:cs typeface="Montserrat"/>
                <a:sym typeface="Montserrat"/>
              </a:rPr>
              <a:t>dengan cara berikut:</a:t>
            </a:r>
            <a:endParaRPr>
              <a:solidFill>
                <a:schemeClr val="dk1"/>
              </a:solidFill>
              <a:latin typeface="Montserrat"/>
              <a:ea typeface="Montserrat"/>
              <a:cs typeface="Montserrat"/>
              <a:sym typeface="Montserrat"/>
            </a:endParaRPr>
          </a:p>
          <a:p>
            <a:pPr indent="-304800" lvl="1" marL="800100" rtl="0" algn="l">
              <a:lnSpc>
                <a:spcPct val="150000"/>
              </a:lnSpc>
              <a:spcBef>
                <a:spcPts val="500"/>
              </a:spcBef>
              <a:spcAft>
                <a:spcPts val="0"/>
              </a:spcAft>
              <a:buClr>
                <a:schemeClr val="dk1"/>
              </a:buClr>
              <a:buSzPts val="1400"/>
              <a:buFont typeface="Montserrat"/>
              <a:buAutoNum type="alphaLcParenR"/>
            </a:pPr>
            <a:r>
              <a:rPr lang="id">
                <a:solidFill>
                  <a:schemeClr val="dk1"/>
                </a:solidFill>
                <a:latin typeface="Montserrat"/>
                <a:ea typeface="Montserrat"/>
                <a:cs typeface="Montserrat"/>
                <a:sym typeface="Montserrat"/>
              </a:rPr>
              <a:t>Drop kolom-kolom yang mengandung </a:t>
            </a:r>
            <a:r>
              <a:rPr i="1" lang="id">
                <a:solidFill>
                  <a:schemeClr val="dk1"/>
                </a:solidFill>
                <a:latin typeface="Montserrat"/>
                <a:ea typeface="Montserrat"/>
                <a:cs typeface="Montserrat"/>
                <a:sym typeface="Montserrat"/>
              </a:rPr>
              <a:t>missing value </a:t>
            </a:r>
            <a:r>
              <a:rPr lang="id">
                <a:solidFill>
                  <a:schemeClr val="dk1"/>
                </a:solidFill>
                <a:latin typeface="Montserrat"/>
                <a:ea typeface="Montserrat"/>
                <a:cs typeface="Montserrat"/>
                <a:sym typeface="Montserrat"/>
              </a:rPr>
              <a:t>lebih dari 50% keseluruhan data.</a:t>
            </a:r>
            <a:endParaRPr>
              <a:solidFill>
                <a:schemeClr val="dk1"/>
              </a:solidFill>
              <a:latin typeface="Montserrat"/>
              <a:ea typeface="Montserrat"/>
              <a:cs typeface="Montserrat"/>
              <a:sym typeface="Montserrat"/>
            </a:endParaRPr>
          </a:p>
          <a:p>
            <a:pPr indent="-304800" lvl="1" marL="800100" rtl="0" algn="l">
              <a:lnSpc>
                <a:spcPct val="150000"/>
              </a:lnSpc>
              <a:spcBef>
                <a:spcPts val="500"/>
              </a:spcBef>
              <a:spcAft>
                <a:spcPts val="0"/>
              </a:spcAft>
              <a:buClr>
                <a:schemeClr val="dk1"/>
              </a:buClr>
              <a:buSzPts val="1400"/>
              <a:buFont typeface="Calibri"/>
              <a:buAutoNum type="alphaLcParenR"/>
            </a:pPr>
            <a:r>
              <a:rPr lang="id">
                <a:solidFill>
                  <a:schemeClr val="dk1"/>
                </a:solidFill>
                <a:latin typeface="Montserrat"/>
                <a:ea typeface="Montserrat"/>
                <a:cs typeface="Montserrat"/>
                <a:sym typeface="Montserrat"/>
              </a:rPr>
              <a:t>Isi </a:t>
            </a:r>
            <a:r>
              <a:rPr i="1" lang="id">
                <a:solidFill>
                  <a:schemeClr val="dk1"/>
                </a:solidFill>
                <a:latin typeface="Montserrat"/>
                <a:ea typeface="Montserrat"/>
                <a:cs typeface="Montserrat"/>
                <a:sym typeface="Montserrat"/>
              </a:rPr>
              <a:t>missing value </a:t>
            </a:r>
            <a:r>
              <a:rPr lang="id">
                <a:solidFill>
                  <a:schemeClr val="dk1"/>
                </a:solidFill>
                <a:latin typeface="Montserrat"/>
                <a:ea typeface="Montserrat"/>
                <a:cs typeface="Montserrat"/>
                <a:sym typeface="Montserrat"/>
              </a:rPr>
              <a:t>pada kolom</a:t>
            </a:r>
            <a:r>
              <a:rPr i="1" lang="id">
                <a:solidFill>
                  <a:schemeClr val="dk1"/>
                </a:solidFill>
                <a:latin typeface="Montserrat"/>
                <a:ea typeface="Montserrat"/>
                <a:cs typeface="Montserrat"/>
                <a:sym typeface="Montserrat"/>
              </a:rPr>
              <a:t> </a:t>
            </a:r>
            <a:r>
              <a:rPr b="1" i="1" lang="id">
                <a:solidFill>
                  <a:schemeClr val="dk1"/>
                </a:solidFill>
                <a:latin typeface="Montserrat"/>
                <a:ea typeface="Montserrat"/>
                <a:cs typeface="Montserrat"/>
                <a:sym typeface="Montserrat"/>
              </a:rPr>
              <a:t>country </a:t>
            </a:r>
            <a:r>
              <a:rPr lang="id">
                <a:solidFill>
                  <a:schemeClr val="dk1"/>
                </a:solidFill>
                <a:latin typeface="Montserrat"/>
                <a:ea typeface="Montserrat"/>
                <a:cs typeface="Montserrat"/>
                <a:sym typeface="Montserrat"/>
              </a:rPr>
              <a:t>dan</a:t>
            </a:r>
            <a:r>
              <a:rPr b="1" lang="id">
                <a:solidFill>
                  <a:schemeClr val="dk1"/>
                </a:solidFill>
                <a:latin typeface="Montserrat"/>
                <a:ea typeface="Montserrat"/>
                <a:cs typeface="Montserrat"/>
                <a:sym typeface="Montserrat"/>
              </a:rPr>
              <a:t> </a:t>
            </a:r>
            <a:r>
              <a:rPr b="1" i="1" lang="id">
                <a:solidFill>
                  <a:schemeClr val="dk1"/>
                </a:solidFill>
                <a:latin typeface="Montserrat"/>
                <a:ea typeface="Montserrat"/>
                <a:cs typeface="Montserrat"/>
                <a:sym typeface="Montserrat"/>
              </a:rPr>
              <a:t>children </a:t>
            </a:r>
            <a:r>
              <a:rPr lang="id">
                <a:solidFill>
                  <a:schemeClr val="dk1"/>
                </a:solidFill>
                <a:latin typeface="Montserrat"/>
                <a:ea typeface="Montserrat"/>
                <a:cs typeface="Montserrat"/>
                <a:sym typeface="Montserrat"/>
              </a:rPr>
              <a:t>dengan data yang paling banyak muncul.</a:t>
            </a:r>
            <a:endParaRPr>
              <a:solidFill>
                <a:schemeClr val="dk1"/>
              </a:solidFill>
              <a:latin typeface="Montserrat"/>
              <a:ea typeface="Montserrat"/>
              <a:cs typeface="Montserrat"/>
              <a:sym typeface="Montserrat"/>
            </a:endParaRPr>
          </a:p>
          <a:p>
            <a:pPr indent="-304800" lvl="1" marL="800100" rtl="0" algn="l">
              <a:lnSpc>
                <a:spcPct val="150000"/>
              </a:lnSpc>
              <a:spcBef>
                <a:spcPts val="500"/>
              </a:spcBef>
              <a:spcAft>
                <a:spcPts val="0"/>
              </a:spcAft>
              <a:buClr>
                <a:schemeClr val="dk1"/>
              </a:buClr>
              <a:buSzPts val="1400"/>
              <a:buFont typeface="Calibri"/>
              <a:buAutoNum type="alphaLcParenR"/>
            </a:pPr>
            <a:r>
              <a:rPr lang="id">
                <a:solidFill>
                  <a:schemeClr val="dk1"/>
                </a:solidFill>
                <a:latin typeface="Montserrat"/>
                <a:ea typeface="Montserrat"/>
                <a:cs typeface="Montserrat"/>
                <a:sym typeface="Montserrat"/>
              </a:rPr>
              <a:t>Isi </a:t>
            </a:r>
            <a:r>
              <a:rPr i="1" lang="id">
                <a:solidFill>
                  <a:schemeClr val="dk1"/>
                </a:solidFill>
                <a:latin typeface="Montserrat"/>
                <a:ea typeface="Montserrat"/>
                <a:cs typeface="Montserrat"/>
                <a:sym typeface="Montserrat"/>
              </a:rPr>
              <a:t>missing value </a:t>
            </a:r>
            <a:r>
              <a:rPr lang="id">
                <a:solidFill>
                  <a:schemeClr val="dk1"/>
                </a:solidFill>
                <a:latin typeface="Montserrat"/>
                <a:ea typeface="Montserrat"/>
                <a:cs typeface="Montserrat"/>
                <a:sym typeface="Montserrat"/>
              </a:rPr>
              <a:t>pada kolom</a:t>
            </a:r>
            <a:r>
              <a:rPr i="1" lang="id">
                <a:solidFill>
                  <a:schemeClr val="dk1"/>
                </a:solidFill>
                <a:latin typeface="Montserrat"/>
                <a:ea typeface="Montserrat"/>
                <a:cs typeface="Montserrat"/>
                <a:sym typeface="Montserrat"/>
              </a:rPr>
              <a:t> </a:t>
            </a:r>
            <a:r>
              <a:rPr b="1" i="1" lang="id">
                <a:solidFill>
                  <a:schemeClr val="dk1"/>
                </a:solidFill>
                <a:latin typeface="Montserrat"/>
                <a:ea typeface="Montserrat"/>
                <a:cs typeface="Montserrat"/>
                <a:sym typeface="Montserrat"/>
              </a:rPr>
              <a:t>agent </a:t>
            </a:r>
            <a:r>
              <a:rPr lang="id">
                <a:solidFill>
                  <a:schemeClr val="dk1"/>
                </a:solidFill>
                <a:latin typeface="Montserrat"/>
                <a:ea typeface="Montserrat"/>
                <a:cs typeface="Montserrat"/>
                <a:sym typeface="Montserrat"/>
              </a:rPr>
              <a:t>dengan mean.</a:t>
            </a:r>
            <a:endParaRPr>
              <a:solidFill>
                <a:schemeClr val="dk1"/>
              </a:solidFill>
              <a:latin typeface="Montserrat"/>
              <a:ea typeface="Montserrat"/>
              <a:cs typeface="Montserrat"/>
              <a:sym typeface="Montserrat"/>
            </a:endParaRPr>
          </a:p>
          <a:p>
            <a:pPr indent="0" lvl="0" marL="0" rtl="0" algn="l">
              <a:lnSpc>
                <a:spcPct val="150000"/>
              </a:lnSpc>
              <a:spcBef>
                <a:spcPts val="1000"/>
              </a:spcBef>
              <a:spcAft>
                <a:spcPts val="0"/>
              </a:spcAft>
              <a:buNone/>
            </a:pPr>
            <a:r>
              <a:rPr lang="id">
                <a:solidFill>
                  <a:schemeClr val="dk1"/>
                </a:solidFill>
                <a:latin typeface="Montserrat"/>
                <a:ea typeface="Montserrat"/>
                <a:cs typeface="Montserrat"/>
                <a:sym typeface="Montserrat"/>
              </a:rPr>
              <a:t>6.	Buat kategori berdasarkan </a:t>
            </a:r>
            <a:r>
              <a:rPr i="1" lang="id">
                <a:solidFill>
                  <a:schemeClr val="dk1"/>
                </a:solidFill>
                <a:latin typeface="Montserrat"/>
                <a:ea typeface="Montserrat"/>
                <a:cs typeface="Montserrat"/>
                <a:sym typeface="Montserrat"/>
              </a:rPr>
              <a:t>lead time</a:t>
            </a:r>
            <a:r>
              <a:rPr lang="id">
                <a:solidFill>
                  <a:schemeClr val="dk1"/>
                </a:solidFill>
                <a:latin typeface="Montserrat"/>
                <a:ea typeface="Montserrat"/>
                <a:cs typeface="Montserrat"/>
                <a:sym typeface="Montserrat"/>
              </a:rPr>
              <a:t>: </a:t>
            </a:r>
            <a:r>
              <a:rPr i="1" lang="id">
                <a:solidFill>
                  <a:schemeClr val="dk1"/>
                </a:solidFill>
                <a:latin typeface="Montserrat"/>
                <a:ea typeface="Montserrat"/>
                <a:cs typeface="Montserrat"/>
                <a:sym typeface="Montserrat"/>
              </a:rPr>
              <a:t>Short</a:t>
            </a:r>
            <a:r>
              <a:rPr lang="id">
                <a:solidFill>
                  <a:schemeClr val="dk1"/>
                </a:solidFill>
                <a:latin typeface="Montserrat"/>
                <a:ea typeface="Montserrat"/>
                <a:cs typeface="Montserrat"/>
                <a:sym typeface="Montserrat"/>
              </a:rPr>
              <a:t>, </a:t>
            </a:r>
            <a:r>
              <a:rPr i="1" lang="id">
                <a:solidFill>
                  <a:schemeClr val="dk1"/>
                </a:solidFill>
                <a:latin typeface="Montserrat"/>
                <a:ea typeface="Montserrat"/>
                <a:cs typeface="Montserrat"/>
                <a:sym typeface="Montserrat"/>
              </a:rPr>
              <a:t>Medium</a:t>
            </a:r>
            <a:r>
              <a:rPr lang="id">
                <a:solidFill>
                  <a:schemeClr val="dk1"/>
                </a:solidFill>
                <a:latin typeface="Montserrat"/>
                <a:ea typeface="Montserrat"/>
                <a:cs typeface="Montserrat"/>
                <a:sym typeface="Montserrat"/>
              </a:rPr>
              <a:t>, dan </a:t>
            </a:r>
            <a:r>
              <a:rPr i="1" lang="id">
                <a:solidFill>
                  <a:schemeClr val="dk1"/>
                </a:solidFill>
                <a:latin typeface="Montserrat"/>
                <a:ea typeface="Montserrat"/>
                <a:cs typeface="Montserrat"/>
                <a:sym typeface="Montserrat"/>
              </a:rPr>
              <a:t>Long</a:t>
            </a:r>
            <a:endParaRPr>
              <a:solidFill>
                <a:schemeClr val="dk1"/>
              </a:solidFill>
              <a:latin typeface="Montserrat"/>
              <a:ea typeface="Montserrat"/>
              <a:cs typeface="Montserrat"/>
              <a:sym typeface="Montserrat"/>
            </a:endParaRPr>
          </a:p>
          <a:p>
            <a:pPr indent="0" lvl="0" marL="0" rtl="0" algn="l">
              <a:lnSpc>
                <a:spcPct val="150000"/>
              </a:lnSpc>
              <a:spcBef>
                <a:spcPts val="1000"/>
              </a:spcBef>
              <a:spcAft>
                <a:spcPts val="0"/>
              </a:spcAft>
              <a:buNone/>
            </a:pPr>
            <a:r>
              <a:rPr lang="id">
                <a:solidFill>
                  <a:schemeClr val="dk1"/>
                </a:solidFill>
                <a:latin typeface="Montserrat"/>
                <a:ea typeface="Montserrat"/>
                <a:cs typeface="Montserrat"/>
                <a:sym typeface="Montserrat"/>
              </a:rPr>
              <a:t>7.	Filter semua data yang memiliki </a:t>
            </a:r>
            <a:r>
              <a:rPr b="1" i="1" lang="id">
                <a:solidFill>
                  <a:schemeClr val="dk1"/>
                </a:solidFill>
                <a:latin typeface="Montserrat"/>
                <a:ea typeface="Montserrat"/>
                <a:cs typeface="Montserrat"/>
                <a:sym typeface="Montserrat"/>
              </a:rPr>
              <a:t>reservation_status_date </a:t>
            </a:r>
            <a:r>
              <a:rPr lang="id">
                <a:solidFill>
                  <a:schemeClr val="dk1"/>
                </a:solidFill>
                <a:latin typeface="Montserrat"/>
                <a:ea typeface="Montserrat"/>
                <a:cs typeface="Montserrat"/>
                <a:sym typeface="Montserrat"/>
              </a:rPr>
              <a:t>di &gt; 2017</a:t>
            </a:r>
            <a:endParaRPr>
              <a:solidFill>
                <a:schemeClr val="dk1"/>
              </a:solidFill>
              <a:latin typeface="Montserrat"/>
              <a:ea typeface="Montserrat"/>
              <a:cs typeface="Montserrat"/>
              <a:sym typeface="Montserrat"/>
            </a:endParaRPr>
          </a:p>
          <a:p>
            <a:pPr indent="0" lvl="0" marL="0" rtl="0" algn="l">
              <a:lnSpc>
                <a:spcPct val="150000"/>
              </a:lnSpc>
              <a:spcBef>
                <a:spcPts val="1000"/>
              </a:spcBef>
              <a:spcAft>
                <a:spcPts val="0"/>
              </a:spcAft>
              <a:buNone/>
            </a:pPr>
            <a:r>
              <a:rPr lang="id">
                <a:solidFill>
                  <a:schemeClr val="dk1"/>
                </a:solidFill>
                <a:latin typeface="Montserrat"/>
                <a:ea typeface="Montserrat"/>
                <a:cs typeface="Montserrat"/>
                <a:sym typeface="Montserrat"/>
              </a:rPr>
              <a:t>8.	Visualisasikan </a:t>
            </a:r>
            <a:r>
              <a:rPr b="1" i="1" lang="id">
                <a:solidFill>
                  <a:schemeClr val="dk1"/>
                </a:solidFill>
                <a:latin typeface="Montserrat"/>
                <a:ea typeface="Montserrat"/>
                <a:cs typeface="Montserrat"/>
                <a:sym typeface="Montserrat"/>
              </a:rPr>
              <a:t>arrival_date_month </a:t>
            </a:r>
            <a:r>
              <a:rPr lang="id">
                <a:solidFill>
                  <a:schemeClr val="dk1"/>
                </a:solidFill>
                <a:latin typeface="Montserrat"/>
                <a:ea typeface="Montserrat"/>
                <a:cs typeface="Montserrat"/>
                <a:sym typeface="Montserrat"/>
              </a:rPr>
              <a:t> untuk melihat bulan dimana pengunjung terbanyak</a:t>
            </a:r>
            <a:endParaRPr>
              <a:latin typeface="Montserrat"/>
              <a:ea typeface="Montserrat"/>
              <a:cs typeface="Montserrat"/>
              <a:sym typeface="Montserrat"/>
            </a:endParaRPr>
          </a:p>
        </p:txBody>
      </p:sp>
      <p:sp>
        <p:nvSpPr>
          <p:cNvPr id="141" name="Google Shape;141;geb82afd554_0_89"/>
          <p:cNvSpPr txBox="1"/>
          <p:nvPr/>
        </p:nvSpPr>
        <p:spPr>
          <a:xfrm>
            <a:off x="457200" y="435250"/>
            <a:ext cx="56634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1" lang="id" sz="2400">
                <a:solidFill>
                  <a:srgbClr val="00B4CE"/>
                </a:solidFill>
              </a:rPr>
              <a:t>Tugas Kelompok B</a:t>
            </a:r>
            <a:endParaRPr b="1" i="0" sz="2400" u="none" cap="none" strike="noStrike">
              <a:solidFill>
                <a:srgbClr val="00B4CE"/>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