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aZbmWa3364P35OpzzVk41Qw1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39d8a6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539d8a6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39d8a6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539d8a6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39d8a6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539d8a6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39d8a6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539d8a6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539d8a6f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539d8a6f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39d8a6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539d8a6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39d8a6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539d8a6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513dd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b513dd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89bda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b89bda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39d8a6f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539d8a6f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39d8a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539d8a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39d8a6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539d8a6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39d8a6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539d8a6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513dd0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b513dd0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39d8a6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539d8a6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39d8a6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539d8a6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Pandas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39d8a6f7_0_5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539d8a6f7_0_5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539d8a6f7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e539d8a6f7_0_5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e539d8a6f7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750" y="1195700"/>
            <a:ext cx="2969269" cy="34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539d8a6f7_0_56"/>
          <p:cNvSpPr txBox="1"/>
          <p:nvPr/>
        </p:nvSpPr>
        <p:spPr>
          <a:xfrm>
            <a:off x="1557350" y="2048400"/>
            <a:ext cx="207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800">
                <a:solidFill>
                  <a:srgbClr val="DC2811"/>
                </a:solidFill>
              </a:rPr>
              <a:t>Let’s get started!</a:t>
            </a:r>
            <a:endParaRPr b="1" i="0" sz="2800" u="none" cap="none" strike="noStrike">
              <a:solidFill>
                <a:srgbClr val="DC28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539d8a6f7_0_5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Basic Functionality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39d8a6f7_0_4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539d8a6f7_0_4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e539d8a6f7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e539d8a6f7_0_4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e539d8a6f7_0_48"/>
          <p:cNvSpPr txBox="1"/>
          <p:nvPr/>
        </p:nvSpPr>
        <p:spPr>
          <a:xfrm>
            <a:off x="457200" y="2010900"/>
            <a:ext cx="31050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the transpose of the DataFrame. The rows and columns will interchange.</a:t>
            </a:r>
            <a:endParaRPr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e539d8a6f7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050" y="1473063"/>
            <a:ext cx="4592925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539d8a6f7_0_4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T (Transpose)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39d8a6f7_0_4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539d8a6f7_0_4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e539d8a6f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e539d8a6f7_0_4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e539d8a6f7_0_40"/>
          <p:cNvSpPr txBox="1"/>
          <p:nvPr/>
        </p:nvSpPr>
        <p:spPr>
          <a:xfrm>
            <a:off x="457200" y="2263050"/>
            <a:ext cx="29883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data type of each column.</a:t>
            </a:r>
            <a:endParaRPr>
              <a:solidFill>
                <a:srgbClr val="233A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ge539d8a6f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846" y="1429313"/>
            <a:ext cx="5182099" cy="26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e539d8a6f7_0_4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dtypes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39d8a6f7_0_3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539d8a6f7_0_3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539d8a6f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e539d8a6f7_0_3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e539d8a6f7_0_32"/>
          <p:cNvSpPr txBox="1"/>
          <p:nvPr/>
        </p:nvSpPr>
        <p:spPr>
          <a:xfrm>
            <a:off x="457200" y="1680425"/>
            <a:ext cx="319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a tuple representing the dimensionality of the DataFrame. Tuple (a,b), where a represents the number of rows and b represents the number of columns.</a:t>
            </a:r>
            <a:endParaRPr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e539d8a6f7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775" y="963763"/>
            <a:ext cx="4145574" cy="3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539d8a6f7_0_3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shape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39d8a6f7_0_8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539d8a6f7_0_8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e539d8a6f7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e539d8a6f7_0_8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e539d8a6f7_0_88"/>
          <p:cNvSpPr txBox="1"/>
          <p:nvPr/>
        </p:nvSpPr>
        <p:spPr>
          <a:xfrm>
            <a:off x="457200" y="2223150"/>
            <a:ext cx="362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the actual data in the DataFrame as an NDarray.</a:t>
            </a:r>
            <a:endParaRPr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ge539d8a6f7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925" y="989349"/>
            <a:ext cx="3905140" cy="392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539d8a6f7_0_8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values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39d8a6f7_0_8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539d8a6f7_0_8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539d8a6f7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e539d8a6f7_0_8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e539d8a6f7_0_80"/>
          <p:cNvSpPr txBox="1"/>
          <p:nvPr/>
        </p:nvSpPr>
        <p:spPr>
          <a:xfrm>
            <a:off x="457200" y="1725150"/>
            <a:ext cx="36612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view a small sample of a DataFrame object, use the head() and tail() methods. head() returns the first n rows (observe the index values). The default number of elements to display is five, but you may pass a custom number.</a:t>
            </a:r>
            <a:endParaRPr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ge539d8a6f7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326" y="895688"/>
            <a:ext cx="4055924" cy="370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539d8a6f7_0_8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Head &amp; Tail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539d8a6f7_0_2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539d8a6f7_0_2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539d8a6f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ge539d8a6f7_0_2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ge539d8a6f7_0_24"/>
          <p:cNvPicPr preferRelativeResize="0"/>
          <p:nvPr/>
        </p:nvPicPr>
        <p:blipFill rotWithShape="1">
          <a:blip r:embed="rId4">
            <a:alphaModFix/>
          </a:blip>
          <a:srcRect b="0" l="1263" r="0" t="0"/>
          <a:stretch/>
        </p:blipFill>
        <p:spPr>
          <a:xfrm>
            <a:off x="2407662" y="1270525"/>
            <a:ext cx="4328675" cy="34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539d8a6f7_0_2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DataFrame - Functions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16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b513dd037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b513dd037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eb513dd03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eb513dd037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eb513dd037_0_8"/>
          <p:cNvSpPr txBox="1"/>
          <p:nvPr/>
        </p:nvSpPr>
        <p:spPr>
          <a:xfrm>
            <a:off x="457200" y="1331025"/>
            <a:ext cx="814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the output from this code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 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pd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DataFrame([[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]], columns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007020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'AB'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index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'x'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'y'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df2 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pd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DataFrame([[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]], columns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007020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'AB'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index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'x'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'y'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r>
              <a:rPr lang="id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append(df2)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eb513dd037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eb89bdaf8d_0_15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40" name="Google Shape;240;geb89bdaf8d_0_15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eb89bdaf8d_0_15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42" name="Google Shape;242;geb89bdaf8d_0_15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43" name="Google Shape;243;geb89bdaf8d_0_15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geb89bdaf8d_0_15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45" name="Google Shape;245;geb89bdaf8d_0_15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b89bdaf8d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39d8a6f7_0_10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539d8a6f7_0_10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e539d8a6f7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e539d8a6f7_0_10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ge539d8a6f7_0_104"/>
          <p:cNvSpPr txBox="1"/>
          <p:nvPr/>
        </p:nvSpPr>
        <p:spPr>
          <a:xfrm>
            <a:off x="457200" y="1191825"/>
            <a:ext cx="730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Pandas is a fast, powerful, flexible and easy to use open source </a:t>
            </a:r>
            <a:r>
              <a:rPr b="1" lang="id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analysis and manipulation tool</a:t>
            </a:r>
            <a:r>
              <a:rPr lang="id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built on top of the </a:t>
            </a:r>
            <a:r>
              <a:rPr lang="id">
                <a:solidFill>
                  <a:srgbClr val="130654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id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programming language.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e539d8a6f7_0_10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Pandas?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7"/>
          <p:cNvSpPr txBox="1"/>
          <p:nvPr/>
        </p:nvSpPr>
        <p:spPr>
          <a:xfrm>
            <a:off x="457200" y="1069575"/>
            <a:ext cx="75057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Fast and efficient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DataFrame object with default and customized indexing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Tools for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loading data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into in-memory data objects from different file formats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Data alignment and integrated handling of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Reshaping and pivoting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of date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Label-based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slicing, indexing and subsetting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of large data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Columns from a data structure can be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 deleted or inserted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Group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by data for aggregation and transformations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High performance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merging and joining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of data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Key Features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39d8a6f7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539d8a6f7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e539d8a6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e539d8a6f7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ge539d8a6f7_0_0"/>
          <p:cNvSpPr txBox="1"/>
          <p:nvPr/>
        </p:nvSpPr>
        <p:spPr>
          <a:xfrm>
            <a:off x="457200" y="1128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❖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Series is a one-dimensional array like structure with homogeneous data. For example, the following series is a collection of integers 10, 23, 56, …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Homogeneous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Size Immutable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Values of Data Mutable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e539d8a6f7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Essential Concept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39d8a6f7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539d8a6f7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e539d8a6f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ge539d8a6f7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e539d8a6f7_0_8"/>
          <p:cNvSpPr txBox="1"/>
          <p:nvPr/>
        </p:nvSpPr>
        <p:spPr>
          <a:xfrm>
            <a:off x="457200" y="1132797"/>
            <a:ext cx="75057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❖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DataFrame is a two-dimensional array with heterogeneous data.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Heterogeneous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Size Mutable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Data Mutable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e539d8a6f7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Essential Concept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39d8a6f7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539d8a6f7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e539d8a6f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ge539d8a6f7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ge539d8a6f7_0_16"/>
          <p:cNvSpPr txBox="1"/>
          <p:nvPr/>
        </p:nvSpPr>
        <p:spPr>
          <a:xfrm>
            <a:off x="457200" y="11554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loading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Selecting/Indexing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Filtering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Sorting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Mutating/conditionally adding columns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Groupby/summarize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e539d8a6f7_0_1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We Will Learn?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513dd037_0_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eb513dd03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b513dd037_0_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b513dd037_0_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06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39d8a6f7_0_7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539d8a6f7_0_7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539d8a6f7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e539d8a6f7_0_7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e539d8a6f7_0_72"/>
          <p:cNvSpPr txBox="1"/>
          <p:nvPr/>
        </p:nvSpPr>
        <p:spPr>
          <a:xfrm>
            <a:off x="865350" y="1519075"/>
            <a:ext cx="728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a correct syntax to create a Pandas Series from a Python list?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pd.getSeries(myseries)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pd.series(myseries)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pd.createSeries(myseries)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e539d8a6f7_0_7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39d8a6f7_0_6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539d8a6f7_0_6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e539d8a6f7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e539d8a6f7_0_6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e539d8a6f7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63" y="1396711"/>
            <a:ext cx="5652326" cy="283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539d8a6f7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399" y="1396700"/>
            <a:ext cx="1638675" cy="21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539d8a6f7_0_64"/>
          <p:cNvSpPr txBox="1"/>
          <p:nvPr/>
        </p:nvSpPr>
        <p:spPr>
          <a:xfrm>
            <a:off x="6596925" y="3793225"/>
            <a:ext cx="2121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Python for Data Analysis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(Wes McKinney)</a:t>
            </a:r>
            <a:endParaRPr sz="1100"/>
          </a:p>
        </p:txBody>
      </p:sp>
      <p:sp>
        <p:nvSpPr>
          <p:cNvPr id="140" name="Google Shape;140;ge539d8a6f7_0_6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Resources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