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Montserrat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Qceq08E8HDbmuZMZtUZJv8KRD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italic.fntdata"/><Relationship Id="rId30" Type="http://schemas.openxmlformats.org/officeDocument/2006/relationships/font" Target="fonts/MontserratLight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ontserrat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JP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19b2b2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c19b2b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c19b2b20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ec19b2b20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c19b2b20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ec19b2b20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c19b2b20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ec19b2b20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c19b2b20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ec19b2b20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c19b2b20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ec19b2b20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c19b2b20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ec19b2b20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de2a98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e4de2a98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4de2a987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4de2a98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de2a987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e4de2a98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c19b2b20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ec19b2b2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c19b2b20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ec19b2b20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de2a987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e4de2a987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c19b2b2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ec19b2b2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c19b2b20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ec19b2b20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19b2b20d_0_27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0" name="Google Shape;90;gec19b2b20d_0_27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1" name="Google Shape;91;gec19b2b20d_0_27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19b2b20d_0_27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19b2b20d_0_27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gec19b2b20d_0_27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19b2b20d_0_28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9" name="Google Shape;99;gec19b2b20d_0_28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0" name="Google Shape;100;gec19b2b20d_0_28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19b2b20d_0_28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3" name="Google Shape;103;gec19b2b20d_0_28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gec19b2b20d_0_28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5" name="Google Shape;105;gec19b2b20d_0_28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19b2b20d_0_29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8" name="Google Shape;108;gec19b2b20d_0_29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19b2b20d_0_29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1" name="Google Shape;111;gec19b2b20d_0_29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gec19b2b20d_0_29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c19b2b20d_0_29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5" name="Google Shape;115;gec19b2b20d_0_29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19b2b20d_0_30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ec19b2b20d_0_30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9" name="Google Shape;119;gec19b2b20d_0_30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gec19b2b20d_0_30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1" name="Google Shape;121;gec19b2b20d_0_30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19b2b20d_0_30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4" name="Google Shape;124;gec19b2b20d_0_30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c19b2b20d_0_31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7" name="Google Shape;127;gec19b2b20d_0_31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8" name="Google Shape;128;gec19b2b20d_0_31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19b2b20d_0_26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c19b2b20d_0_26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c19b2b20d_0_26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pandas.pydata.org/docs/getting_started/intro_tutorials/01_table_oriented.html" TargetMode="External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c19b2b20d_0_0"/>
          <p:cNvSpPr txBox="1"/>
          <p:nvPr/>
        </p:nvSpPr>
        <p:spPr>
          <a:xfrm>
            <a:off x="2655667" y="4065267"/>
            <a:ext cx="6075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en-JP" sz="5100">
                <a:solidFill>
                  <a:srgbClr val="DC2811"/>
                </a:solidFill>
              </a:rPr>
              <a:t>Data</a:t>
            </a:r>
            <a:r>
              <a:rPr b="1" lang="en-JP" sz="5100">
                <a:solidFill>
                  <a:srgbClr val="DC2811"/>
                </a:solidFill>
              </a:rPr>
              <a:t> </a:t>
            </a:r>
            <a:r>
              <a:rPr b="1" lang="en-JP" sz="5100">
                <a:solidFill>
                  <a:schemeClr val="dk1"/>
                </a:solidFill>
              </a:rPr>
              <a:t>Loading</a:t>
            </a:r>
            <a:endParaRPr b="1" i="0" sz="5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ec19b2b20d_0_0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55367" y="5527467"/>
            <a:ext cx="2058033" cy="124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ec19b2b20d_0_0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10235567" y="5527467"/>
            <a:ext cx="2058033" cy="124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ec19b2b20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4867" y="464833"/>
            <a:ext cx="5337206" cy="355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ec19b2b20d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ec19b2b20d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02832">
            <a:off x="-400398" y="854201"/>
            <a:ext cx="2748102" cy="164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c19b2b20d_0_147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c19b2b20d_0_147"/>
          <p:cNvSpPr txBox="1"/>
          <p:nvPr/>
        </p:nvSpPr>
        <p:spPr>
          <a:xfrm>
            <a:off x="10861633" y="6346900"/>
            <a:ext cx="12867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JP" sz="1600" u="none" cap="none" strike="noStrike">
                <a:solidFill>
                  <a:schemeClr val="lt1"/>
                </a:solidFill>
              </a:rPr>
              <a:t>Page 0</a:t>
            </a:r>
            <a:r>
              <a:rPr lang="en-JP" sz="1600">
                <a:solidFill>
                  <a:schemeClr val="lt1"/>
                </a:solidFill>
              </a:rPr>
              <a:t>9</a:t>
            </a:r>
            <a:endParaRPr i="0" sz="1600" u="none" cap="none" strike="noStrike">
              <a:solidFill>
                <a:schemeClr val="lt1"/>
              </a:solidFill>
            </a:endParaRPr>
          </a:p>
        </p:txBody>
      </p:sp>
      <p:pic>
        <p:nvPicPr>
          <p:cNvPr id="241" name="Google Shape;241;gec19b2b20d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gec19b2b20d_0_147"/>
          <p:cNvCxnSpPr/>
          <p:nvPr/>
        </p:nvCxnSpPr>
        <p:spPr>
          <a:xfrm flipH="1" rot="10800000">
            <a:off x="0" y="1199900"/>
            <a:ext cx="3156300" cy="204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gec19b2b20d_0_147"/>
          <p:cNvSpPr txBox="1"/>
          <p:nvPr/>
        </p:nvSpPr>
        <p:spPr>
          <a:xfrm>
            <a:off x="609600" y="1724067"/>
            <a:ext cx="1027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column in a DataFrame is a Series. When selecting a single column of a pandas DataFrame, the result is a pandas Series.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gec19b2b20d_0_147"/>
          <p:cNvSpPr txBox="1"/>
          <p:nvPr/>
        </p:nvSpPr>
        <p:spPr>
          <a:xfrm>
            <a:off x="609600" y="580333"/>
            <a:ext cx="75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JP" sz="3200">
                <a:solidFill>
                  <a:srgbClr val="00B4CE"/>
                </a:solidFill>
              </a:rPr>
              <a:t>Pandas (3)</a:t>
            </a:r>
            <a:endParaRPr b="1" i="0" sz="3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able&#10;&#10;Description automatically generated" id="245" name="Google Shape;245;gec19b2b20d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1078" y="2875001"/>
            <a:ext cx="2747226" cy="31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c19b2b20d_0_158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ec19b2b20d_0_158"/>
          <p:cNvSpPr txBox="1"/>
          <p:nvPr/>
        </p:nvSpPr>
        <p:spPr>
          <a:xfrm>
            <a:off x="10861633" y="6346900"/>
            <a:ext cx="12867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JP" sz="1600" u="none" cap="none" strike="noStrike">
                <a:solidFill>
                  <a:schemeClr val="lt1"/>
                </a:solidFill>
              </a:rPr>
              <a:t>Page </a:t>
            </a:r>
            <a:r>
              <a:rPr lang="en-JP" sz="1600">
                <a:solidFill>
                  <a:schemeClr val="lt1"/>
                </a:solidFill>
              </a:rPr>
              <a:t>10</a:t>
            </a:r>
            <a:endParaRPr i="0" sz="1600" u="none" cap="none" strike="noStrike">
              <a:solidFill>
                <a:schemeClr val="lt1"/>
              </a:solidFill>
            </a:endParaRPr>
          </a:p>
        </p:txBody>
      </p:sp>
      <p:pic>
        <p:nvPicPr>
          <p:cNvPr id="252" name="Google Shape;252;gec19b2b20d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gec19b2b20d_0_158"/>
          <p:cNvCxnSpPr/>
          <p:nvPr/>
        </p:nvCxnSpPr>
        <p:spPr>
          <a:xfrm flipH="1" rot="10800000">
            <a:off x="0" y="1199900"/>
            <a:ext cx="3156300" cy="204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gec19b2b20d_0_158"/>
          <p:cNvSpPr txBox="1"/>
          <p:nvPr/>
        </p:nvSpPr>
        <p:spPr>
          <a:xfrm>
            <a:off x="609600" y="1724067"/>
            <a:ext cx="1027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 DataFrame is a 2-dimensional data structure that can store data of different types (including characters, integers, floating point values, categorical data and more) in columns. It is similar to a spreadsheet, a SQL table.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ec19b2b20d_0_158"/>
          <p:cNvSpPr txBox="1"/>
          <p:nvPr/>
        </p:nvSpPr>
        <p:spPr>
          <a:xfrm>
            <a:off x="609600" y="580333"/>
            <a:ext cx="75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JP" sz="3200">
                <a:solidFill>
                  <a:srgbClr val="00B4CE"/>
                </a:solidFill>
              </a:rPr>
              <a:t>Pandas (4)</a:t>
            </a:r>
            <a:endParaRPr b="1" i="0" sz="3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, table, Excel&#10;&#10;Description automatically generated" id="256" name="Google Shape;256;gec19b2b20d_0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9774" y="3074670"/>
            <a:ext cx="5440696" cy="31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19b2b20d_0_169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ec19b2b20d_0_169"/>
          <p:cNvSpPr txBox="1"/>
          <p:nvPr/>
        </p:nvSpPr>
        <p:spPr>
          <a:xfrm>
            <a:off x="10861633" y="6346900"/>
            <a:ext cx="12867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JP" sz="1600" u="none" cap="none" strike="noStrike">
                <a:solidFill>
                  <a:schemeClr val="lt1"/>
                </a:solidFill>
              </a:rPr>
              <a:t>Page </a:t>
            </a:r>
            <a:r>
              <a:rPr lang="en-JP" sz="1600">
                <a:solidFill>
                  <a:schemeClr val="lt1"/>
                </a:solidFill>
              </a:rPr>
              <a:t>11</a:t>
            </a:r>
            <a:endParaRPr i="0" sz="1600" u="none" cap="none" strike="noStrike">
              <a:solidFill>
                <a:schemeClr val="lt1"/>
              </a:solidFill>
            </a:endParaRPr>
          </a:p>
        </p:txBody>
      </p:sp>
      <p:pic>
        <p:nvPicPr>
          <p:cNvPr id="263" name="Google Shape;263;gec19b2b20d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gec19b2b20d_0_169"/>
          <p:cNvCxnSpPr/>
          <p:nvPr/>
        </p:nvCxnSpPr>
        <p:spPr>
          <a:xfrm flipH="1" rot="10800000">
            <a:off x="0" y="1199900"/>
            <a:ext cx="3156300" cy="204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ec19b2b20d_0_169"/>
          <p:cNvSpPr txBox="1"/>
          <p:nvPr/>
        </p:nvSpPr>
        <p:spPr>
          <a:xfrm>
            <a:off x="609600" y="1724067"/>
            <a:ext cx="10276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using Pandas, we can work efficiently with the following type of tabular data: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CSV file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JSON file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Txt file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Excel file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others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gec19b2b20d_0_169"/>
          <p:cNvSpPr txBox="1"/>
          <p:nvPr/>
        </p:nvSpPr>
        <p:spPr>
          <a:xfrm>
            <a:off x="609600" y="580333"/>
            <a:ext cx="75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JP" sz="3200">
                <a:solidFill>
                  <a:srgbClr val="00B4CE"/>
                </a:solidFill>
              </a:rPr>
              <a:t>Pandas (5)</a:t>
            </a:r>
            <a:endParaRPr b="1" i="0" sz="3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ox and whisker chart&#10;&#10;Description automatically generated" id="267" name="Google Shape;267;gec19b2b20d_0_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2356" y="3426527"/>
            <a:ext cx="7945903" cy="249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c19b2b20d_0_180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c19b2b20d_0_180"/>
          <p:cNvSpPr txBox="1"/>
          <p:nvPr/>
        </p:nvSpPr>
        <p:spPr>
          <a:xfrm>
            <a:off x="10861633" y="6346900"/>
            <a:ext cx="12867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JP" sz="1600" u="none" cap="none" strike="noStrike">
                <a:solidFill>
                  <a:schemeClr val="lt1"/>
                </a:solidFill>
              </a:rPr>
              <a:t>Page </a:t>
            </a:r>
            <a:r>
              <a:rPr lang="en-JP" sz="1600">
                <a:solidFill>
                  <a:schemeClr val="lt1"/>
                </a:solidFill>
              </a:rPr>
              <a:t>12</a:t>
            </a:r>
            <a:endParaRPr i="0" sz="1600" u="none" cap="none" strike="noStrike">
              <a:solidFill>
                <a:schemeClr val="lt1"/>
              </a:solidFill>
            </a:endParaRPr>
          </a:p>
        </p:txBody>
      </p:sp>
      <p:pic>
        <p:nvPicPr>
          <p:cNvPr id="274" name="Google Shape;274;gec19b2b20d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gec19b2b20d_0_180"/>
          <p:cNvCxnSpPr/>
          <p:nvPr/>
        </p:nvCxnSpPr>
        <p:spPr>
          <a:xfrm flipH="1" rot="10800000">
            <a:off x="0" y="1199900"/>
            <a:ext cx="3156300" cy="204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gec19b2b20d_0_180"/>
          <p:cNvSpPr txBox="1"/>
          <p:nvPr/>
        </p:nvSpPr>
        <p:spPr>
          <a:xfrm>
            <a:off x="609600" y="1724067"/>
            <a:ext cx="1027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using Pandas, we can read and write the value of the tabular data such as selecting, editing and removing specific value of the specific columns and rows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gec19b2b20d_0_180"/>
          <p:cNvSpPr txBox="1"/>
          <p:nvPr/>
        </p:nvSpPr>
        <p:spPr>
          <a:xfrm>
            <a:off x="609600" y="580333"/>
            <a:ext cx="75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JP" sz="3200">
                <a:solidFill>
                  <a:srgbClr val="00B4CE"/>
                </a:solidFill>
              </a:rPr>
              <a:t>Pandas (6)</a:t>
            </a:r>
            <a:endParaRPr b="1" i="0" sz="3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&#10;&#10;Description automatically generated" id="278" name="Google Shape;278;gec19b2b20d_0_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0938" y="3428999"/>
            <a:ext cx="6400801" cy="254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c19b2b20d_0_191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ec19b2b20d_0_191"/>
          <p:cNvSpPr txBox="1"/>
          <p:nvPr/>
        </p:nvSpPr>
        <p:spPr>
          <a:xfrm>
            <a:off x="10861633" y="6346900"/>
            <a:ext cx="12867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JP" sz="1600" u="none" cap="none" strike="noStrike">
                <a:solidFill>
                  <a:schemeClr val="lt1"/>
                </a:solidFill>
              </a:rPr>
              <a:t>Page </a:t>
            </a:r>
            <a:r>
              <a:rPr lang="en-JP" sz="1600">
                <a:solidFill>
                  <a:schemeClr val="lt1"/>
                </a:solidFill>
              </a:rPr>
              <a:t>13</a:t>
            </a:r>
            <a:endParaRPr i="0" sz="1600" u="none" cap="none" strike="noStrike">
              <a:solidFill>
                <a:schemeClr val="lt1"/>
              </a:solidFill>
            </a:endParaRPr>
          </a:p>
        </p:txBody>
      </p:sp>
      <p:pic>
        <p:nvPicPr>
          <p:cNvPr id="285" name="Google Shape;285;gec19b2b20d_0_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gec19b2b20d_0_191"/>
          <p:cNvCxnSpPr/>
          <p:nvPr/>
        </p:nvCxnSpPr>
        <p:spPr>
          <a:xfrm flipH="1" rot="10800000">
            <a:off x="0" y="1199900"/>
            <a:ext cx="3156300" cy="204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gec19b2b20d_0_191"/>
          <p:cNvSpPr txBox="1"/>
          <p:nvPr/>
        </p:nvSpPr>
        <p:spPr>
          <a:xfrm>
            <a:off x="609600" y="1724067"/>
            <a:ext cx="1027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using Pandas, we can read and write the value of the tabular data such as selecting, editing and removing specific value of the specific columns and rows.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gec19b2b20d_0_191"/>
          <p:cNvSpPr txBox="1"/>
          <p:nvPr/>
        </p:nvSpPr>
        <p:spPr>
          <a:xfrm>
            <a:off x="609600" y="580333"/>
            <a:ext cx="75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JP" sz="3200">
                <a:solidFill>
                  <a:srgbClr val="00B4CE"/>
                </a:solidFill>
              </a:rPr>
              <a:t>Pandas (7)</a:t>
            </a:r>
            <a:endParaRPr b="1" i="0" sz="3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box and whisker chart&#10;&#10;Description automatically generated" id="289" name="Google Shape;289;gec19b2b20d_0_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877" y="3326875"/>
            <a:ext cx="6772380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ec19b2b20d_0_258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33" y="0"/>
            <a:ext cx="12192000" cy="6858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295" name="Google Shape;295;gec19b2b20d_0_258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55367" y="5527467"/>
            <a:ext cx="2058033" cy="124748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ec19b2b20d_0_258"/>
          <p:cNvSpPr/>
          <p:nvPr/>
        </p:nvSpPr>
        <p:spPr>
          <a:xfrm>
            <a:off x="2949250" y="2100000"/>
            <a:ext cx="6293700" cy="26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pSp>
        <p:nvGrpSpPr>
          <p:cNvPr id="297" name="Google Shape;297;gec19b2b20d_0_258"/>
          <p:cNvGrpSpPr/>
          <p:nvPr/>
        </p:nvGrpSpPr>
        <p:grpSpPr>
          <a:xfrm>
            <a:off x="2949064" y="2623996"/>
            <a:ext cx="6293270" cy="1572887"/>
            <a:chOff x="2604000" y="1878375"/>
            <a:chExt cx="3936000" cy="1179695"/>
          </a:xfrm>
        </p:grpSpPr>
        <p:sp>
          <p:nvSpPr>
            <p:cNvPr id="298" name="Google Shape;298;gec19b2b20d_0_258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JP" sz="32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32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9" name="Google Shape;299;gec19b2b20d_0_258"/>
            <p:cNvSpPr txBox="1"/>
            <p:nvPr/>
          </p:nvSpPr>
          <p:spPr>
            <a:xfrm>
              <a:off x="2604000" y="2324870"/>
              <a:ext cx="3936000" cy="7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-JP" sz="1900" u="sng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9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JP" sz="19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en-JP" sz="19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9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300" name="Google Shape;300;gec19b2b20d_0_258"/>
          <p:cNvSpPr/>
          <p:nvPr/>
        </p:nvSpPr>
        <p:spPr>
          <a:xfrm>
            <a:off x="9578633" y="317733"/>
            <a:ext cx="2362500" cy="7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gec19b2b20d_0_2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de2a9872_0_11"/>
          <p:cNvSpPr/>
          <p:nvPr/>
        </p:nvSpPr>
        <p:spPr>
          <a:xfrm>
            <a:off x="9578633" y="317733"/>
            <a:ext cx="2613300" cy="7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4de2a9872_0_11"/>
          <p:cNvSpPr/>
          <p:nvPr/>
        </p:nvSpPr>
        <p:spPr>
          <a:xfrm>
            <a:off x="0" y="2706900"/>
            <a:ext cx="2141100" cy="39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4de2a9872_0_11"/>
          <p:cNvSpPr/>
          <p:nvPr/>
        </p:nvSpPr>
        <p:spPr>
          <a:xfrm>
            <a:off x="0" y="3250865"/>
            <a:ext cx="2141100" cy="39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4de2a9872_0_11"/>
          <p:cNvSpPr/>
          <p:nvPr/>
        </p:nvSpPr>
        <p:spPr>
          <a:xfrm>
            <a:off x="0" y="3840912"/>
            <a:ext cx="2141100" cy="27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4de2a9872_0_11"/>
          <p:cNvSpPr txBox="1"/>
          <p:nvPr/>
        </p:nvSpPr>
        <p:spPr>
          <a:xfrm>
            <a:off x="6500699" y="3056500"/>
            <a:ext cx="4950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</a:pPr>
            <a:r>
              <a:rPr b="1" i="0" lang="en-JP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Objective &amp; Outline</a:t>
            </a:r>
            <a:endParaRPr b="1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ge4de2a9872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e4de2a9872_0_11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e4de2a9872_0_11"/>
          <p:cNvSpPr txBox="1"/>
          <p:nvPr/>
        </p:nvSpPr>
        <p:spPr>
          <a:xfrm>
            <a:off x="10861633" y="6346900"/>
            <a:ext cx="12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JP" sz="1600" u="none" cap="none" strike="noStrike">
                <a:solidFill>
                  <a:srgbClr val="00B4C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01</a:t>
            </a:r>
            <a:endParaRPr b="0" i="0" sz="1600" u="none" cap="none" strike="noStrike">
              <a:solidFill>
                <a:srgbClr val="00B4C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1" name="Google Shape;151;ge4de2a9872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033" y="1326400"/>
            <a:ext cx="5606700" cy="4205100"/>
          </a:xfrm>
          <a:prstGeom prst="roundRect">
            <a:avLst>
              <a:gd fmla="val 75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de2a9872_0_26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00B4CE"/>
          </a:solidFill>
          <a:ln cap="flat" cmpd="sng" w="952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4de2a9872_0_26"/>
          <p:cNvSpPr txBox="1"/>
          <p:nvPr/>
        </p:nvSpPr>
        <p:spPr>
          <a:xfrm>
            <a:off x="10861633" y="6346900"/>
            <a:ext cx="12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JP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02</a:t>
            </a:r>
            <a:endParaRPr b="0" i="0" sz="16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8" name="Google Shape;158;ge4de2a9872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e4de2a9872_0_26"/>
          <p:cNvSpPr txBox="1"/>
          <p:nvPr/>
        </p:nvSpPr>
        <p:spPr>
          <a:xfrm>
            <a:off x="1049400" y="2040350"/>
            <a:ext cx="6346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i="0" lang="en-JP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 what Data Loading is and how to do Data Loading for data analysis and modeling needs using the popular Pandas library.</a:t>
            </a:r>
            <a:endParaRPr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e4de2a9872_0_26"/>
          <p:cNvSpPr txBox="1"/>
          <p:nvPr/>
        </p:nvSpPr>
        <p:spPr>
          <a:xfrm>
            <a:off x="612950" y="1486250"/>
            <a:ext cx="235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811"/>
              </a:buClr>
              <a:buSzPts val="2400"/>
              <a:buFont typeface="Calibri"/>
              <a:buChar char="●"/>
            </a:pPr>
            <a:r>
              <a:rPr b="1" i="0" lang="en-JP" sz="2400" u="none" cap="none" strike="noStrike">
                <a:solidFill>
                  <a:srgbClr val="DC281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 i="0" sz="2400" u="none" cap="none" strike="noStrike">
              <a:solidFill>
                <a:srgbClr val="DC28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e4de2a9872_0_26"/>
          <p:cNvSpPr txBox="1"/>
          <p:nvPr/>
        </p:nvSpPr>
        <p:spPr>
          <a:xfrm>
            <a:off x="612950" y="3209625"/>
            <a:ext cx="235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811"/>
              </a:buClr>
              <a:buSzPts val="2400"/>
              <a:buFont typeface="Calibri"/>
              <a:buChar char="●"/>
            </a:pPr>
            <a:r>
              <a:rPr b="1" i="0" lang="en-JP" sz="2400" u="none" cap="none" strike="noStrike">
                <a:solidFill>
                  <a:srgbClr val="DC281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1" i="0" sz="2400" u="none" cap="none" strike="noStrike">
              <a:solidFill>
                <a:srgbClr val="DC28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4de2a9872_0_26"/>
          <p:cNvSpPr txBox="1"/>
          <p:nvPr/>
        </p:nvSpPr>
        <p:spPr>
          <a:xfrm>
            <a:off x="1049400" y="3928250"/>
            <a:ext cx="340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i="0" lang="en-JP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Data Loading</a:t>
            </a:r>
            <a:endParaRPr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i="0" lang="en-JP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Review Pandas</a:t>
            </a:r>
            <a:endParaRPr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e4de2a9872_0_26"/>
          <p:cNvSpPr/>
          <p:nvPr/>
        </p:nvSpPr>
        <p:spPr>
          <a:xfrm>
            <a:off x="-25700" y="488400"/>
            <a:ext cx="4145100" cy="482700"/>
          </a:xfrm>
          <a:prstGeom prst="rect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e4de2a9872_0_26"/>
          <p:cNvSpPr txBox="1"/>
          <p:nvPr/>
        </p:nvSpPr>
        <p:spPr>
          <a:xfrm>
            <a:off x="771375" y="442450"/>
            <a:ext cx="334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JP" sz="2400">
                <a:solidFill>
                  <a:srgbClr val="FFFFFF"/>
                </a:solidFill>
              </a:rPr>
              <a:t>Objective &amp; Outline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e4de2a9872_0_74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812267" y="0"/>
            <a:ext cx="11379600" cy="6858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sp>
        <p:nvSpPr>
          <p:cNvPr id="170" name="Google Shape;170;ge4de2a9872_0_74"/>
          <p:cNvSpPr/>
          <p:nvPr/>
        </p:nvSpPr>
        <p:spPr>
          <a:xfrm>
            <a:off x="9578633" y="317733"/>
            <a:ext cx="2362500" cy="7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e4de2a9872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e4de2a9872_0_74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e4de2a9872_0_74"/>
          <p:cNvSpPr txBox="1"/>
          <p:nvPr/>
        </p:nvSpPr>
        <p:spPr>
          <a:xfrm>
            <a:off x="10845267" y="6346900"/>
            <a:ext cx="12867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JP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03</a:t>
            </a:r>
            <a:endParaRPr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ge4de2a9872_0_74"/>
          <p:cNvSpPr/>
          <p:nvPr/>
        </p:nvSpPr>
        <p:spPr>
          <a:xfrm>
            <a:off x="0" y="-18667"/>
            <a:ext cx="4346100" cy="68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4de2a9872_0_74"/>
          <p:cNvSpPr txBox="1"/>
          <p:nvPr/>
        </p:nvSpPr>
        <p:spPr>
          <a:xfrm>
            <a:off x="191850" y="2751750"/>
            <a:ext cx="4657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JP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</a:t>
            </a:r>
            <a:r>
              <a:rPr b="1" i="0" lang="en-JP" sz="3600" u="none" cap="none" strike="noStrike">
                <a:solidFill>
                  <a:srgbClr val="FFDA6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JP" sz="3600" u="none" cap="none" strike="noStrike">
                <a:solidFill>
                  <a:srgbClr val="DC2811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b="1" i="0" lang="en-JP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Loading?</a:t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ge4de2a9872_0_74"/>
          <p:cNvPicPr preferRelativeResize="0"/>
          <p:nvPr/>
        </p:nvPicPr>
        <p:blipFill rotWithShape="1">
          <a:blip r:embed="rId5">
            <a:alphaModFix/>
          </a:blip>
          <a:srcRect b="46760" l="0" r="0" t="0"/>
          <a:stretch/>
        </p:blipFill>
        <p:spPr>
          <a:xfrm>
            <a:off x="0" y="-9603"/>
            <a:ext cx="1583933" cy="96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e4de2a9872_0_74"/>
          <p:cNvPicPr preferRelativeResize="0"/>
          <p:nvPr/>
        </p:nvPicPr>
        <p:blipFill rotWithShape="1">
          <a:blip r:embed="rId5">
            <a:alphaModFix/>
          </a:blip>
          <a:srcRect b="46760" l="0" r="0" t="0"/>
          <a:stretch/>
        </p:blipFill>
        <p:spPr>
          <a:xfrm>
            <a:off x="2762067" y="5796264"/>
            <a:ext cx="1583933" cy="960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19b2b20d_0_58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c19b2b20d_0_58"/>
          <p:cNvSpPr txBox="1"/>
          <p:nvPr/>
        </p:nvSpPr>
        <p:spPr>
          <a:xfrm>
            <a:off x="10861633" y="6346900"/>
            <a:ext cx="12867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JP" sz="1600" u="none" cap="none" strike="noStrike">
                <a:solidFill>
                  <a:schemeClr val="lt1"/>
                </a:solidFill>
              </a:rPr>
              <a:t>Page 0</a:t>
            </a:r>
            <a:r>
              <a:rPr lang="en-JP" sz="1600">
                <a:solidFill>
                  <a:schemeClr val="lt1"/>
                </a:solidFill>
              </a:rPr>
              <a:t>4</a:t>
            </a:r>
            <a:endParaRPr i="0" sz="1600" u="none" cap="none" strike="noStrike">
              <a:solidFill>
                <a:schemeClr val="lt1"/>
              </a:solidFill>
            </a:endParaRPr>
          </a:p>
        </p:txBody>
      </p:sp>
      <p:pic>
        <p:nvPicPr>
          <p:cNvPr id="184" name="Google Shape;184;gec19b2b20d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gec19b2b20d_0_58"/>
          <p:cNvCxnSpPr/>
          <p:nvPr/>
        </p:nvCxnSpPr>
        <p:spPr>
          <a:xfrm flipH="1" rot="10800000">
            <a:off x="0" y="1199900"/>
            <a:ext cx="3156300" cy="204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gec19b2b20d_0_58"/>
          <p:cNvSpPr txBox="1"/>
          <p:nvPr/>
        </p:nvSpPr>
        <p:spPr>
          <a:xfrm>
            <a:off x="609600" y="1724067"/>
            <a:ext cx="1027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loading is the process of copying and loading data or data sets from a source file, folder or application to a database or similar application. It is usually implemented by copying digital data from a source and pasting or loading the data to a data storage or processing utility.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ec19b2b20d_0_58"/>
          <p:cNvSpPr txBox="1"/>
          <p:nvPr/>
        </p:nvSpPr>
        <p:spPr>
          <a:xfrm>
            <a:off x="609600" y="580333"/>
            <a:ext cx="75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JP" sz="3200">
                <a:solidFill>
                  <a:srgbClr val="00B4CE"/>
                </a:solidFill>
              </a:rPr>
              <a:t>What is data loading?</a:t>
            </a:r>
            <a:endParaRPr b="1" i="0" sz="3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ec19b2b20d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6500" y="3613500"/>
            <a:ext cx="3089875" cy="19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c19b2b20d_0_113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c19b2b20d_0_113"/>
          <p:cNvSpPr txBox="1"/>
          <p:nvPr/>
        </p:nvSpPr>
        <p:spPr>
          <a:xfrm>
            <a:off x="10861633" y="6346900"/>
            <a:ext cx="12867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JP" sz="1600" u="none" cap="none" strike="noStrike">
                <a:solidFill>
                  <a:schemeClr val="lt1"/>
                </a:solidFill>
              </a:rPr>
              <a:t>Page 0</a:t>
            </a:r>
            <a:r>
              <a:rPr lang="en-JP" sz="1600">
                <a:solidFill>
                  <a:schemeClr val="lt1"/>
                </a:solidFill>
              </a:rPr>
              <a:t>5</a:t>
            </a:r>
            <a:endParaRPr i="0" sz="1600" u="none" cap="none" strike="noStrike">
              <a:solidFill>
                <a:schemeClr val="lt1"/>
              </a:solidFill>
            </a:endParaRPr>
          </a:p>
        </p:txBody>
      </p:sp>
      <p:pic>
        <p:nvPicPr>
          <p:cNvPr id="195" name="Google Shape;195;gec19b2b20d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gec19b2b20d_0_113"/>
          <p:cNvCxnSpPr/>
          <p:nvPr/>
        </p:nvCxnSpPr>
        <p:spPr>
          <a:xfrm flipH="1" rot="10800000">
            <a:off x="0" y="1199900"/>
            <a:ext cx="3156300" cy="204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ec19b2b20d_0_113"/>
          <p:cNvSpPr txBox="1"/>
          <p:nvPr/>
        </p:nvSpPr>
        <p:spPr>
          <a:xfrm>
            <a:off x="609600" y="1724067"/>
            <a:ext cx="10276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is the gold of an AI/ML Engineer/Data Scientist, so knowing many approaches to loading data for analysis and modeling is crucial.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 of approaches is using Pandas as a very popular data manipulation library, and it is very commonly used in industry.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ec19b2b20d_0_113"/>
          <p:cNvSpPr txBox="1"/>
          <p:nvPr/>
        </p:nvSpPr>
        <p:spPr>
          <a:xfrm>
            <a:off x="609600" y="580333"/>
            <a:ext cx="75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JP" sz="3200">
                <a:solidFill>
                  <a:srgbClr val="00B4CE"/>
                </a:solidFill>
              </a:rPr>
              <a:t>What is data loading?</a:t>
            </a:r>
            <a:endParaRPr b="1" i="0" sz="3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ec19b2b20d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1850" y="3526450"/>
            <a:ext cx="2573375" cy="25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e4de2a9872_0_370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812267" y="0"/>
            <a:ext cx="11379600" cy="6858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sp>
        <p:nvSpPr>
          <p:cNvPr id="205" name="Google Shape;205;ge4de2a9872_0_370"/>
          <p:cNvSpPr/>
          <p:nvPr/>
        </p:nvSpPr>
        <p:spPr>
          <a:xfrm>
            <a:off x="9578633" y="317733"/>
            <a:ext cx="2362500" cy="73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e4de2a9872_0_3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e4de2a9872_0_370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4de2a9872_0_370"/>
          <p:cNvSpPr txBox="1"/>
          <p:nvPr/>
        </p:nvSpPr>
        <p:spPr>
          <a:xfrm>
            <a:off x="10845267" y="6346900"/>
            <a:ext cx="12867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JP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06</a:t>
            </a:r>
            <a:endParaRPr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ge4de2a9872_0_370"/>
          <p:cNvSpPr/>
          <p:nvPr/>
        </p:nvSpPr>
        <p:spPr>
          <a:xfrm>
            <a:off x="0" y="-18667"/>
            <a:ext cx="4346100" cy="68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e4de2a9872_0_370"/>
          <p:cNvPicPr preferRelativeResize="0"/>
          <p:nvPr/>
        </p:nvPicPr>
        <p:blipFill rotWithShape="1">
          <a:blip r:embed="rId5">
            <a:alphaModFix/>
          </a:blip>
          <a:srcRect b="46760" l="0" r="0" t="0"/>
          <a:stretch/>
        </p:blipFill>
        <p:spPr>
          <a:xfrm>
            <a:off x="0" y="-9603"/>
            <a:ext cx="1583933" cy="96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e4de2a9872_0_370"/>
          <p:cNvPicPr preferRelativeResize="0"/>
          <p:nvPr/>
        </p:nvPicPr>
        <p:blipFill rotWithShape="1">
          <a:blip r:embed="rId5">
            <a:alphaModFix/>
          </a:blip>
          <a:srcRect b="46760" l="0" r="0" t="0"/>
          <a:stretch/>
        </p:blipFill>
        <p:spPr>
          <a:xfrm>
            <a:off x="2762067" y="5796264"/>
            <a:ext cx="1583933" cy="96013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e4de2a9872_0_370"/>
          <p:cNvSpPr txBox="1"/>
          <p:nvPr/>
        </p:nvSpPr>
        <p:spPr>
          <a:xfrm>
            <a:off x="191850" y="2751750"/>
            <a:ext cx="465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JP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b="1" lang="en-JP" sz="3600">
                <a:solidFill>
                  <a:srgbClr val="DC281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c19b2b20d_0_125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c19b2b20d_0_125"/>
          <p:cNvSpPr txBox="1"/>
          <p:nvPr/>
        </p:nvSpPr>
        <p:spPr>
          <a:xfrm>
            <a:off x="10861633" y="6346900"/>
            <a:ext cx="12867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JP" sz="1600" u="none" cap="none" strike="noStrike">
                <a:solidFill>
                  <a:schemeClr val="lt1"/>
                </a:solidFill>
              </a:rPr>
              <a:t>Page 0</a:t>
            </a:r>
            <a:r>
              <a:rPr lang="en-JP" sz="1600">
                <a:solidFill>
                  <a:schemeClr val="lt1"/>
                </a:solidFill>
              </a:rPr>
              <a:t>7</a:t>
            </a:r>
            <a:endParaRPr i="0" sz="1600" u="none" cap="none" strike="noStrike">
              <a:solidFill>
                <a:schemeClr val="lt1"/>
              </a:solidFill>
            </a:endParaRPr>
          </a:p>
        </p:txBody>
      </p:sp>
      <p:pic>
        <p:nvPicPr>
          <p:cNvPr id="219" name="Google Shape;219;gec19b2b20d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gec19b2b20d_0_125"/>
          <p:cNvCxnSpPr/>
          <p:nvPr/>
        </p:nvCxnSpPr>
        <p:spPr>
          <a:xfrm flipH="1" rot="10800000">
            <a:off x="0" y="1199900"/>
            <a:ext cx="3156300" cy="204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gec19b2b20d_0_125"/>
          <p:cNvSpPr txBox="1"/>
          <p:nvPr/>
        </p:nvSpPr>
        <p:spPr>
          <a:xfrm>
            <a:off x="609600" y="1724067"/>
            <a:ext cx="10276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Pandas is a Python package providing fast, flexible, and expressive data structures designed to make working with “relational” or “labeled” data both easy and intuitive. It aims to be the fundamental high-level building block for doing practical, real-world data analysis in Python. The documentation is very straightforward to understand!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it out </a:t>
            </a:r>
            <a:r>
              <a:rPr lang="en-JP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Pandas</a:t>
            </a: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gec19b2b20d_0_125"/>
          <p:cNvSpPr txBox="1"/>
          <p:nvPr/>
        </p:nvSpPr>
        <p:spPr>
          <a:xfrm>
            <a:off x="609600" y="580333"/>
            <a:ext cx="75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JP" sz="3200">
                <a:solidFill>
                  <a:srgbClr val="00B4CE"/>
                </a:solidFill>
              </a:rPr>
              <a:t>Pandas (1)</a:t>
            </a:r>
            <a:endParaRPr b="1" i="0" sz="3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ec19b2b20d_0_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6125" y="3280416"/>
            <a:ext cx="5299717" cy="292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c19b2b20d_0_136"/>
          <p:cNvSpPr/>
          <p:nvPr/>
        </p:nvSpPr>
        <p:spPr>
          <a:xfrm>
            <a:off x="10845267" y="6328100"/>
            <a:ext cx="1095600" cy="5301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c19b2b20d_0_136"/>
          <p:cNvSpPr txBox="1"/>
          <p:nvPr/>
        </p:nvSpPr>
        <p:spPr>
          <a:xfrm>
            <a:off x="10861633" y="6346900"/>
            <a:ext cx="12867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JP" sz="1600" u="none" cap="none" strike="noStrike">
                <a:solidFill>
                  <a:schemeClr val="lt1"/>
                </a:solidFill>
              </a:rPr>
              <a:t>Page 0</a:t>
            </a:r>
            <a:r>
              <a:rPr lang="en-JP" sz="1600">
                <a:solidFill>
                  <a:schemeClr val="lt1"/>
                </a:solidFill>
              </a:rPr>
              <a:t>8</a:t>
            </a:r>
            <a:endParaRPr i="0" sz="1600" u="none" cap="none" strike="noStrike">
              <a:solidFill>
                <a:schemeClr val="lt1"/>
              </a:solidFill>
            </a:endParaRPr>
          </a:p>
        </p:txBody>
      </p:sp>
      <p:pic>
        <p:nvPicPr>
          <p:cNvPr id="230" name="Google Shape;230;gec19b2b20d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58" y="363233"/>
            <a:ext cx="2221911" cy="643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gec19b2b20d_0_136"/>
          <p:cNvCxnSpPr/>
          <p:nvPr/>
        </p:nvCxnSpPr>
        <p:spPr>
          <a:xfrm flipH="1" rot="10800000">
            <a:off x="0" y="1199900"/>
            <a:ext cx="3156300" cy="204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ec19b2b20d_0_136"/>
          <p:cNvSpPr txBox="1"/>
          <p:nvPr/>
        </p:nvSpPr>
        <p:spPr>
          <a:xfrm>
            <a:off x="609600" y="1724067"/>
            <a:ext cx="1027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Pandas is a fast, powerful, flexible and easy to use open source data analysis and manipulation tool, built on top of the Python programming language.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gec19b2b20d_0_136"/>
          <p:cNvSpPr txBox="1"/>
          <p:nvPr/>
        </p:nvSpPr>
        <p:spPr>
          <a:xfrm>
            <a:off x="609600" y="580333"/>
            <a:ext cx="75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JP" sz="3200">
                <a:solidFill>
                  <a:srgbClr val="00B4CE"/>
                </a:solidFill>
              </a:rPr>
              <a:t>Pandas (2)</a:t>
            </a:r>
            <a:endParaRPr b="1" i="0" sz="3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le&#10;&#10;Description automatically generated" id="234" name="Google Shape;234;gec19b2b20d_0_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6075" y="2839646"/>
            <a:ext cx="5043834" cy="3236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2020-08-30T14:14:28Z</dcterms:created>
  <dc:creator>Angga Muhammad</dc:creator>
</cp:coreProperties>
</file>