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Montserrat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jXDclHCjoo4E5Qqxmj/uIoIDuF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.fntdata"/><Relationship Id="rId25" Type="http://schemas.openxmlformats.org/officeDocument/2006/relationships/font" Target="fonts/MontserratMedium-regular.fntdata"/><Relationship Id="rId28" Type="http://schemas.openxmlformats.org/officeDocument/2006/relationships/font" Target="fonts/MontserratMedium-boldItalic.fntdata"/><Relationship Id="rId27" Type="http://schemas.openxmlformats.org/officeDocument/2006/relationships/font" Target="fonts/Montserrat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878a293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e878a293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83fa076a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b83fa076a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83fa076a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b83fa076a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83fa076a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b83fa076a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2c4867b4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e2c4867b4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b5707873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eb5707873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78acfd9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e878acfd9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8f6868c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e8f6868c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83fa076a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b83fa076a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b570787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eb570787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b5707873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eb5707873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83fa076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b83fa076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83fa076a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b83fa076a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Relationship Id="rId4" Type="http://schemas.openxmlformats.org/officeDocument/2006/relationships/image" Target="../media/image11.png"/><Relationship Id="rId5" Type="http://schemas.openxmlformats.org/officeDocument/2006/relationships/hyperlink" Target="http://aiforindonesia.org/" TargetMode="External"/><Relationship Id="rId6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e878a29305_0_0"/>
          <p:cNvSpPr txBox="1"/>
          <p:nvPr/>
        </p:nvSpPr>
        <p:spPr>
          <a:xfrm>
            <a:off x="1991750" y="3048950"/>
            <a:ext cx="455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lang="id" sz="3800">
                <a:solidFill>
                  <a:srgbClr val="DC2811"/>
                </a:solidFill>
              </a:rPr>
              <a:t>Python </a:t>
            </a:r>
            <a:r>
              <a:rPr b="1" lang="id" sz="3800">
                <a:solidFill>
                  <a:schemeClr val="dk1"/>
                </a:solidFill>
              </a:rPr>
              <a:t>Function</a:t>
            </a:r>
            <a:endParaRPr b="1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ge878a29305_0_0"/>
          <p:cNvPicPr preferRelativeResize="0"/>
          <p:nvPr/>
        </p:nvPicPr>
        <p:blipFill rotWithShape="1">
          <a:blip r:embed="rId3">
            <a:alphaModFix/>
          </a:blip>
          <a:srcRect b="46760" l="0" r="0" t="0"/>
          <a:stretch/>
        </p:blipFill>
        <p:spPr>
          <a:xfrm>
            <a:off x="-4152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e878a29305_0_0"/>
          <p:cNvPicPr preferRelativeResize="0"/>
          <p:nvPr/>
        </p:nvPicPr>
        <p:blipFill rotWithShape="1">
          <a:blip r:embed="rId3">
            <a:alphaModFix/>
          </a:blip>
          <a:srcRect b="46760" l="0" r="0" t="0"/>
          <a:stretch/>
        </p:blipFill>
        <p:spPr>
          <a:xfrm>
            <a:off x="767667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e878a2930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8650" y="348625"/>
            <a:ext cx="4002903" cy="266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ge878a29305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ge878a29305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102832">
            <a:off x="-300299" y="640651"/>
            <a:ext cx="2061077" cy="12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83fa076a5_0_37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b83fa076a5_0_37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9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gb83fa076a5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gb83fa076a5_0_37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gb83fa076a5_0_37"/>
          <p:cNvSpPr txBox="1"/>
          <p:nvPr/>
        </p:nvSpPr>
        <p:spPr>
          <a:xfrm>
            <a:off x="457200" y="1141975"/>
            <a:ext cx="81228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Python allows function arguments to have default values. If the function is called without the argument, the argument gets its default value. The default value is assigned by using assignment(=) operator.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def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myfunction(name=""):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id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"Hello " 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+ name 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myfunction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"James"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gb83fa076a5_0_37"/>
          <p:cNvSpPr txBox="1"/>
          <p:nvPr/>
        </p:nvSpPr>
        <p:spPr>
          <a:xfrm>
            <a:off x="457200" y="435250"/>
            <a:ext cx="613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Function Default Parameter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83fa076a5_0_46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b83fa076a5_0_46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b="1" lang="id" sz="1200">
                <a:solidFill>
                  <a:schemeClr val="lt1"/>
                </a:solidFill>
              </a:rPr>
              <a:t>10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b83fa076a5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gb83fa076a5_0_46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gb83fa076a5_0_46"/>
          <p:cNvSpPr txBox="1"/>
          <p:nvPr/>
        </p:nvSpPr>
        <p:spPr>
          <a:xfrm>
            <a:off x="457200" y="1132575"/>
            <a:ext cx="81228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You can also send arguments with the key = value syntax.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This way the order of the arguments does not matter.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def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myfunction(child3, child2, child1):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id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"The youngest child is "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+ child3)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myfunction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(child1 = </a:t>
            </a:r>
            <a:r>
              <a:rPr lang="id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"Emil"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child2 = </a:t>
            </a:r>
            <a:r>
              <a:rPr lang="id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"Tobias"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child3 = </a:t>
            </a:r>
            <a:r>
              <a:rPr lang="id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"Linus"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gb83fa076a5_0_46"/>
          <p:cNvSpPr txBox="1"/>
          <p:nvPr/>
        </p:nvSpPr>
        <p:spPr>
          <a:xfrm>
            <a:off x="457200" y="435250"/>
            <a:ext cx="613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Function Keyword Parameter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83fa076a5_0_55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b83fa076a5_0_55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b="1" lang="id" sz="1200">
                <a:solidFill>
                  <a:schemeClr val="lt1"/>
                </a:solidFill>
              </a:rPr>
              <a:t>11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gb83fa076a5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gb83fa076a5_0_55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gb83fa076a5_0_55"/>
          <p:cNvSpPr txBox="1"/>
          <p:nvPr/>
        </p:nvSpPr>
        <p:spPr>
          <a:xfrm>
            <a:off x="457200" y="1123175"/>
            <a:ext cx="8122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To let a function return a value, use the return statement: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def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myfunction(x):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* x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myfunction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myfunction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myfunction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gb83fa076a5_0_55"/>
          <p:cNvSpPr txBox="1"/>
          <p:nvPr/>
        </p:nvSpPr>
        <p:spPr>
          <a:xfrm>
            <a:off x="457200" y="435250"/>
            <a:ext cx="613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Function Return Value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4CE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2c4867b4b_0_102"/>
          <p:cNvSpPr txBox="1"/>
          <p:nvPr/>
        </p:nvSpPr>
        <p:spPr>
          <a:xfrm>
            <a:off x="3077550" y="2287050"/>
            <a:ext cx="298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id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Quiz Session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e2c4867b4b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0142" y="2498169"/>
            <a:ext cx="5005225" cy="11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e2c4867b4b_0_102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e2c4867b4b_0_102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lang="id" sz="1200">
                <a:solidFill>
                  <a:srgbClr val="00B4CE"/>
                </a:solidFill>
              </a:rPr>
              <a:t>12</a:t>
            </a:r>
            <a:endParaRPr b="0" i="0" sz="12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b5707873c_0_16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eb5707873c_0_16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b="1" lang="id" sz="1200">
                <a:solidFill>
                  <a:schemeClr val="lt1"/>
                </a:solidFill>
              </a:rPr>
              <a:t>13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eb5707873c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eb5707873c_0_16"/>
          <p:cNvSpPr txBox="1"/>
          <p:nvPr/>
        </p:nvSpPr>
        <p:spPr>
          <a:xfrm>
            <a:off x="457200" y="1132575"/>
            <a:ext cx="8122800" cy="27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is output from this code: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CD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def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myfunction():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x = 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 sz="1200">
              <a:solidFill>
                <a:srgbClr val="FF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id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"Value inside function:"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x)</a:t>
            </a:r>
            <a:endParaRPr sz="1200">
              <a:solidFill>
                <a:srgbClr val="FF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x = 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20</a:t>
            </a:r>
            <a:endParaRPr sz="1200">
              <a:solidFill>
                <a:srgbClr val="FF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myfunction()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"Value outside function:"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x)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6" name="Google Shape;196;geb5707873c_0_16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geb5707873c_0_16"/>
          <p:cNvSpPr txBox="1"/>
          <p:nvPr/>
        </p:nvSpPr>
        <p:spPr>
          <a:xfrm>
            <a:off x="457200" y="435250"/>
            <a:ext cx="613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Quiz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e878acfd95_0_3"/>
          <p:cNvPicPr preferRelativeResize="0"/>
          <p:nvPr/>
        </p:nvPicPr>
        <p:blipFill rotWithShape="1">
          <a:blip r:embed="rId3">
            <a:alphaModFix/>
          </a:blip>
          <a:srcRect b="19237" l="1678" r="8085" t="8251"/>
          <a:stretch/>
        </p:blipFill>
        <p:spPr>
          <a:xfrm>
            <a:off x="-100" y="0"/>
            <a:ext cx="91440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pic>
      <p:pic>
        <p:nvPicPr>
          <p:cNvPr id="203" name="Google Shape;203;ge878acfd95_0_3"/>
          <p:cNvPicPr preferRelativeResize="0"/>
          <p:nvPr/>
        </p:nvPicPr>
        <p:blipFill rotWithShape="1">
          <a:blip r:embed="rId4">
            <a:alphaModFix/>
          </a:blip>
          <a:srcRect b="46760" l="0" r="0" t="0"/>
          <a:stretch/>
        </p:blipFill>
        <p:spPr>
          <a:xfrm>
            <a:off x="-4152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e878acfd95_0_3"/>
          <p:cNvSpPr/>
          <p:nvPr/>
        </p:nvSpPr>
        <p:spPr>
          <a:xfrm>
            <a:off x="2211938" y="1575000"/>
            <a:ext cx="4720200" cy="199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grpSp>
        <p:nvGrpSpPr>
          <p:cNvPr id="205" name="Google Shape;205;ge878acfd95_0_3"/>
          <p:cNvGrpSpPr/>
          <p:nvPr/>
        </p:nvGrpSpPr>
        <p:grpSpPr>
          <a:xfrm>
            <a:off x="2211863" y="1968044"/>
            <a:ext cx="4720051" cy="1169795"/>
            <a:chOff x="2604000" y="1878375"/>
            <a:chExt cx="3936000" cy="1169795"/>
          </a:xfrm>
        </p:grpSpPr>
        <p:sp>
          <p:nvSpPr>
            <p:cNvPr id="206" name="Google Shape;206;ge878acfd95_0_3"/>
            <p:cNvSpPr txBox="1"/>
            <p:nvPr/>
          </p:nvSpPr>
          <p:spPr>
            <a:xfrm>
              <a:off x="3354300" y="1878375"/>
              <a:ext cx="2435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id" sz="2400" u="none" cap="none" strike="noStrike">
                  <a:solidFill>
                    <a:srgbClr val="00B4C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Terima Kasih!</a:t>
              </a:r>
              <a:endParaRPr b="1" i="0" sz="2400" u="none" cap="none" strike="noStrike">
                <a:solidFill>
                  <a:srgbClr val="00B4C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7" name="Google Shape;207;ge878acfd95_0_3"/>
            <p:cNvSpPr txBox="1"/>
            <p:nvPr/>
          </p:nvSpPr>
          <p:spPr>
            <a:xfrm>
              <a:off x="2604000" y="2324870"/>
              <a:ext cx="39360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id" u="sng">
                  <a:solidFill>
                    <a:schemeClr val="hlink"/>
                  </a:solidFill>
                  <a:latin typeface="Montserrat Medium"/>
                  <a:ea typeface="Montserrat Medium"/>
                  <a:cs typeface="Montserrat Medium"/>
                  <a:sym typeface="Montserrat Medium"/>
                  <a:hlinkClick r:id="rId5"/>
                </a:rPr>
                <a:t>Indonesia AI | AI for Everyone, AI for Indonesia</a:t>
              </a:r>
              <a:endParaRPr b="0" i="0" sz="1400" u="none" cap="none" strike="noStrike">
                <a:solidFill>
                  <a:srgbClr val="00B4CE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id" sz="1400" u="none" cap="none" strike="noStrike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</a:t>
              </a:r>
              <a:r>
                <a:rPr b="0" i="0" lang="id" sz="1400" u="none" cap="none" strike="noStrike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ontact@aiforindonesia.org</a:t>
              </a:r>
              <a:endPara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208" name="Google Shape;208;ge878acfd95_0_3"/>
          <p:cNvSpPr/>
          <p:nvPr/>
        </p:nvSpPr>
        <p:spPr>
          <a:xfrm>
            <a:off x="7183975" y="238300"/>
            <a:ext cx="1771800" cy="5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e878acfd95_0_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4CE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>
            <a:off x="7183975" y="238300"/>
            <a:ext cx="1959900" cy="5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0" y="2030175"/>
            <a:ext cx="1605900" cy="2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0" y="2438149"/>
            <a:ext cx="1605900" cy="2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0" y="2880684"/>
            <a:ext cx="1605900" cy="20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5031975" y="1925250"/>
            <a:ext cx="2646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id" sz="3600">
                <a:solidFill>
                  <a:schemeClr val="lt1"/>
                </a:solidFill>
              </a:rPr>
              <a:t>Dictionary &amp; Function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lang="id" sz="1200">
                <a:solidFill>
                  <a:srgbClr val="00B4CE"/>
                </a:solidFill>
              </a:rPr>
              <a:t>1</a:t>
            </a:r>
            <a:endParaRPr b="0" i="0" sz="12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275" y="994800"/>
            <a:ext cx="4205100" cy="3153900"/>
          </a:xfrm>
          <a:prstGeom prst="roundRect">
            <a:avLst>
              <a:gd fmla="val 754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8f6868c27_1_0"/>
          <p:cNvSpPr/>
          <p:nvPr/>
        </p:nvSpPr>
        <p:spPr>
          <a:xfrm>
            <a:off x="-25700" y="488400"/>
            <a:ext cx="2313300" cy="482700"/>
          </a:xfrm>
          <a:prstGeom prst="rect">
            <a:avLst/>
          </a:prstGeom>
          <a:solidFill>
            <a:srgbClr val="DC2811"/>
          </a:solidFill>
          <a:ln cap="flat" cmpd="sng" w="9525">
            <a:solidFill>
              <a:srgbClr val="DC28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e8f6868c27_1_0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00B4CE"/>
          </a:solidFill>
          <a:ln cap="flat" cmpd="sng" w="952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e8f6868c27_1_0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lang="id" sz="1200">
                <a:solidFill>
                  <a:schemeClr val="lt1"/>
                </a:solidFill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e8f6868c27_1_0"/>
          <p:cNvSpPr txBox="1"/>
          <p:nvPr/>
        </p:nvSpPr>
        <p:spPr>
          <a:xfrm>
            <a:off x="771375" y="442450"/>
            <a:ext cx="155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d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e8f6868c27_1_0"/>
          <p:cNvSpPr txBox="1"/>
          <p:nvPr/>
        </p:nvSpPr>
        <p:spPr>
          <a:xfrm>
            <a:off x="841700" y="1248350"/>
            <a:ext cx="12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Dictionary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ge8f6868c27_1_0"/>
          <p:cNvSpPr/>
          <p:nvPr/>
        </p:nvSpPr>
        <p:spPr>
          <a:xfrm>
            <a:off x="695175" y="1394850"/>
            <a:ext cx="100200" cy="100200"/>
          </a:xfrm>
          <a:prstGeom prst="ellipse">
            <a:avLst/>
          </a:prstGeom>
          <a:solidFill>
            <a:srgbClr val="DC2811"/>
          </a:solidFill>
          <a:ln cap="flat" cmpd="sng" w="9525">
            <a:solidFill>
              <a:srgbClr val="DC28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ge8f6868c27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e8f6868c27_1_0"/>
          <p:cNvSpPr txBox="1"/>
          <p:nvPr/>
        </p:nvSpPr>
        <p:spPr>
          <a:xfrm>
            <a:off x="841700" y="2889950"/>
            <a:ext cx="11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e8f6868c27_1_0"/>
          <p:cNvSpPr txBox="1"/>
          <p:nvPr/>
        </p:nvSpPr>
        <p:spPr>
          <a:xfrm>
            <a:off x="841713" y="3206100"/>
            <a:ext cx="323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e8f6868c27_1_0"/>
          <p:cNvSpPr txBox="1"/>
          <p:nvPr/>
        </p:nvSpPr>
        <p:spPr>
          <a:xfrm>
            <a:off x="4899725" y="1248350"/>
            <a:ext cx="12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ge8f6868c27_1_0"/>
          <p:cNvSpPr/>
          <p:nvPr/>
        </p:nvSpPr>
        <p:spPr>
          <a:xfrm>
            <a:off x="4753200" y="1394850"/>
            <a:ext cx="100200" cy="100200"/>
          </a:xfrm>
          <a:prstGeom prst="ellipse">
            <a:avLst/>
          </a:prstGeom>
          <a:solidFill>
            <a:srgbClr val="DC2811"/>
          </a:solidFill>
          <a:ln cap="flat" cmpd="sng" w="9525">
            <a:solidFill>
              <a:srgbClr val="DC28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e8f6868c27_1_0"/>
          <p:cNvSpPr txBox="1"/>
          <p:nvPr/>
        </p:nvSpPr>
        <p:spPr>
          <a:xfrm>
            <a:off x="4899725" y="2889950"/>
            <a:ext cx="11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e8f6868c27_1_0"/>
          <p:cNvSpPr txBox="1"/>
          <p:nvPr/>
        </p:nvSpPr>
        <p:spPr>
          <a:xfrm>
            <a:off x="4899738" y="3206100"/>
            <a:ext cx="323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e8f6868c27_1_0"/>
          <p:cNvSpPr txBox="1"/>
          <p:nvPr/>
        </p:nvSpPr>
        <p:spPr>
          <a:xfrm>
            <a:off x="841713" y="1564500"/>
            <a:ext cx="3238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Understanding one of data types in Python to store key-and-value data.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ge8f6868c27_1_0"/>
          <p:cNvSpPr txBox="1"/>
          <p:nvPr/>
        </p:nvSpPr>
        <p:spPr>
          <a:xfrm>
            <a:off x="4899738" y="1564500"/>
            <a:ext cx="3238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Understanding </a:t>
            </a: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set of instructions bundled together to achieve a specific outcome in Python.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3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7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7"/>
          <p:cNvSpPr txBox="1"/>
          <p:nvPr/>
        </p:nvSpPr>
        <p:spPr>
          <a:xfrm>
            <a:off x="457200" y="1121731"/>
            <a:ext cx="81228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 dictionary is a collection which is unordered, changeable and indexed. In Python dictionaries are written with curly brackets, and they have keys and values.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mydict =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"brand"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"Ford"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"model"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"Mustang"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"year"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1964</a:t>
            </a:r>
            <a:endParaRPr sz="1200">
              <a:solidFill>
                <a:srgbClr val="FF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mydict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Accessing items: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x = mydict[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"model"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7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Dictionary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83fa076a5_0_1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b83fa076a5_0_1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4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gb83fa076a5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gb83fa076a5_0_1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gb83fa076a5_0_1"/>
          <p:cNvSpPr txBox="1"/>
          <p:nvPr/>
        </p:nvSpPr>
        <p:spPr>
          <a:xfrm>
            <a:off x="457200" y="1138275"/>
            <a:ext cx="81228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Change value: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mydict =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"brand"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"Ford"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"model"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"Mustang"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"year"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1964</a:t>
            </a:r>
            <a:endParaRPr sz="1200">
              <a:solidFill>
                <a:srgbClr val="FF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mydict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"year"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] = 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2018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Loop through a dictionary: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x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thisdict: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(x)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gb83fa076a5_0_1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Dictionary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4CE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b5707873c_0_0"/>
          <p:cNvSpPr txBox="1"/>
          <p:nvPr/>
        </p:nvSpPr>
        <p:spPr>
          <a:xfrm>
            <a:off x="3077550" y="2287050"/>
            <a:ext cx="298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id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Quiz Session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eb5707873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0142" y="2498169"/>
            <a:ext cx="5005225" cy="11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eb5707873c_0_0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eb5707873c_0_0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lang="id" sz="1200">
                <a:solidFill>
                  <a:srgbClr val="00B4CE"/>
                </a:solidFill>
              </a:rPr>
              <a:t>5</a:t>
            </a:r>
            <a:endParaRPr b="0" i="0" sz="12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b5707873c_0_6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eb5707873c_0_6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6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eb5707873c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eb5707873c_0_6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geb5707873c_0_6"/>
          <p:cNvSpPr txBox="1"/>
          <p:nvPr/>
        </p:nvSpPr>
        <p:spPr>
          <a:xfrm>
            <a:off x="457200" y="1142000"/>
            <a:ext cx="8122800" cy="213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is output from this code: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d" sz="1200">
                <a:solidFill>
                  <a:srgbClr val="0086B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mydict</a:t>
            </a:r>
            <a:r>
              <a:rPr lang="id" sz="1200">
                <a:solidFill>
                  <a:srgbClr val="21252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d" sz="1200">
                <a:solidFill>
                  <a:srgbClr val="21252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id" sz="1200">
                <a:solidFill>
                  <a:srgbClr val="21252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{ </a:t>
            </a:r>
            <a:r>
              <a:rPr lang="id" sz="1200">
                <a:solidFill>
                  <a:srgbClr val="DD1144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'Name'</a:t>
            </a:r>
            <a:r>
              <a:rPr lang="id" sz="1200">
                <a:solidFill>
                  <a:srgbClr val="21252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id" sz="1200">
                <a:solidFill>
                  <a:srgbClr val="DD1144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'Zara'</a:t>
            </a:r>
            <a:r>
              <a:rPr lang="id" sz="1200">
                <a:solidFill>
                  <a:srgbClr val="21252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 </a:t>
            </a:r>
            <a:r>
              <a:rPr lang="id" sz="1200">
                <a:solidFill>
                  <a:srgbClr val="DD1144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'Age'</a:t>
            </a:r>
            <a:r>
              <a:rPr lang="id" sz="1200">
                <a:solidFill>
                  <a:srgbClr val="21252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id" sz="1200">
                <a:solidFill>
                  <a:srgbClr val="00999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id" sz="1200">
                <a:solidFill>
                  <a:srgbClr val="21252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 </a:t>
            </a:r>
            <a:r>
              <a:rPr lang="id" sz="1200">
                <a:solidFill>
                  <a:srgbClr val="DD1144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'Class'</a:t>
            </a:r>
            <a:r>
              <a:rPr lang="id" sz="1200">
                <a:solidFill>
                  <a:srgbClr val="21252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id" sz="1200">
                <a:solidFill>
                  <a:srgbClr val="DD1144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'First' </a:t>
            </a:r>
            <a:r>
              <a:rPr lang="id" sz="1200">
                <a:solidFill>
                  <a:srgbClr val="21252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200">
              <a:solidFill>
                <a:srgbClr val="212529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d" sz="1200">
                <a:solidFill>
                  <a:srgbClr val="0086B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mydict</a:t>
            </a:r>
            <a:r>
              <a:rPr lang="id" sz="1200">
                <a:solidFill>
                  <a:srgbClr val="21252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id" sz="1200">
                <a:solidFill>
                  <a:srgbClr val="DD1144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'Age'</a:t>
            </a:r>
            <a:r>
              <a:rPr lang="id" sz="1200">
                <a:solidFill>
                  <a:srgbClr val="21252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] </a:t>
            </a:r>
            <a:r>
              <a:rPr b="1" lang="id" sz="1200">
                <a:solidFill>
                  <a:srgbClr val="21252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id" sz="1200">
                <a:solidFill>
                  <a:srgbClr val="21252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200">
                <a:solidFill>
                  <a:srgbClr val="00999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lang="id" sz="1200">
                <a:solidFill>
                  <a:srgbClr val="21252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; </a:t>
            </a:r>
            <a:endParaRPr i="1" sz="1200">
              <a:solidFill>
                <a:srgbClr val="999988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d" sz="1200">
                <a:solidFill>
                  <a:srgbClr val="0086B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mydict</a:t>
            </a:r>
            <a:r>
              <a:rPr lang="id" sz="1200">
                <a:solidFill>
                  <a:srgbClr val="21252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id" sz="1200">
                <a:solidFill>
                  <a:srgbClr val="DD1144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'School'</a:t>
            </a:r>
            <a:r>
              <a:rPr lang="id" sz="1200">
                <a:solidFill>
                  <a:srgbClr val="21252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] </a:t>
            </a:r>
            <a:r>
              <a:rPr b="1" lang="id" sz="1200">
                <a:solidFill>
                  <a:srgbClr val="21252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id" sz="1200">
                <a:solidFill>
                  <a:srgbClr val="21252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200">
                <a:solidFill>
                  <a:srgbClr val="DD1144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"DPS School"</a:t>
            </a:r>
            <a:r>
              <a:rPr lang="id" sz="1200">
                <a:solidFill>
                  <a:srgbClr val="21252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i="1" sz="1200">
              <a:solidFill>
                <a:srgbClr val="999988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450">
              <a:solidFill>
                <a:srgbClr val="212529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rgbClr val="21252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rgbClr val="DD1144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"dict['Age']: "</a:t>
            </a:r>
            <a:r>
              <a:rPr lang="id" sz="1200">
                <a:solidFill>
                  <a:srgbClr val="21252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0086B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mydict</a:t>
            </a:r>
            <a:r>
              <a:rPr lang="id" sz="1200">
                <a:solidFill>
                  <a:srgbClr val="21252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id" sz="1200">
                <a:solidFill>
                  <a:srgbClr val="DD1144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'Age'</a:t>
            </a:r>
            <a:r>
              <a:rPr lang="id" sz="1200">
                <a:solidFill>
                  <a:srgbClr val="21252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 sz="1200">
              <a:solidFill>
                <a:srgbClr val="212529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rgbClr val="21252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rgbClr val="DD1144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"dict['School']: "</a:t>
            </a:r>
            <a:r>
              <a:rPr lang="id" sz="1200">
                <a:solidFill>
                  <a:srgbClr val="21252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0086B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mydict</a:t>
            </a:r>
            <a:r>
              <a:rPr lang="id" sz="1200">
                <a:solidFill>
                  <a:srgbClr val="21252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id" sz="1200">
                <a:solidFill>
                  <a:srgbClr val="DD1144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'School'</a:t>
            </a:r>
            <a:r>
              <a:rPr lang="id" sz="1200">
                <a:solidFill>
                  <a:srgbClr val="21252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geb5707873c_0_6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Quiz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83fa076a5_0_10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b83fa076a5_0_10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7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b83fa076a5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gb83fa076a5_0_10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gb83fa076a5_0_10"/>
          <p:cNvSpPr txBox="1"/>
          <p:nvPr/>
        </p:nvSpPr>
        <p:spPr>
          <a:xfrm>
            <a:off x="457200" y="1141975"/>
            <a:ext cx="81228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 function is a block of code which only runs when it is called.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You can pass data, known as parameters, into a function.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 function can return data as a result.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def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myfunction():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"Hello from a function"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Calling a function: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myfunction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gb83fa076a5_0_10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Function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83fa076a5_0_28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b83fa076a5_0_28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8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b83fa076a5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gb83fa076a5_0_28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gb83fa076a5_0_28"/>
          <p:cNvSpPr txBox="1"/>
          <p:nvPr/>
        </p:nvSpPr>
        <p:spPr>
          <a:xfrm>
            <a:off x="457200" y="1132575"/>
            <a:ext cx="81228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Information can be passed into functions as arguments.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Arguments are specified after the function name, inside the parentheses. You can add as many arguments as you want, just separate them with a comma.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def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myfunction(name):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"Hello " 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+ name 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myfunction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"James"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gb83fa076a5_0_28"/>
          <p:cNvSpPr txBox="1"/>
          <p:nvPr/>
        </p:nvSpPr>
        <p:spPr>
          <a:xfrm>
            <a:off x="457200" y="435250"/>
            <a:ext cx="613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Function Parameter (Argument)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