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Montserrat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i7hX7Qfw7IQC8DExh8JHGYh4Fg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Medium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italic.fntdata"/><Relationship Id="rId25" Type="http://schemas.openxmlformats.org/officeDocument/2006/relationships/font" Target="fonts/MontserratMedium-bold.fntdata"/><Relationship Id="rId28" Type="http://customschemas.google.com/relationships/presentationmetadata" Target="metadata"/><Relationship Id="rId27" Type="http://schemas.openxmlformats.org/officeDocument/2006/relationships/font" Target="fonts/Montserrat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627652c2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e627652c2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627652c2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e627652c2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2c4867b4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e2c4867b4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b56ec2b9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eb56ec2b9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b5a0dad4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eb5a0dad4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b5a0dad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eb5a0dad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627652c2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e627652c2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b56ec2b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eb56ec2b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627652c2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e627652c2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627652c2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e627652c2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627652c2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e627652c2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jp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9.png"/><Relationship Id="rId5" Type="http://schemas.openxmlformats.org/officeDocument/2006/relationships/hyperlink" Target="http://aiforindonesia.org/" TargetMode="External"/><Relationship Id="rId6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991750" y="3048950"/>
            <a:ext cx="455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lang="id" sz="3800">
                <a:solidFill>
                  <a:srgbClr val="DC2811"/>
                </a:solidFill>
              </a:rPr>
              <a:t>Python </a:t>
            </a:r>
            <a:r>
              <a:rPr b="1" lang="id" sz="3800">
                <a:solidFill>
                  <a:schemeClr val="dk1"/>
                </a:solidFill>
              </a:rPr>
              <a:t>Loop</a:t>
            </a:r>
            <a:endParaRPr b="1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46760" l="0" r="0" t="0"/>
          <a:stretch/>
        </p:blipFill>
        <p:spPr>
          <a:xfrm>
            <a:off x="-41525" y="4145600"/>
            <a:ext cx="1543525" cy="935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46760" l="0" r="0" t="0"/>
          <a:stretch/>
        </p:blipFill>
        <p:spPr>
          <a:xfrm>
            <a:off x="7676675" y="4145600"/>
            <a:ext cx="1543525" cy="935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8650" y="348625"/>
            <a:ext cx="4002903" cy="266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102832">
            <a:off x="-300299" y="640651"/>
            <a:ext cx="2061077" cy="12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627652c27_0_37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e627652c27_0_37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b="1" lang="id" sz="1200">
                <a:solidFill>
                  <a:schemeClr val="lt1"/>
                </a:solidFill>
              </a:rPr>
              <a:t>9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e627652c27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ge627652c27_0_37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" name="Google Shape;159;ge627652c27_0_37"/>
          <p:cNvSpPr txBox="1"/>
          <p:nvPr/>
        </p:nvSpPr>
        <p:spPr>
          <a:xfrm>
            <a:off x="457200" y="1096500"/>
            <a:ext cx="8166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With the </a:t>
            </a:r>
            <a:r>
              <a:rPr lang="id">
                <a:solidFill>
                  <a:srgbClr val="DC143C"/>
                </a:solidFill>
                <a:highlight>
                  <a:srgbClr val="F1F1F1"/>
                </a:highlight>
                <a:latin typeface="Montserrat"/>
                <a:ea typeface="Montserrat"/>
                <a:cs typeface="Montserrat"/>
                <a:sym typeface="Montserrat"/>
              </a:rPr>
              <a:t>break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statement we can stop the loop even if the while condition is true.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i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range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 sz="1200">
                <a:solidFill>
                  <a:srgbClr val="FF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):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i == </a:t>
            </a:r>
            <a:r>
              <a:rPr lang="id" sz="1200">
                <a:solidFill>
                  <a:srgbClr val="FF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         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break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(n)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ge627652c27_0_37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Python: Break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627652c27_0_46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e627652c27_0_46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b="1" lang="id" sz="1200">
                <a:solidFill>
                  <a:schemeClr val="lt1"/>
                </a:solidFill>
              </a:rPr>
              <a:t>10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ge627652c27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ge627652c27_0_46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ge627652c27_0_46"/>
          <p:cNvSpPr txBox="1"/>
          <p:nvPr/>
        </p:nvSpPr>
        <p:spPr>
          <a:xfrm>
            <a:off x="457200" y="1096500"/>
            <a:ext cx="8166000" cy="17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 nested loop is a loop inside a loop.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"inner loop" will be executed one time for each iteration of the "outer loop".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i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range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 sz="1200">
                <a:solidFill>
                  <a:srgbClr val="FF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):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j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range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 sz="1200">
                <a:solidFill>
                  <a:srgbClr val="FF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):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         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"i:{},j:{}"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format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(i,j) ,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end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 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ge627652c27_0_46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Python: Nested Loop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4CE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2c4867b4b_0_102"/>
          <p:cNvSpPr txBox="1"/>
          <p:nvPr/>
        </p:nvSpPr>
        <p:spPr>
          <a:xfrm>
            <a:off x="3077550" y="2287050"/>
            <a:ext cx="298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id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Quiz Session</a:t>
            </a:r>
            <a:endParaRPr b="1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ge2c4867b4b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0142" y="2498169"/>
            <a:ext cx="5005225" cy="116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e2c4867b4b_0_102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2c4867b4b_0_102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d" sz="1200" u="none" cap="none" strike="noStrike">
                <a:solidFill>
                  <a:srgbClr val="00B4CE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lang="id" sz="1200">
                <a:solidFill>
                  <a:srgbClr val="00B4CE"/>
                </a:solidFill>
              </a:rPr>
              <a:t>1</a:t>
            </a:r>
            <a:r>
              <a:rPr lang="id" sz="1200">
                <a:solidFill>
                  <a:srgbClr val="00B4CE"/>
                </a:solidFill>
              </a:rPr>
              <a:t>1</a:t>
            </a:r>
            <a:endParaRPr b="0" i="0" sz="12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b56ec2b96_0_6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eb56ec2b96_0_6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b="1" lang="id" sz="1200">
                <a:solidFill>
                  <a:schemeClr val="lt1"/>
                </a:solidFill>
              </a:rPr>
              <a:t>12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eb56ec2b96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geb56ec2b96_0_6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geb56ec2b96_0_6"/>
          <p:cNvSpPr txBox="1"/>
          <p:nvPr/>
        </p:nvSpPr>
        <p:spPr>
          <a:xfrm>
            <a:off x="457200" y="1082413"/>
            <a:ext cx="81660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What is output from this code: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x = [</a:t>
            </a:r>
            <a:r>
              <a:rPr lang="id" sz="1200">
                <a:solidFill>
                  <a:srgbClr val="09885A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id" sz="1200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d" sz="1200">
                <a:solidFill>
                  <a:srgbClr val="09885A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id" sz="1200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d" sz="1200">
                <a:solidFill>
                  <a:srgbClr val="09885A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id" sz="1200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d" sz="1200">
                <a:solidFill>
                  <a:srgbClr val="09885A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id" sz="1200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d" sz="1200">
                <a:solidFill>
                  <a:srgbClr val="09885A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id" sz="1200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]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y = [</a:t>
            </a:r>
            <a:r>
              <a:rPr lang="id" sz="1200">
                <a:solidFill>
                  <a:srgbClr val="09885A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id" sz="1200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d" sz="1200">
                <a:solidFill>
                  <a:srgbClr val="09885A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id" sz="1200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d" sz="1200">
                <a:solidFill>
                  <a:srgbClr val="09885A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id" sz="1200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d" sz="1200">
                <a:solidFill>
                  <a:srgbClr val="09885A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id" sz="1200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d" sz="1200">
                <a:solidFill>
                  <a:srgbClr val="09885A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lang="id" sz="1200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]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z = </a:t>
            </a:r>
            <a:r>
              <a:rPr lang="id" sz="1200">
                <a:solidFill>
                  <a:srgbClr val="09885A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200">
              <a:solidFill>
                <a:srgbClr val="09885A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9885A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AF00DB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lang="id" sz="1200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 i </a:t>
            </a:r>
            <a:r>
              <a:rPr lang="id" sz="1200">
                <a:solidFill>
                  <a:srgbClr val="0000FF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id" sz="1200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 x :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id" sz="1200">
                <a:solidFill>
                  <a:srgbClr val="AF00DB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lang="id" sz="1200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 j </a:t>
            </a:r>
            <a:r>
              <a:rPr lang="id" sz="1200">
                <a:solidFill>
                  <a:srgbClr val="0000FF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id" sz="1200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 y :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            </a:t>
            </a:r>
            <a:r>
              <a:rPr lang="id" sz="1200">
                <a:solidFill>
                  <a:srgbClr val="AF00DB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id" sz="1200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 i == j :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                  z =z+</a:t>
            </a:r>
            <a:r>
              <a:rPr lang="id" sz="1200">
                <a:solidFill>
                  <a:srgbClr val="09885A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200">
              <a:solidFill>
                <a:srgbClr val="09885A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9885A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795E26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 sz="1200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(z)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geb56ec2b96_0_6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Quiz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geb5a0dad4c_0_73"/>
          <p:cNvPicPr preferRelativeResize="0"/>
          <p:nvPr/>
        </p:nvPicPr>
        <p:blipFill rotWithShape="1">
          <a:blip r:embed="rId3">
            <a:alphaModFix/>
          </a:blip>
          <a:srcRect b="19237" l="1678" r="8085" t="8251"/>
          <a:stretch/>
        </p:blipFill>
        <p:spPr>
          <a:xfrm>
            <a:off x="-100" y="0"/>
            <a:ext cx="91440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pic>
      <p:pic>
        <p:nvPicPr>
          <p:cNvPr id="194" name="Google Shape;194;geb5a0dad4c_0_73"/>
          <p:cNvPicPr preferRelativeResize="0"/>
          <p:nvPr/>
        </p:nvPicPr>
        <p:blipFill rotWithShape="1">
          <a:blip r:embed="rId4">
            <a:alphaModFix/>
          </a:blip>
          <a:srcRect b="46760" l="0" r="0" t="0"/>
          <a:stretch/>
        </p:blipFill>
        <p:spPr>
          <a:xfrm>
            <a:off x="-41525" y="4145600"/>
            <a:ext cx="1543525" cy="93561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eb5a0dad4c_0_73"/>
          <p:cNvSpPr/>
          <p:nvPr/>
        </p:nvSpPr>
        <p:spPr>
          <a:xfrm>
            <a:off x="2211938" y="1575000"/>
            <a:ext cx="4720200" cy="199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grpSp>
        <p:nvGrpSpPr>
          <p:cNvPr id="196" name="Google Shape;196;geb5a0dad4c_0_73"/>
          <p:cNvGrpSpPr/>
          <p:nvPr/>
        </p:nvGrpSpPr>
        <p:grpSpPr>
          <a:xfrm>
            <a:off x="2211863" y="1968044"/>
            <a:ext cx="4720051" cy="1169795"/>
            <a:chOff x="2604000" y="1878375"/>
            <a:chExt cx="3936000" cy="1169795"/>
          </a:xfrm>
        </p:grpSpPr>
        <p:sp>
          <p:nvSpPr>
            <p:cNvPr id="197" name="Google Shape;197;geb5a0dad4c_0_73"/>
            <p:cNvSpPr txBox="1"/>
            <p:nvPr/>
          </p:nvSpPr>
          <p:spPr>
            <a:xfrm>
              <a:off x="3354300" y="1878375"/>
              <a:ext cx="2435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id" sz="2400" u="none" cap="none" strike="noStrike">
                  <a:solidFill>
                    <a:srgbClr val="00B4C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Terima Kasih!</a:t>
              </a:r>
              <a:endParaRPr b="1" i="0" sz="2400" u="none" cap="none" strike="noStrike">
                <a:solidFill>
                  <a:srgbClr val="00B4C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8" name="Google Shape;198;geb5a0dad4c_0_73"/>
            <p:cNvSpPr txBox="1"/>
            <p:nvPr/>
          </p:nvSpPr>
          <p:spPr>
            <a:xfrm>
              <a:off x="2604000" y="2324870"/>
              <a:ext cx="39360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id" u="sng">
                  <a:solidFill>
                    <a:schemeClr val="hlink"/>
                  </a:solidFill>
                  <a:latin typeface="Montserrat Medium"/>
                  <a:ea typeface="Montserrat Medium"/>
                  <a:cs typeface="Montserrat Medium"/>
                  <a:sym typeface="Montserrat Medium"/>
                  <a:hlinkClick r:id="rId5"/>
                </a:rPr>
                <a:t>Indonesia AI | AI for Everyone, AI for Indonesia</a:t>
              </a:r>
              <a:endParaRPr b="0" i="0" sz="1400" u="none" cap="none" strike="noStrike">
                <a:solidFill>
                  <a:srgbClr val="00B4CE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id" sz="1400" u="none" cap="none" strike="noStrike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</a:t>
              </a:r>
              <a:r>
                <a:rPr b="0" i="0" lang="id" sz="1400" u="none" cap="none" strike="noStrike">
                  <a:solidFill>
                    <a:srgbClr val="00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ontact@aiforindonesia.org</a:t>
              </a:r>
              <a:endParaRPr b="0" i="0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199" name="Google Shape;199;geb5a0dad4c_0_73"/>
          <p:cNvSpPr/>
          <p:nvPr/>
        </p:nvSpPr>
        <p:spPr>
          <a:xfrm>
            <a:off x="7183975" y="238300"/>
            <a:ext cx="1771800" cy="55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geb5a0dad4c_0_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4CE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/>
          <p:nvPr/>
        </p:nvSpPr>
        <p:spPr>
          <a:xfrm>
            <a:off x="7183975" y="238300"/>
            <a:ext cx="1959900" cy="55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0" y="2030175"/>
            <a:ext cx="1605900" cy="29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0" y="2438149"/>
            <a:ext cx="1605900" cy="29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0" y="2880684"/>
            <a:ext cx="1605900" cy="20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5269725" y="1664000"/>
            <a:ext cx="2346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id" sz="3600">
                <a:solidFill>
                  <a:schemeClr val="lt1"/>
                </a:solidFill>
              </a:rPr>
              <a:t>For Loop &amp; While Loop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d" sz="1200" u="none" cap="none" strike="noStrike">
                <a:solidFill>
                  <a:srgbClr val="00B4CE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lang="id" sz="1200">
                <a:solidFill>
                  <a:srgbClr val="00B4CE"/>
                </a:solidFill>
              </a:rPr>
              <a:t>1</a:t>
            </a:r>
            <a:endParaRPr b="0" i="0" sz="12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275" y="994800"/>
            <a:ext cx="4205100" cy="3153900"/>
          </a:xfrm>
          <a:prstGeom prst="roundRect">
            <a:avLst>
              <a:gd fmla="val 7542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b5a0dad4c_0_0"/>
          <p:cNvSpPr/>
          <p:nvPr/>
        </p:nvSpPr>
        <p:spPr>
          <a:xfrm>
            <a:off x="-25700" y="488400"/>
            <a:ext cx="2313300" cy="482700"/>
          </a:xfrm>
          <a:prstGeom prst="rect">
            <a:avLst/>
          </a:prstGeom>
          <a:solidFill>
            <a:srgbClr val="DC2811"/>
          </a:solidFill>
          <a:ln cap="flat" cmpd="sng" w="9525">
            <a:solidFill>
              <a:srgbClr val="DC28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eb5a0dad4c_0_0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00B4CE"/>
          </a:solidFill>
          <a:ln cap="flat" cmpd="sng" w="952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eb5a0dad4c_0_0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lang="id" sz="1200">
                <a:solidFill>
                  <a:schemeClr val="lt1"/>
                </a:solidFill>
              </a:rPr>
              <a:t>2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eb5a0dad4c_0_0"/>
          <p:cNvSpPr txBox="1"/>
          <p:nvPr/>
        </p:nvSpPr>
        <p:spPr>
          <a:xfrm>
            <a:off x="771375" y="442450"/>
            <a:ext cx="155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d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eb5a0dad4c_0_0"/>
          <p:cNvSpPr txBox="1"/>
          <p:nvPr/>
        </p:nvSpPr>
        <p:spPr>
          <a:xfrm>
            <a:off x="841700" y="1248350"/>
            <a:ext cx="11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For Loop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geb5a0dad4c_0_0"/>
          <p:cNvSpPr/>
          <p:nvPr/>
        </p:nvSpPr>
        <p:spPr>
          <a:xfrm>
            <a:off x="695175" y="1394850"/>
            <a:ext cx="100200" cy="100200"/>
          </a:xfrm>
          <a:prstGeom prst="ellipse">
            <a:avLst/>
          </a:prstGeom>
          <a:solidFill>
            <a:srgbClr val="DC2811"/>
          </a:solidFill>
          <a:ln cap="flat" cmpd="sng" w="9525">
            <a:solidFill>
              <a:srgbClr val="DC28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geb5a0dad4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eb5a0dad4c_0_0"/>
          <p:cNvSpPr txBox="1"/>
          <p:nvPr/>
        </p:nvSpPr>
        <p:spPr>
          <a:xfrm>
            <a:off x="841700" y="2889950"/>
            <a:ext cx="11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eb5a0dad4c_0_0"/>
          <p:cNvSpPr txBox="1"/>
          <p:nvPr/>
        </p:nvSpPr>
        <p:spPr>
          <a:xfrm>
            <a:off x="841713" y="3206100"/>
            <a:ext cx="323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eb5a0dad4c_0_0"/>
          <p:cNvSpPr txBox="1"/>
          <p:nvPr/>
        </p:nvSpPr>
        <p:spPr>
          <a:xfrm>
            <a:off x="4899725" y="1248350"/>
            <a:ext cx="12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While Loop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geb5a0dad4c_0_0"/>
          <p:cNvSpPr/>
          <p:nvPr/>
        </p:nvSpPr>
        <p:spPr>
          <a:xfrm>
            <a:off x="4753200" y="1394850"/>
            <a:ext cx="100200" cy="100200"/>
          </a:xfrm>
          <a:prstGeom prst="ellipse">
            <a:avLst/>
          </a:prstGeom>
          <a:solidFill>
            <a:srgbClr val="DC2811"/>
          </a:solidFill>
          <a:ln cap="flat" cmpd="sng" w="9525">
            <a:solidFill>
              <a:srgbClr val="DC28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eb5a0dad4c_0_0"/>
          <p:cNvSpPr txBox="1"/>
          <p:nvPr/>
        </p:nvSpPr>
        <p:spPr>
          <a:xfrm>
            <a:off x="4899725" y="2889950"/>
            <a:ext cx="11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eb5a0dad4c_0_0"/>
          <p:cNvSpPr txBox="1"/>
          <p:nvPr/>
        </p:nvSpPr>
        <p:spPr>
          <a:xfrm>
            <a:off x="4899738" y="3206100"/>
            <a:ext cx="323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eb5a0dad4c_0_0"/>
          <p:cNvSpPr txBox="1"/>
          <p:nvPr/>
        </p:nvSpPr>
        <p:spPr>
          <a:xfrm>
            <a:off x="841713" y="1564500"/>
            <a:ext cx="32388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Understanding how for loop works in python.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❖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Range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❖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Program Example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geb5a0dad4c_0_0"/>
          <p:cNvSpPr txBox="1"/>
          <p:nvPr/>
        </p:nvSpPr>
        <p:spPr>
          <a:xfrm>
            <a:off x="4899738" y="1564500"/>
            <a:ext cx="3238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Understanding other choices of looping technique in python.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❖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Continue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❖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Break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❖"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Nested Loop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b="1" lang="id" sz="1200">
                <a:solidFill>
                  <a:schemeClr val="lt1"/>
                </a:solidFill>
              </a:rPr>
              <a:t>3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7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7"/>
          <p:cNvSpPr txBox="1"/>
          <p:nvPr/>
        </p:nvSpPr>
        <p:spPr>
          <a:xfrm>
            <a:off x="457200" y="1116275"/>
            <a:ext cx="63267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Python has two loop commands: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id">
                <a:solidFill>
                  <a:srgbClr val="DC143C"/>
                </a:solidFill>
                <a:highlight>
                  <a:srgbClr val="F1F1F1"/>
                </a:highlight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loops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id">
                <a:solidFill>
                  <a:srgbClr val="DC143C"/>
                </a:solidFill>
                <a:highlight>
                  <a:srgbClr val="F1F1F1"/>
                </a:highlight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loops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id">
                <a:solidFill>
                  <a:srgbClr val="DC143C"/>
                </a:solidFill>
                <a:highlight>
                  <a:srgbClr val="F1F1F1"/>
                </a:highlight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loop is used for iterating over a sequence like below.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fruits = [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"apple"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"banana"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"cherry"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]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x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fruits: # prints out apple, banana, cherry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(x)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7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Python: For Loop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627652c27_0_1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e627652c27_0_1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b="1" lang="id" sz="1200">
                <a:solidFill>
                  <a:schemeClr val="lt1"/>
                </a:solidFill>
              </a:rPr>
              <a:t>4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ge627652c27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e627652c27_0_1"/>
          <p:cNvSpPr txBox="1"/>
          <p:nvPr/>
        </p:nvSpPr>
        <p:spPr>
          <a:xfrm>
            <a:off x="457200" y="1105925"/>
            <a:ext cx="8166000" cy="3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id">
                <a:solidFill>
                  <a:srgbClr val="DC143C"/>
                </a:solidFill>
                <a:highlight>
                  <a:srgbClr val="F1F1F1"/>
                </a:highlight>
                <a:latin typeface="Montserrat"/>
                <a:ea typeface="Montserrat"/>
                <a:cs typeface="Montserrat"/>
                <a:sym typeface="Montserrat"/>
              </a:rPr>
              <a:t>range()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function returns a sequence of numbers, starting from 0 by default, and increments by 1 (by default), and stops before a specified number. The keyword is range</a:t>
            </a:r>
            <a:r>
              <a:rPr i="1"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(start, stop, step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x =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range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 sz="1200">
                <a:solidFill>
                  <a:srgbClr val="FF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n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x: 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# prints out 0, 1, 2, 3, 4, 5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(n)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x =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range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 sz="1200">
                <a:solidFill>
                  <a:srgbClr val="FF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d" sz="1200">
                <a:solidFill>
                  <a:srgbClr val="FF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n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x: 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# prints out 3, 4, 5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(n)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x =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range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 sz="1200">
                <a:solidFill>
                  <a:srgbClr val="FF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d" sz="1200">
                <a:solidFill>
                  <a:srgbClr val="FF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20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d" sz="1200">
                <a:solidFill>
                  <a:srgbClr val="FF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n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x: 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# prints out 3, 5, 7, 9, 11, 13, 15, 17, 19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(n)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" name="Google Shape;110;ge627652c27_0_1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ge627652c27_0_1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Python: Range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4CE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b56ec2b96_0_0"/>
          <p:cNvSpPr txBox="1"/>
          <p:nvPr/>
        </p:nvSpPr>
        <p:spPr>
          <a:xfrm>
            <a:off x="3077550" y="2287050"/>
            <a:ext cx="298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id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Quiz Session</a:t>
            </a:r>
            <a:endParaRPr b="1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geb56ec2b96_0_0"/>
          <p:cNvPicPr preferRelativeResize="0"/>
          <p:nvPr/>
        </p:nvPicPr>
        <p:blipFill rotWithShape="1">
          <a:blip r:embed="rId3">
            <a:alphaModFix/>
          </a:blip>
          <a:srcRect b="46760" l="0" r="0" t="0"/>
          <a:stretch/>
        </p:blipFill>
        <p:spPr>
          <a:xfrm>
            <a:off x="-41525" y="4145600"/>
            <a:ext cx="1543525" cy="935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eb56ec2b96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0142" y="2498169"/>
            <a:ext cx="5005225" cy="116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eb56ec2b96_0_0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eb56ec2b96_0_0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d" sz="1200" u="none" cap="none" strike="noStrike">
                <a:solidFill>
                  <a:srgbClr val="00B4CE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lang="id" sz="1200">
                <a:solidFill>
                  <a:srgbClr val="00B4CE"/>
                </a:solidFill>
              </a:rPr>
              <a:t>5</a:t>
            </a:r>
            <a:endParaRPr b="0" i="0" sz="12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627652c27_0_10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e627652c27_0_10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b="1" lang="id" sz="1200">
                <a:solidFill>
                  <a:schemeClr val="lt1"/>
                </a:solidFill>
              </a:rPr>
              <a:t>6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e627652c27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ge627652c27_0_10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ge627652c27_0_10"/>
          <p:cNvSpPr txBox="1"/>
          <p:nvPr/>
        </p:nvSpPr>
        <p:spPr>
          <a:xfrm>
            <a:off x="457200" y="1096500"/>
            <a:ext cx="81660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Create program that receive </a:t>
            </a: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 person name, then print all of the name.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 is in integer.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Buatlah program yang menerima nama orang sebanyak </a:t>
            </a: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, kemudian print setiap namanya.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 adalah integer.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ge627652c27_0_10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Quiz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627652c27_0_19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e627652c27_0_19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b="1" lang="id" sz="1200">
                <a:solidFill>
                  <a:schemeClr val="lt1"/>
                </a:solidFill>
              </a:rPr>
              <a:t>7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ge627652c27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ge627652c27_0_19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ge627652c27_0_19"/>
          <p:cNvSpPr txBox="1"/>
          <p:nvPr/>
        </p:nvSpPr>
        <p:spPr>
          <a:xfrm>
            <a:off x="457200" y="1096500"/>
            <a:ext cx="8166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With the </a:t>
            </a:r>
            <a:r>
              <a:rPr lang="id">
                <a:solidFill>
                  <a:srgbClr val="DC143C"/>
                </a:solidFill>
                <a:highlight>
                  <a:srgbClr val="F1F1F1"/>
                </a:highlight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loop we can execute a set of statements as long as a condition is true.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True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id" sz="1200">
                <a:solidFill>
                  <a:srgbClr val="6AA84F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# execute this</a:t>
            </a:r>
            <a:endParaRPr sz="1200">
              <a:solidFill>
                <a:srgbClr val="6AA84F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 = </a:t>
            </a:r>
            <a:r>
              <a:rPr lang="id" sz="1200">
                <a:solidFill>
                  <a:srgbClr val="FF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200">
              <a:solidFill>
                <a:srgbClr val="FF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i &lt; </a:t>
            </a:r>
            <a:r>
              <a:rPr lang="id" sz="1200">
                <a:solidFill>
                  <a:srgbClr val="FF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(i)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i += </a:t>
            </a:r>
            <a:r>
              <a:rPr lang="id" sz="1200">
                <a:solidFill>
                  <a:srgbClr val="FF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200">
              <a:solidFill>
                <a:srgbClr val="FF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ge627652c27_0_19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Python: While Loop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627652c27_0_28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e627652c27_0_28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b="1" lang="id" sz="1200">
                <a:solidFill>
                  <a:schemeClr val="lt1"/>
                </a:solidFill>
              </a:rPr>
              <a:t>8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ge627652c27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ge627652c27_0_28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ge627652c27_0_28"/>
          <p:cNvSpPr txBox="1"/>
          <p:nvPr/>
        </p:nvSpPr>
        <p:spPr>
          <a:xfrm>
            <a:off x="457200" y="1077700"/>
            <a:ext cx="81660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With the </a:t>
            </a:r>
            <a:r>
              <a:rPr lang="id">
                <a:solidFill>
                  <a:srgbClr val="DC143C"/>
                </a:solidFill>
                <a:highlight>
                  <a:srgbClr val="F1F1F1"/>
                </a:highlight>
                <a:latin typeface="Montserrat"/>
                <a:ea typeface="Montserrat"/>
                <a:cs typeface="Montserrat"/>
                <a:sym typeface="Montserrat"/>
              </a:rPr>
              <a:t>continue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statement we can stop the current iteration, and continue with the next.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i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range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 sz="1200">
                <a:solidFill>
                  <a:srgbClr val="FF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):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i == </a:t>
            </a:r>
            <a:r>
              <a:rPr lang="id" sz="1200">
                <a:solidFill>
                  <a:srgbClr val="FF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continue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(n)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ge627652c27_0_28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Python: Continue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