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Montserrat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hv98WDJI1YPqqt6zSo6b0AvrE8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E5A428-8C66-40C5-9829-F32A06616DB2}">
  <a:tblStyle styleId="{06E5A428-8C66-40C5-9829-F32A06616DB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Medium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Medium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Medium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MontserratMedium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61706fbd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e61706fbd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61706fbd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e61706fbd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61706fbd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e61706fbd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62ec183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e62ec183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61706fbd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e61706fbd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61706fbd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e61706fbd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61706fbd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e61706fbd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b5a89904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eb5a89904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2c4867b4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e2c4867b4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b5a8990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eb5a8990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b5a899048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eb5a899048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5347cb6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e5347cb6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5347cb64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e5347cb64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90033b1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e90033b1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d792360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ed792360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347cb64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e5347cb64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5347cb64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e5347cb64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Relationship Id="rId4" Type="http://schemas.openxmlformats.org/officeDocument/2006/relationships/image" Target="../media/image11.png"/><Relationship Id="rId5" Type="http://schemas.openxmlformats.org/officeDocument/2006/relationships/hyperlink" Target="http://aiforindonesia.org/" TargetMode="External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991750" y="3048950"/>
            <a:ext cx="4556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lang="id" sz="3800">
                <a:solidFill>
                  <a:srgbClr val="DC2811"/>
                </a:solidFill>
              </a:rPr>
              <a:t>Python </a:t>
            </a:r>
            <a:r>
              <a:rPr b="1" lang="id" sz="3800">
                <a:solidFill>
                  <a:schemeClr val="dk1"/>
                </a:solidFill>
              </a:rPr>
              <a:t>Introduction</a:t>
            </a:r>
            <a:endParaRPr b="1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46760" l="0" r="0" t="0"/>
          <a:stretch/>
        </p:blipFill>
        <p:spPr>
          <a:xfrm>
            <a:off x="-4152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46760" l="0" r="0" t="0"/>
          <a:stretch/>
        </p:blipFill>
        <p:spPr>
          <a:xfrm>
            <a:off x="767667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8650" y="348625"/>
            <a:ext cx="4002903" cy="266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102832">
            <a:off x="-300299" y="640651"/>
            <a:ext cx="2061077" cy="12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61706fbd0_0_3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e61706fbd0_0_3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id" sz="1200" u="none" cap="none" strike="noStrike">
                <a:solidFill>
                  <a:schemeClr val="lt1"/>
                </a:solidFill>
              </a:rPr>
              <a:t>Page 0</a:t>
            </a:r>
            <a:r>
              <a:rPr lang="id" sz="1200">
                <a:solidFill>
                  <a:schemeClr val="lt1"/>
                </a:solidFill>
              </a:rPr>
              <a:t>9</a:t>
            </a:r>
            <a:endParaRPr i="0" sz="1200" u="none" cap="none" strike="noStrike">
              <a:solidFill>
                <a:schemeClr val="lt1"/>
              </a:solidFill>
            </a:endParaRPr>
          </a:p>
        </p:txBody>
      </p:sp>
      <p:sp>
        <p:nvSpPr>
          <p:cNvPr id="164" name="Google Shape;164;ge61706fbd0_0_3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Create Your First Program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ge61706fbd0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ge61706fbd0_0_3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ge61706fbd0_0_3"/>
          <p:cNvSpPr txBox="1"/>
          <p:nvPr/>
        </p:nvSpPr>
        <p:spPr>
          <a:xfrm>
            <a:off x="457200" y="1257400"/>
            <a:ext cx="7995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Create file </a:t>
            </a: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[file name].py</a:t>
            </a: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 in your folder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Write </a:t>
            </a: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print(“Hello, World!”)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Save your file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Open terminal or command prompt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Make sure you are in the directory where your file is saved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Run program using command </a:t>
            </a: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python [file name].py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Congratulations, you have written and executed your first Python program!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61706fbd0_0_15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e61706fbd0_0_15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id" sz="1200" u="none" cap="none" strike="noStrike">
                <a:solidFill>
                  <a:schemeClr val="lt1"/>
                </a:solidFill>
              </a:rPr>
              <a:t>Page </a:t>
            </a:r>
            <a:r>
              <a:rPr lang="id" sz="1200">
                <a:solidFill>
                  <a:schemeClr val="lt1"/>
                </a:solidFill>
              </a:rPr>
              <a:t>10</a:t>
            </a:r>
            <a:endParaRPr i="0" sz="1200" u="none" cap="none" strike="noStrike">
              <a:solidFill>
                <a:schemeClr val="lt1"/>
              </a:solidFill>
            </a:endParaRPr>
          </a:p>
        </p:txBody>
      </p:sp>
      <p:sp>
        <p:nvSpPr>
          <p:cNvPr id="174" name="Google Shape;174;ge61706fbd0_0_15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Comments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e61706fbd0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ge61706fbd0_0_15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ge61706fbd0_0_15"/>
          <p:cNvSpPr/>
          <p:nvPr/>
        </p:nvSpPr>
        <p:spPr>
          <a:xfrm>
            <a:off x="1911675" y="2286800"/>
            <a:ext cx="93900" cy="12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e61706fbd0_0_15"/>
          <p:cNvSpPr txBox="1"/>
          <p:nvPr/>
        </p:nvSpPr>
        <p:spPr>
          <a:xfrm>
            <a:off x="457200" y="1229200"/>
            <a:ext cx="83322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Comments can be used to: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Explain Python code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Make the code more readable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Prevent execution when testing code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Comments start with a </a:t>
            </a:r>
            <a:r>
              <a:rPr lang="id" u="sng">
                <a:solidFill>
                  <a:srgbClr val="DC2811"/>
                </a:solidFill>
                <a:latin typeface="Montserrat"/>
                <a:ea typeface="Montserrat"/>
                <a:cs typeface="Montserrat"/>
                <a:sym typeface="Montserrat"/>
              </a:rPr>
              <a:t>#</a:t>
            </a: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, and Python will ignore them: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8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# This is a comment</a:t>
            </a:r>
            <a:endParaRPr sz="1200">
              <a:solidFill>
                <a:srgbClr val="008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"Hello, World!"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61706fbd0_0_25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61706fbd0_0_25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id" sz="1200" u="none" cap="none" strike="noStrike">
                <a:solidFill>
                  <a:schemeClr val="lt1"/>
                </a:solidFill>
              </a:rPr>
              <a:t>Page </a:t>
            </a:r>
            <a:r>
              <a:rPr lang="id" sz="1200">
                <a:solidFill>
                  <a:schemeClr val="lt1"/>
                </a:solidFill>
              </a:rPr>
              <a:t>11</a:t>
            </a:r>
            <a:endParaRPr i="0" sz="1200" u="none" cap="none" strike="noStrike">
              <a:solidFill>
                <a:schemeClr val="lt1"/>
              </a:solidFill>
            </a:endParaRPr>
          </a:p>
        </p:txBody>
      </p:sp>
      <p:sp>
        <p:nvSpPr>
          <p:cNvPr id="185" name="Google Shape;185;ge61706fbd0_0_25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Variables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e61706fbd0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ge61706fbd0_0_25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ge61706fbd0_0_25"/>
          <p:cNvSpPr txBox="1"/>
          <p:nvPr/>
        </p:nvSpPr>
        <p:spPr>
          <a:xfrm>
            <a:off x="457200" y="1251200"/>
            <a:ext cx="83322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Variables are like containers for storing data values.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Unlike other programming languages, Python has no command for declaring variables.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x = 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1200">
              <a:solidFill>
                <a:srgbClr val="FF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 = 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"Hello, World!"</a:t>
            </a:r>
            <a:endParaRPr sz="1200">
              <a:solidFill>
                <a:srgbClr val="A52A2A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(x)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(y)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ge61706fbd0_0_25"/>
          <p:cNvSpPr/>
          <p:nvPr/>
        </p:nvSpPr>
        <p:spPr>
          <a:xfrm>
            <a:off x="1911675" y="2286800"/>
            <a:ext cx="93900" cy="12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62ec183bf_0_0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e62ec183bf_0_0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id" sz="1200" u="none" cap="none" strike="noStrike">
                <a:solidFill>
                  <a:schemeClr val="lt1"/>
                </a:solidFill>
              </a:rPr>
              <a:t>Page </a:t>
            </a:r>
            <a:r>
              <a:rPr lang="id" sz="1200">
                <a:solidFill>
                  <a:schemeClr val="lt1"/>
                </a:solidFill>
              </a:rPr>
              <a:t>12</a:t>
            </a:r>
            <a:endParaRPr i="0" sz="1200" u="none" cap="none" strike="noStrike">
              <a:solidFill>
                <a:schemeClr val="lt1"/>
              </a:solidFill>
            </a:endParaRPr>
          </a:p>
        </p:txBody>
      </p:sp>
      <p:pic>
        <p:nvPicPr>
          <p:cNvPr id="196" name="Google Shape;196;ge62ec183b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ge62ec183bf_0_0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ge62ec183bf_0_0"/>
          <p:cNvSpPr/>
          <p:nvPr/>
        </p:nvSpPr>
        <p:spPr>
          <a:xfrm>
            <a:off x="1911675" y="2286800"/>
            <a:ext cx="93900" cy="12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e62ec183bf_0_0"/>
          <p:cNvSpPr txBox="1"/>
          <p:nvPr/>
        </p:nvSpPr>
        <p:spPr>
          <a:xfrm>
            <a:off x="457200" y="1314800"/>
            <a:ext cx="833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 type			:</a:t>
            </a:r>
            <a:r>
              <a:rPr lang="id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>
                <a:solidFill>
                  <a:srgbClr val="DC143C"/>
                </a:solidFill>
                <a:highlight>
                  <a:srgbClr val="F1F1F1"/>
                </a:highlight>
                <a:latin typeface="Montserrat"/>
                <a:ea typeface="Montserrat"/>
                <a:cs typeface="Montserrat"/>
                <a:sym typeface="Montserrat"/>
              </a:rPr>
              <a:t>str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Number type		:</a:t>
            </a:r>
            <a:r>
              <a:rPr lang="id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>
                <a:solidFill>
                  <a:srgbClr val="DC143C"/>
                </a:solidFill>
                <a:highlight>
                  <a:srgbClr val="F1F1F1"/>
                </a:highlight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>
                <a:solidFill>
                  <a:srgbClr val="DC143C"/>
                </a:solidFill>
                <a:highlight>
                  <a:srgbClr val="F1F1F1"/>
                </a:highlight>
                <a:latin typeface="Montserrat"/>
                <a:ea typeface="Montserrat"/>
                <a:cs typeface="Montserrat"/>
                <a:sym typeface="Montserrat"/>
              </a:rPr>
              <a:t>float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Boolean type		:</a:t>
            </a:r>
            <a:r>
              <a:rPr lang="id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>
                <a:solidFill>
                  <a:srgbClr val="DC143C"/>
                </a:solidFill>
                <a:highlight>
                  <a:srgbClr val="F1F1F1"/>
                </a:highlight>
                <a:latin typeface="Montserrat"/>
                <a:ea typeface="Montserrat"/>
                <a:cs typeface="Montserrat"/>
                <a:sym typeface="Montserrat"/>
              </a:rPr>
              <a:t>bool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ge62ec183bf_0_0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Data Types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61706fbd0_0_45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e61706fbd0_0_45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id" sz="1200" u="none" cap="none" strike="noStrike">
                <a:solidFill>
                  <a:schemeClr val="lt1"/>
                </a:solidFill>
              </a:rPr>
              <a:t>Page </a:t>
            </a:r>
            <a:r>
              <a:rPr lang="id" sz="1200">
                <a:solidFill>
                  <a:schemeClr val="lt1"/>
                </a:solidFill>
              </a:rPr>
              <a:t>13</a:t>
            </a:r>
            <a:endParaRPr i="0" sz="1200" u="none" cap="none" strike="noStrike">
              <a:solidFill>
                <a:schemeClr val="lt1"/>
              </a:solidFill>
            </a:endParaRPr>
          </a:p>
        </p:txBody>
      </p:sp>
      <p:pic>
        <p:nvPicPr>
          <p:cNvPr id="207" name="Google Shape;207;ge61706fbd0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ge61706fbd0_0_45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ge61706fbd0_0_45"/>
          <p:cNvSpPr txBox="1"/>
          <p:nvPr/>
        </p:nvSpPr>
        <p:spPr>
          <a:xfrm>
            <a:off x="457200" y="1250400"/>
            <a:ext cx="83322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is a sequence of characters, surrounded by either single or double quotation marks.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is a whole number, positive or negative, without decimals, of unlimited length.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Float</a:t>
            </a: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is a number, positive or negative, containing one or more decimals.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Boolean</a:t>
            </a: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represent one of two values of</a:t>
            </a:r>
            <a:r>
              <a:rPr lang="id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>
                <a:solidFill>
                  <a:srgbClr val="DC143C"/>
                </a:solidFill>
                <a:highlight>
                  <a:srgbClr val="F1F1F1"/>
                </a:highlight>
                <a:latin typeface="Montserrat"/>
                <a:ea typeface="Montserrat"/>
                <a:cs typeface="Montserrat"/>
                <a:sym typeface="Montserrat"/>
              </a:rPr>
              <a:t>True</a:t>
            </a:r>
            <a:r>
              <a:rPr lang="id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lang="id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>
                <a:solidFill>
                  <a:srgbClr val="DC143C"/>
                </a:solidFill>
                <a:highlight>
                  <a:srgbClr val="F1F1F1"/>
                </a:highlight>
                <a:latin typeface="Montserrat"/>
                <a:ea typeface="Montserrat"/>
                <a:cs typeface="Montserrat"/>
                <a:sym typeface="Montserrat"/>
              </a:rPr>
              <a:t>False</a:t>
            </a:r>
            <a:r>
              <a:rPr lang="id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You can get the data type of any object by using the </a:t>
            </a:r>
            <a:r>
              <a:rPr lang="id">
                <a:solidFill>
                  <a:srgbClr val="DC143C"/>
                </a:solidFill>
                <a:highlight>
                  <a:srgbClr val="F1F1F1"/>
                </a:highlight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>
              <a:solidFill>
                <a:srgbClr val="DC143C"/>
              </a:solidFill>
              <a:highlight>
                <a:srgbClr val="F1F1F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x = 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1200">
              <a:solidFill>
                <a:srgbClr val="FF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(x))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ge61706fbd0_0_45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Data Types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61706fbd0_0_55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e61706fbd0_0_55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id" sz="1200" u="none" cap="none" strike="noStrike">
                <a:solidFill>
                  <a:schemeClr val="lt1"/>
                </a:solidFill>
              </a:rPr>
              <a:t>Page </a:t>
            </a:r>
            <a:r>
              <a:rPr lang="id" sz="1200">
                <a:solidFill>
                  <a:schemeClr val="lt1"/>
                </a:solidFill>
              </a:rPr>
              <a:t>14</a:t>
            </a:r>
            <a:endParaRPr i="0" sz="1200" u="none" cap="none" strike="noStrike">
              <a:solidFill>
                <a:schemeClr val="lt1"/>
              </a:solidFill>
            </a:endParaRPr>
          </a:p>
        </p:txBody>
      </p:sp>
      <p:pic>
        <p:nvPicPr>
          <p:cNvPr id="217" name="Google Shape;217;ge61706fbd0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ge61706fbd0_0_55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ge61706fbd0_0_55"/>
          <p:cNvSpPr/>
          <p:nvPr/>
        </p:nvSpPr>
        <p:spPr>
          <a:xfrm>
            <a:off x="1911675" y="2286800"/>
            <a:ext cx="93900" cy="12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0" name="Google Shape;220;ge61706fbd0_0_55"/>
          <p:cNvGraphicFramePr/>
          <p:nvPr/>
        </p:nvGraphicFramePr>
        <p:xfrm>
          <a:off x="476325" y="1339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{06E5A428-8C66-40C5-9829-F32A06616DB2}</a:tableStyleId>
              </a:tblPr>
              <a:tblGrid>
                <a:gridCol w="2730450"/>
                <a:gridCol w="2730450"/>
                <a:gridCol w="2730450"/>
              </a:tblGrid>
              <a:tr h="25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id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Operator</a:t>
                      </a:r>
                      <a:endParaRPr b="1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id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b="1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id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Example</a:t>
                      </a:r>
                      <a:endParaRPr b="1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+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Addition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+ y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Subtraction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 y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*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Multiplication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* y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/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Division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/ y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Modulus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% y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**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Exponentiation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** y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ge61706fbd0_0_55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Math Operations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61706fbd0_0_65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e61706fbd0_0_65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id" sz="1200" u="none" cap="none" strike="noStrike">
                <a:solidFill>
                  <a:schemeClr val="lt1"/>
                </a:solidFill>
              </a:rPr>
              <a:t>Page 1</a:t>
            </a:r>
            <a:r>
              <a:rPr lang="id" sz="1200">
                <a:solidFill>
                  <a:schemeClr val="lt1"/>
                </a:solidFill>
              </a:rPr>
              <a:t>5</a:t>
            </a:r>
            <a:endParaRPr i="0" sz="1200" u="none" cap="none" strike="noStrike">
              <a:solidFill>
                <a:schemeClr val="lt1"/>
              </a:solidFill>
            </a:endParaRPr>
          </a:p>
        </p:txBody>
      </p:sp>
      <p:pic>
        <p:nvPicPr>
          <p:cNvPr id="228" name="Google Shape;228;ge61706fbd0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ge61706fbd0_0_65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ge61706fbd0_0_65"/>
          <p:cNvSpPr txBox="1"/>
          <p:nvPr/>
        </p:nvSpPr>
        <p:spPr>
          <a:xfrm>
            <a:off x="457200" y="1255363"/>
            <a:ext cx="83322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There may be times when you want to specify a type on to a variable.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❖"/>
            </a:pPr>
            <a:r>
              <a:rPr lang="id">
                <a:solidFill>
                  <a:srgbClr val="DC143C"/>
                </a:solidFill>
                <a:highlight>
                  <a:srgbClr val="F1F1F1"/>
                </a:highlight>
                <a:latin typeface="Montserrat"/>
                <a:ea typeface="Montserrat"/>
                <a:cs typeface="Montserrat"/>
                <a:sym typeface="Montserrat"/>
              </a:rPr>
              <a:t>int()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- constructs an integer number from an integer literal, a float literal (by rounding down to the previous whole number), or a string literal (providing the string represents a whole number)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❖"/>
            </a:pPr>
            <a:r>
              <a:rPr lang="id">
                <a:solidFill>
                  <a:srgbClr val="DC143C"/>
                </a:solidFill>
                <a:highlight>
                  <a:srgbClr val="F1F1F1"/>
                </a:highlight>
                <a:latin typeface="Montserrat"/>
                <a:ea typeface="Montserrat"/>
                <a:cs typeface="Montserrat"/>
                <a:sym typeface="Montserrat"/>
              </a:rPr>
              <a:t>float()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- constructs a float number from an integer literal, a float literal or a string literal (providing the string represents a float or an integer)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❖"/>
            </a:pPr>
            <a:r>
              <a:rPr lang="id">
                <a:solidFill>
                  <a:srgbClr val="DC143C"/>
                </a:solidFill>
                <a:highlight>
                  <a:srgbClr val="F1F1F1"/>
                </a:highlight>
                <a:latin typeface="Montserrat"/>
                <a:ea typeface="Montserrat"/>
                <a:cs typeface="Montserrat"/>
                <a:sym typeface="Montserrat"/>
              </a:rPr>
              <a:t>str()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- constructs a string from a wide variety of data types, including strings, integer literals and float literals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ge61706fbd0_0_65"/>
          <p:cNvSpPr/>
          <p:nvPr/>
        </p:nvSpPr>
        <p:spPr>
          <a:xfrm>
            <a:off x="1911675" y="2286800"/>
            <a:ext cx="93900" cy="12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e61706fbd0_0_65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Castings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b5a899048_2_6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eb5a899048_2_6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id" sz="1200" u="none" cap="none" strike="noStrike">
                <a:solidFill>
                  <a:schemeClr val="lt1"/>
                </a:solidFill>
              </a:rPr>
              <a:t>Page 1</a:t>
            </a:r>
            <a:r>
              <a:rPr lang="id" sz="1200">
                <a:solidFill>
                  <a:schemeClr val="lt1"/>
                </a:solidFill>
              </a:rPr>
              <a:t>6</a:t>
            </a:r>
            <a:endParaRPr i="0" sz="1200" u="none" cap="none" strike="noStrike">
              <a:solidFill>
                <a:schemeClr val="lt1"/>
              </a:solidFill>
            </a:endParaRPr>
          </a:p>
        </p:txBody>
      </p:sp>
      <p:pic>
        <p:nvPicPr>
          <p:cNvPr id="239" name="Google Shape;239;geb5a899048_2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geb5a899048_2_6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geb5a899048_2_6"/>
          <p:cNvSpPr txBox="1"/>
          <p:nvPr/>
        </p:nvSpPr>
        <p:spPr>
          <a:xfrm>
            <a:off x="457200" y="1255363"/>
            <a:ext cx="833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x =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2.8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		</a:t>
            </a:r>
            <a:r>
              <a:rPr lang="id" sz="1200">
                <a:solidFill>
                  <a:srgbClr val="008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# y will be 2</a:t>
            </a:r>
            <a:endParaRPr sz="1200">
              <a:solidFill>
                <a:srgbClr val="008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 =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float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"4.2"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	</a:t>
            </a:r>
            <a:r>
              <a:rPr lang="id" sz="1200">
                <a:solidFill>
                  <a:srgbClr val="008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# w will be 4.2</a:t>
            </a:r>
            <a:endParaRPr sz="1200">
              <a:solidFill>
                <a:srgbClr val="008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z =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str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3.0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		</a:t>
            </a:r>
            <a:r>
              <a:rPr lang="id" sz="1200">
                <a:solidFill>
                  <a:srgbClr val="008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# z will be '3.0'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geb5a899048_2_6"/>
          <p:cNvSpPr/>
          <p:nvPr/>
        </p:nvSpPr>
        <p:spPr>
          <a:xfrm>
            <a:off x="1911675" y="2286800"/>
            <a:ext cx="93900" cy="12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eb5a899048_2_6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Castings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4CE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2c4867b4b_0_102"/>
          <p:cNvSpPr txBox="1"/>
          <p:nvPr/>
        </p:nvSpPr>
        <p:spPr>
          <a:xfrm>
            <a:off x="3077550" y="2053275"/>
            <a:ext cx="298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id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Quiz Session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ge2c4867b4b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0142" y="2498169"/>
            <a:ext cx="5005225" cy="11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e2c4867b4b_0_102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e2c4867b4b_0_102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lang="id" sz="1200">
                <a:solidFill>
                  <a:srgbClr val="00B4CE"/>
                </a:solidFill>
              </a:rPr>
              <a:t>17</a:t>
            </a:r>
            <a:endParaRPr b="0" i="0" sz="12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b5a899048_0_0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eb5a899048_0_0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id" sz="1200" u="none" cap="none" strike="noStrike">
                <a:solidFill>
                  <a:schemeClr val="lt1"/>
                </a:solidFill>
              </a:rPr>
              <a:t>Page </a:t>
            </a:r>
            <a:r>
              <a:rPr lang="id" sz="1200">
                <a:solidFill>
                  <a:schemeClr val="lt1"/>
                </a:solidFill>
              </a:rPr>
              <a:t>18</a:t>
            </a:r>
            <a:endParaRPr i="0" sz="1200" u="none" cap="none" strike="noStrike">
              <a:solidFill>
                <a:schemeClr val="lt1"/>
              </a:solidFill>
            </a:endParaRPr>
          </a:p>
        </p:txBody>
      </p:sp>
      <p:pic>
        <p:nvPicPr>
          <p:cNvPr id="258" name="Google Shape;258;geb5a89904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geb5a899048_0_0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" name="Google Shape;260;geb5a899048_0_0"/>
          <p:cNvSpPr/>
          <p:nvPr/>
        </p:nvSpPr>
        <p:spPr>
          <a:xfrm>
            <a:off x="1911675" y="2286800"/>
            <a:ext cx="93900" cy="12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eb5a899048_0_0"/>
          <p:cNvSpPr txBox="1"/>
          <p:nvPr/>
        </p:nvSpPr>
        <p:spPr>
          <a:xfrm>
            <a:off x="457200" y="1388550"/>
            <a:ext cx="5492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 string, integer, float, and boolean from data types below :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 = “I love AI”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 = 1945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z = 71.80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 = True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lang="id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 = 2*6/3 (int or float? check in your IDE!)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geb5a899048_0_0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Quiz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4CE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>
            <a:off x="7183975" y="238300"/>
            <a:ext cx="1959900" cy="5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0" y="2030175"/>
            <a:ext cx="1605900" cy="2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0" y="2438149"/>
            <a:ext cx="1605900" cy="2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0" y="2880684"/>
            <a:ext cx="1605900" cy="20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5260325" y="1955600"/>
            <a:ext cx="2346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id" sz="3600">
                <a:solidFill>
                  <a:schemeClr val="lt1"/>
                </a:solidFill>
              </a:rPr>
              <a:t>Git, IDE &amp; Python</a:t>
            </a:r>
            <a:endParaRPr b="1" sz="3600">
              <a:solidFill>
                <a:schemeClr val="lt1"/>
              </a:solidFill>
            </a:endParaRPr>
          </a:p>
        </p:txBody>
      </p:sp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lang="id" sz="1200">
                <a:solidFill>
                  <a:srgbClr val="00B4CE"/>
                </a:solidFill>
              </a:rPr>
              <a:t>1</a:t>
            </a:r>
            <a:endParaRPr b="0" i="0" sz="12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275" y="994800"/>
            <a:ext cx="4205100" cy="3153900"/>
          </a:xfrm>
          <a:prstGeom prst="roundRect">
            <a:avLst>
              <a:gd fmla="val 754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geb5a899048_2_17"/>
          <p:cNvPicPr preferRelativeResize="0"/>
          <p:nvPr/>
        </p:nvPicPr>
        <p:blipFill rotWithShape="1">
          <a:blip r:embed="rId3">
            <a:alphaModFix/>
          </a:blip>
          <a:srcRect b="19237" l="1678" r="8085" t="8251"/>
          <a:stretch/>
        </p:blipFill>
        <p:spPr>
          <a:xfrm>
            <a:off x="-100" y="0"/>
            <a:ext cx="91440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pic>
      <p:pic>
        <p:nvPicPr>
          <p:cNvPr id="268" name="Google Shape;268;geb5a899048_2_17"/>
          <p:cNvPicPr preferRelativeResize="0"/>
          <p:nvPr/>
        </p:nvPicPr>
        <p:blipFill rotWithShape="1">
          <a:blip r:embed="rId4">
            <a:alphaModFix/>
          </a:blip>
          <a:srcRect b="46760" l="0" r="0" t="0"/>
          <a:stretch/>
        </p:blipFill>
        <p:spPr>
          <a:xfrm>
            <a:off x="-4152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eb5a899048_2_17"/>
          <p:cNvSpPr/>
          <p:nvPr/>
        </p:nvSpPr>
        <p:spPr>
          <a:xfrm>
            <a:off x="2211938" y="1575000"/>
            <a:ext cx="4720200" cy="199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grpSp>
        <p:nvGrpSpPr>
          <p:cNvPr id="270" name="Google Shape;270;geb5a899048_2_17"/>
          <p:cNvGrpSpPr/>
          <p:nvPr/>
        </p:nvGrpSpPr>
        <p:grpSpPr>
          <a:xfrm>
            <a:off x="2211863" y="1968044"/>
            <a:ext cx="4720051" cy="1169795"/>
            <a:chOff x="2604000" y="1878375"/>
            <a:chExt cx="3936000" cy="1169795"/>
          </a:xfrm>
        </p:grpSpPr>
        <p:sp>
          <p:nvSpPr>
            <p:cNvPr id="271" name="Google Shape;271;geb5a899048_2_17"/>
            <p:cNvSpPr txBox="1"/>
            <p:nvPr/>
          </p:nvSpPr>
          <p:spPr>
            <a:xfrm>
              <a:off x="3354300" y="1878375"/>
              <a:ext cx="2435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id" sz="2400" u="none" cap="none" strike="noStrike">
                  <a:solidFill>
                    <a:srgbClr val="00B4C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Terima Kasih!</a:t>
              </a:r>
              <a:endParaRPr b="1" i="0" sz="2400" u="none" cap="none" strike="noStrike">
                <a:solidFill>
                  <a:srgbClr val="00B4C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2" name="Google Shape;272;geb5a899048_2_17"/>
            <p:cNvSpPr txBox="1"/>
            <p:nvPr/>
          </p:nvSpPr>
          <p:spPr>
            <a:xfrm>
              <a:off x="2604000" y="2324870"/>
              <a:ext cx="39360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id" u="sng">
                  <a:solidFill>
                    <a:schemeClr val="hlink"/>
                  </a:solidFill>
                  <a:latin typeface="Montserrat Medium"/>
                  <a:ea typeface="Montserrat Medium"/>
                  <a:cs typeface="Montserrat Medium"/>
                  <a:sym typeface="Montserrat Medium"/>
                  <a:hlinkClick r:id="rId5"/>
                </a:rPr>
                <a:t>Indonesia AI | AI for Everyone, AI for Indonesia</a:t>
              </a:r>
              <a:endParaRPr b="0" i="0" sz="1400" u="none" cap="none" strike="noStrike">
                <a:solidFill>
                  <a:srgbClr val="00B4CE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id" sz="1400" u="none" cap="none" strike="noStrike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</a:t>
              </a:r>
              <a:r>
                <a:rPr b="0" i="0" lang="id" sz="1400" u="none" cap="none" strike="noStrike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ontact@aiforindonesia.org</a:t>
              </a:r>
              <a:endPara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273" name="Google Shape;273;geb5a899048_2_17"/>
          <p:cNvSpPr/>
          <p:nvPr/>
        </p:nvSpPr>
        <p:spPr>
          <a:xfrm>
            <a:off x="7183975" y="238300"/>
            <a:ext cx="1771800" cy="5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geb5a899048_2_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5347cb646_0_0"/>
          <p:cNvSpPr/>
          <p:nvPr/>
        </p:nvSpPr>
        <p:spPr>
          <a:xfrm>
            <a:off x="-25700" y="488400"/>
            <a:ext cx="2313300" cy="482700"/>
          </a:xfrm>
          <a:prstGeom prst="rect">
            <a:avLst/>
          </a:prstGeom>
          <a:solidFill>
            <a:srgbClr val="DC2811"/>
          </a:solidFill>
          <a:ln cap="flat" cmpd="sng" w="9525">
            <a:solidFill>
              <a:srgbClr val="DC28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e5347cb646_0_0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00B4CE"/>
          </a:solidFill>
          <a:ln cap="flat" cmpd="sng" w="952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e5347cb646_0_0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lang="id" sz="1200">
                <a:solidFill>
                  <a:schemeClr val="lt1"/>
                </a:solidFill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e5347cb646_0_0"/>
          <p:cNvSpPr txBox="1"/>
          <p:nvPr/>
        </p:nvSpPr>
        <p:spPr>
          <a:xfrm>
            <a:off x="771375" y="442450"/>
            <a:ext cx="155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d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e5347cb646_0_0"/>
          <p:cNvSpPr txBox="1"/>
          <p:nvPr/>
        </p:nvSpPr>
        <p:spPr>
          <a:xfrm>
            <a:off x="841700" y="1248350"/>
            <a:ext cx="11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Git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ge5347cb646_0_0"/>
          <p:cNvSpPr txBox="1"/>
          <p:nvPr/>
        </p:nvSpPr>
        <p:spPr>
          <a:xfrm>
            <a:off x="841725" y="1564500"/>
            <a:ext cx="3787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Introduction to Version Control (Git):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❖"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and clone repository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❖"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Upload file to repository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ge5347cb646_0_0"/>
          <p:cNvSpPr/>
          <p:nvPr/>
        </p:nvSpPr>
        <p:spPr>
          <a:xfrm>
            <a:off x="695175" y="1394850"/>
            <a:ext cx="100200" cy="100200"/>
          </a:xfrm>
          <a:prstGeom prst="ellipse">
            <a:avLst/>
          </a:prstGeom>
          <a:solidFill>
            <a:srgbClr val="DC2811"/>
          </a:solidFill>
          <a:ln cap="flat" cmpd="sng" w="9525">
            <a:solidFill>
              <a:srgbClr val="DC28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ge5347cb64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e5347cb646_0_0"/>
          <p:cNvSpPr txBox="1"/>
          <p:nvPr/>
        </p:nvSpPr>
        <p:spPr>
          <a:xfrm>
            <a:off x="841700" y="2889950"/>
            <a:ext cx="11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e5347cb646_0_0"/>
          <p:cNvSpPr txBox="1"/>
          <p:nvPr/>
        </p:nvSpPr>
        <p:spPr>
          <a:xfrm>
            <a:off x="841713" y="3206100"/>
            <a:ext cx="323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e5347cb646_0_0"/>
          <p:cNvSpPr txBox="1"/>
          <p:nvPr/>
        </p:nvSpPr>
        <p:spPr>
          <a:xfrm>
            <a:off x="5356925" y="1248350"/>
            <a:ext cx="11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ge5347cb646_0_0"/>
          <p:cNvSpPr txBox="1"/>
          <p:nvPr/>
        </p:nvSpPr>
        <p:spPr>
          <a:xfrm>
            <a:off x="5356938" y="1564500"/>
            <a:ext cx="3238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Introduction to python: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❖"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your first program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❖"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Comments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❖"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❖"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❖"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Math Operations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❖"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Castings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ge5347cb646_0_0"/>
          <p:cNvSpPr/>
          <p:nvPr/>
        </p:nvSpPr>
        <p:spPr>
          <a:xfrm>
            <a:off x="5210400" y="1394850"/>
            <a:ext cx="100200" cy="100200"/>
          </a:xfrm>
          <a:prstGeom prst="ellipse">
            <a:avLst/>
          </a:prstGeom>
          <a:solidFill>
            <a:srgbClr val="DC2811"/>
          </a:solidFill>
          <a:ln cap="flat" cmpd="sng" w="9525">
            <a:solidFill>
              <a:srgbClr val="DC28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e5347cb646_0_0"/>
          <p:cNvSpPr txBox="1"/>
          <p:nvPr/>
        </p:nvSpPr>
        <p:spPr>
          <a:xfrm>
            <a:off x="4975925" y="2889950"/>
            <a:ext cx="11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e5347cb646_0_0"/>
          <p:cNvSpPr txBox="1"/>
          <p:nvPr/>
        </p:nvSpPr>
        <p:spPr>
          <a:xfrm>
            <a:off x="4975938" y="3206100"/>
            <a:ext cx="323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e5347cb646_0_0"/>
          <p:cNvSpPr txBox="1"/>
          <p:nvPr/>
        </p:nvSpPr>
        <p:spPr>
          <a:xfrm>
            <a:off x="820775" y="2996275"/>
            <a:ext cx="11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IDE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ge5347cb646_0_0"/>
          <p:cNvSpPr txBox="1"/>
          <p:nvPr/>
        </p:nvSpPr>
        <p:spPr>
          <a:xfrm>
            <a:off x="820800" y="3312425"/>
            <a:ext cx="3808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Introduction </a:t>
            </a: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Integrated</a:t>
            </a: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 (IDE):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❖"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is IDE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❖"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VS Code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ge5347cb646_0_0"/>
          <p:cNvSpPr/>
          <p:nvPr/>
        </p:nvSpPr>
        <p:spPr>
          <a:xfrm>
            <a:off x="674250" y="3142775"/>
            <a:ext cx="100200" cy="100200"/>
          </a:xfrm>
          <a:prstGeom prst="ellipse">
            <a:avLst/>
          </a:prstGeom>
          <a:solidFill>
            <a:srgbClr val="DC2811"/>
          </a:solidFill>
          <a:ln cap="flat" cmpd="sng" w="9525">
            <a:solidFill>
              <a:srgbClr val="DC28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id" sz="1200" u="none" cap="none" strike="noStrike">
                <a:solidFill>
                  <a:schemeClr val="lt1"/>
                </a:solidFill>
              </a:rPr>
              <a:t>Page 0</a:t>
            </a:r>
            <a:r>
              <a:rPr lang="id" sz="1200">
                <a:solidFill>
                  <a:schemeClr val="lt1"/>
                </a:solidFill>
              </a:rPr>
              <a:t>3</a:t>
            </a:r>
            <a:endParaRPr i="0" sz="1200" u="none" cap="none" strike="noStrike">
              <a:solidFill>
                <a:schemeClr val="lt1"/>
              </a:solidFill>
            </a:endParaRPr>
          </a:p>
        </p:txBody>
      </p:sp>
      <p:pic>
        <p:nvPicPr>
          <p:cNvPr id="101" name="Google Shape;1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7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7"/>
          <p:cNvSpPr txBox="1"/>
          <p:nvPr/>
        </p:nvSpPr>
        <p:spPr>
          <a:xfrm>
            <a:off x="457200" y="1293050"/>
            <a:ext cx="46653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Git is a distributed </a:t>
            </a: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version-control</a:t>
            </a: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 system </a:t>
            </a: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for tracking changes in source code</a:t>
            </a: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 during software development.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It is designed for coordinating work among programmers, but </a:t>
            </a: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it can used to track in any set of files</a:t>
            </a: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. Its goals include speed,  data integrity, and support for </a:t>
            </a: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distributed</a:t>
            </a: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, non-linear workflows.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7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Git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2673" y="1773888"/>
            <a:ext cx="2130400" cy="15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5347cb646_0_29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e5347cb646_0_29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id" sz="1200" u="none" cap="none" strike="noStrike">
                <a:solidFill>
                  <a:schemeClr val="lt1"/>
                </a:solidFill>
              </a:rPr>
              <a:t>Page 0</a:t>
            </a:r>
            <a:r>
              <a:rPr lang="id" sz="1200">
                <a:solidFill>
                  <a:schemeClr val="lt1"/>
                </a:solidFill>
              </a:rPr>
              <a:t>4</a:t>
            </a:r>
            <a:endParaRPr i="0" sz="1200" u="none" cap="none" strike="noStrike">
              <a:solidFill>
                <a:schemeClr val="lt1"/>
              </a:solidFill>
            </a:endParaRPr>
          </a:p>
        </p:txBody>
      </p:sp>
      <p:pic>
        <p:nvPicPr>
          <p:cNvPr id="112" name="Google Shape;112;ge5347cb646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ge5347cb646_0_29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ge5347cb646_0_29"/>
          <p:cNvSpPr txBox="1"/>
          <p:nvPr/>
        </p:nvSpPr>
        <p:spPr>
          <a:xfrm>
            <a:off x="457200" y="1058975"/>
            <a:ext cx="83322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git clone [url]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Clone (download) a repository that already exists on GitHub, </a:t>
            </a: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including</a:t>
            </a: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 all of the files, branches, and commits.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git add [file]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Snapshots the file in preparation for versioning.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git commit -m “[descriptive message]”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Records file snapshots permanently in version history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git push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Uploads all local branch commits to GitHub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ge5347cb646_0_29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Git Command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90033b169_0_5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e90033b169_0_5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id" sz="1200" u="none" cap="none" strike="noStrike">
                <a:solidFill>
                  <a:schemeClr val="lt1"/>
                </a:solidFill>
              </a:rPr>
              <a:t>Page 0</a:t>
            </a:r>
            <a:r>
              <a:rPr lang="id" sz="1200">
                <a:solidFill>
                  <a:schemeClr val="lt1"/>
                </a:solidFill>
              </a:rPr>
              <a:t>5</a:t>
            </a:r>
            <a:endParaRPr i="0" sz="1200" u="none" cap="none" strike="noStrike">
              <a:solidFill>
                <a:schemeClr val="lt1"/>
              </a:solidFill>
            </a:endParaRPr>
          </a:p>
        </p:txBody>
      </p:sp>
      <p:pic>
        <p:nvPicPr>
          <p:cNvPr id="122" name="Google Shape;122;ge90033b169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ge90033b169_0_5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ge90033b169_0_5"/>
          <p:cNvSpPr txBox="1"/>
          <p:nvPr/>
        </p:nvSpPr>
        <p:spPr>
          <a:xfrm>
            <a:off x="457200" y="1293050"/>
            <a:ext cx="5085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An integrated development environment (IDE) is a </a:t>
            </a: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software application</a:t>
            </a: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 that provides comprehensive facilities to computer programmers for software development.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Some popular IDEs, such as Sublime, Atom, NetBeans, Eclipse and VS Code.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We are gonna use Visual Studio Code yeay!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ge90033b169_0_5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IDE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e90033b169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1650" y="1647263"/>
            <a:ext cx="2835050" cy="1594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d7923600d_0_0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ed7923600d_0_0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id" sz="1200" u="none" cap="none" strike="noStrike">
                <a:solidFill>
                  <a:schemeClr val="lt1"/>
                </a:solidFill>
              </a:rPr>
              <a:t>Page 0</a:t>
            </a:r>
            <a:r>
              <a:rPr lang="id" sz="1200">
                <a:solidFill>
                  <a:schemeClr val="lt1"/>
                </a:solidFill>
              </a:rPr>
              <a:t>6</a:t>
            </a:r>
            <a:endParaRPr i="0" sz="1200" u="none" cap="none" strike="noStrike">
              <a:solidFill>
                <a:schemeClr val="lt1"/>
              </a:solidFill>
            </a:endParaRPr>
          </a:p>
        </p:txBody>
      </p:sp>
      <p:pic>
        <p:nvPicPr>
          <p:cNvPr id="133" name="Google Shape;133;ged7923600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ged7923600d_0_0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ged7923600d_0_0"/>
          <p:cNvSpPr txBox="1"/>
          <p:nvPr/>
        </p:nvSpPr>
        <p:spPr>
          <a:xfrm>
            <a:off x="457200" y="1293050"/>
            <a:ext cx="5085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Special Python IDE best for data analysis, data visualisation and developing </a:t>
            </a: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machine learning models</a:t>
            </a: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It is a web application based on the server-client structure, and it allows you to create and manipulate notebook documents - or just “notebooks”.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You will </a:t>
            </a: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learn</a:t>
            </a: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 how to use it for Intermediate Python.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ged7923600d_0_0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IDE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ed7923600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4411" y="1599575"/>
            <a:ext cx="2129526" cy="16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5347cb646_0_38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e5347cb646_0_38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id" sz="1200" u="none" cap="none" strike="noStrike">
                <a:solidFill>
                  <a:schemeClr val="lt1"/>
                </a:solidFill>
              </a:rPr>
              <a:t>Page 0</a:t>
            </a:r>
            <a:r>
              <a:rPr lang="id" sz="1200">
                <a:solidFill>
                  <a:schemeClr val="lt1"/>
                </a:solidFill>
              </a:rPr>
              <a:t>7</a:t>
            </a:r>
            <a:endParaRPr i="0" sz="1200" u="none" cap="none" strike="noStrike">
              <a:solidFill>
                <a:schemeClr val="lt1"/>
              </a:solidFill>
            </a:endParaRPr>
          </a:p>
        </p:txBody>
      </p:sp>
      <p:pic>
        <p:nvPicPr>
          <p:cNvPr id="144" name="Google Shape;144;ge5347cb646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ge5347cb646_0_38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ge5347cb646_0_38"/>
          <p:cNvSpPr txBox="1"/>
          <p:nvPr/>
        </p:nvSpPr>
        <p:spPr>
          <a:xfrm>
            <a:off x="457200" y="1313825"/>
            <a:ext cx="7953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Python is an interpreted, high-level and general-purpose programming language. Created by Guido van Rossum and first released in 1991.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Python’s design philosophy emphasizes code readability with its </a:t>
            </a: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notable</a:t>
            </a: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 use of significant whitespace.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ge5347cb646_0_38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5347cb646_0_47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e5347cb646_0_47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id" sz="1200" u="none" cap="none" strike="noStrike">
                <a:solidFill>
                  <a:schemeClr val="lt1"/>
                </a:solidFill>
              </a:rPr>
              <a:t>Page 0</a:t>
            </a:r>
            <a:r>
              <a:rPr lang="id" sz="1200">
                <a:solidFill>
                  <a:schemeClr val="lt1"/>
                </a:solidFill>
              </a:rPr>
              <a:t>8</a:t>
            </a:r>
            <a:endParaRPr i="0" sz="1200" u="none" cap="none" strike="noStrike">
              <a:solidFill>
                <a:schemeClr val="lt1"/>
              </a:solidFill>
            </a:endParaRPr>
          </a:p>
        </p:txBody>
      </p:sp>
      <p:pic>
        <p:nvPicPr>
          <p:cNvPr id="154" name="Google Shape;154;ge5347cb646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ge5347cb646_0_47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ge5347cb646_0_47"/>
          <p:cNvSpPr txBox="1"/>
          <p:nvPr/>
        </p:nvSpPr>
        <p:spPr>
          <a:xfrm>
            <a:off x="457200" y="1260600"/>
            <a:ext cx="8127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It is used for: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❖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Web development(server-side)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❖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Software development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❖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Mathematics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❖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System scripting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Why Python?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❖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Python works on different platforms (Windows, Mac, Linux, Raspberry Pi, tec).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❖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Python has a simple syntax similar to the English language.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❖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Python has syntax that allows developers to write programs with fewer lines than some other programming languages.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ge5347cb646_0_47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