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Montserrat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iy9MNWBVvwmlMBIzyEQooDJ8m2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MontserratMedium-bold.fntdata"/><Relationship Id="rId23" Type="http://schemas.openxmlformats.org/officeDocument/2006/relationships/font" Target="fonts/Montserrat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boldItalic.fntdata"/><Relationship Id="rId25" Type="http://schemas.openxmlformats.org/officeDocument/2006/relationships/font" Target="fonts/MontserratMedium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83f7b6d3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b83f7b6d3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2c4867b4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e2c4867b4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b585495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eb585495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b7f70f97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eb7f70f97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887a4d9a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e887a4d9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83f7b6d3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b83f7b6d3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83f7b6d3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b83f7b6d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83f7b6d3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b83f7b6d3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83f7b6d3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b83f7b6d3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83f7b6d3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b83f7b6d3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9.jp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hyperlink" Target="http://aiforindonesia.org/" TargetMode="External"/><Relationship Id="rId6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991750" y="3048950"/>
            <a:ext cx="4556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lang="id" sz="3800">
                <a:solidFill>
                  <a:srgbClr val="DC2811"/>
                </a:solidFill>
              </a:rPr>
              <a:t>Python</a:t>
            </a:r>
            <a:r>
              <a:rPr b="1" i="0" lang="id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id" sz="3800"/>
              <a:t>Modules &amp; File Handling</a:t>
            </a:r>
            <a:endParaRPr b="1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235800" y="3662000"/>
            <a:ext cx="4068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46760" l="0" r="0" t="0"/>
          <a:stretch/>
        </p:blipFill>
        <p:spPr>
          <a:xfrm>
            <a:off x="-41525" y="4145600"/>
            <a:ext cx="1543525" cy="935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46760" l="0" r="0" t="0"/>
          <a:stretch/>
        </p:blipFill>
        <p:spPr>
          <a:xfrm>
            <a:off x="7676675" y="4145600"/>
            <a:ext cx="1543525" cy="935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8650" y="348625"/>
            <a:ext cx="4002903" cy="266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102832">
            <a:off x="-300299" y="640651"/>
            <a:ext cx="2061077" cy="12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83f7b6d3b_0_46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b83f7b6d3b_0_46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b="1" lang="id" sz="1200">
                <a:solidFill>
                  <a:schemeClr val="lt1"/>
                </a:solidFill>
              </a:rPr>
              <a:t>9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b83f7b6d3b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gb83f7b6d3b_0_46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gb83f7b6d3b_0_46"/>
          <p:cNvSpPr txBox="1"/>
          <p:nvPr/>
        </p:nvSpPr>
        <p:spPr>
          <a:xfrm>
            <a:off x="457200" y="1115975"/>
            <a:ext cx="82314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To delete a file, you must import the OS module, and run its </a:t>
            </a:r>
            <a:r>
              <a:rPr lang="id">
                <a:solidFill>
                  <a:srgbClr val="DC143C"/>
                </a:solidFill>
                <a:highlight>
                  <a:srgbClr val="F1F1F1"/>
                </a:highlight>
                <a:latin typeface="Montserrat"/>
                <a:ea typeface="Montserrat"/>
                <a:cs typeface="Montserrat"/>
                <a:sym typeface="Montserrat"/>
              </a:rPr>
              <a:t>os.remove()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function: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Remove the file "file.txt":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import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os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os.remove(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"file.txt"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gb83f7b6d3b_0_46"/>
          <p:cNvSpPr txBox="1"/>
          <p:nvPr/>
        </p:nvSpPr>
        <p:spPr>
          <a:xfrm>
            <a:off x="457200" y="435250"/>
            <a:ext cx="591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Python: File Handling - Delete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4CE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2c4867b4b_0_102"/>
          <p:cNvSpPr txBox="1"/>
          <p:nvPr/>
        </p:nvSpPr>
        <p:spPr>
          <a:xfrm>
            <a:off x="3077550" y="2287050"/>
            <a:ext cx="298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id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Quiz Session</a:t>
            </a:r>
            <a:endParaRPr b="1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ge2c4867b4b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0142" y="2498169"/>
            <a:ext cx="5005225" cy="116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e2c4867b4b_0_102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e2c4867b4b_0_102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d" sz="1200" u="none" cap="none" strike="noStrike">
                <a:solidFill>
                  <a:srgbClr val="00B4CE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lang="id" sz="1200">
                <a:solidFill>
                  <a:srgbClr val="00B4CE"/>
                </a:solidFill>
              </a:rPr>
              <a:t>10</a:t>
            </a:r>
            <a:endParaRPr b="0" i="0" sz="12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b585495ca_0_0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eb585495ca_0_0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b="1" lang="id" sz="1200">
                <a:solidFill>
                  <a:schemeClr val="lt1"/>
                </a:solidFill>
              </a:rPr>
              <a:t>11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geb585495c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geb585495ca_0_0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geb585495ca_0_0"/>
          <p:cNvSpPr txBox="1"/>
          <p:nvPr/>
        </p:nvSpPr>
        <p:spPr>
          <a:xfrm>
            <a:off x="457200" y="1106575"/>
            <a:ext cx="82314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have </a:t>
            </a:r>
            <a:r>
              <a:rPr b="1"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matematika.py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file and want to use it for python module 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pi</a:t>
            </a:r>
            <a:r>
              <a:rPr lang="id" sz="1200">
                <a:solidFill>
                  <a:srgbClr val="555555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200">
                <a:solidFill>
                  <a:srgbClr val="CE5C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id" sz="1200">
                <a:solidFill>
                  <a:srgbClr val="555555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200">
                <a:solidFill>
                  <a:srgbClr val="0000CF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22</a:t>
            </a:r>
            <a:r>
              <a:rPr lang="id" sz="1200">
                <a:solidFill>
                  <a:srgbClr val="555555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200">
                <a:solidFill>
                  <a:srgbClr val="CE5C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id" sz="1200">
                <a:solidFill>
                  <a:srgbClr val="555555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200">
                <a:solidFill>
                  <a:srgbClr val="0000CF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7</a:t>
            </a:r>
            <a:endParaRPr sz="1200">
              <a:solidFill>
                <a:srgbClr val="555555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204A87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def</a:t>
            </a:r>
            <a:r>
              <a:rPr lang="id" sz="1200">
                <a:solidFill>
                  <a:srgbClr val="555555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luas_persegi</a:t>
            </a:r>
            <a:r>
              <a:rPr lang="id" sz="1200">
                <a:solidFill>
                  <a:srgbClr val="555555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(sisi):</a:t>
            </a:r>
            <a:endParaRPr sz="1200">
              <a:solidFill>
                <a:srgbClr val="555555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555555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id" sz="1200">
                <a:solidFill>
                  <a:srgbClr val="204A87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id" sz="1200">
                <a:solidFill>
                  <a:srgbClr val="555555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sisi</a:t>
            </a:r>
            <a:r>
              <a:rPr lang="id" sz="1200">
                <a:solidFill>
                  <a:srgbClr val="555555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200">
                <a:solidFill>
                  <a:srgbClr val="CE5C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lang="id" sz="1200">
                <a:solidFill>
                  <a:srgbClr val="555555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sisi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is output from this code 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204A87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import</a:t>
            </a:r>
            <a:r>
              <a:rPr lang="id" sz="1200">
                <a:solidFill>
                  <a:srgbClr val="555555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matematika</a:t>
            </a:r>
            <a:endParaRPr sz="1200">
              <a:solidFill>
                <a:srgbClr val="555555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55555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204A87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 sz="1200">
                <a:solidFill>
                  <a:srgbClr val="4E9A06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"PI:"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id" sz="1200">
                <a:solidFill>
                  <a:srgbClr val="555555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matematika</a:t>
            </a:r>
            <a:r>
              <a:rPr lang="id" sz="1200">
                <a:solidFill>
                  <a:srgbClr val="CE5C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pi)</a:t>
            </a:r>
            <a:endParaRPr sz="1200">
              <a:solidFill>
                <a:srgbClr val="555555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204A87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matematika</a:t>
            </a:r>
            <a:r>
              <a:rPr lang="id" sz="1200">
                <a:solidFill>
                  <a:srgbClr val="CE5C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luas_persegi(sisi</a:t>
            </a:r>
            <a:r>
              <a:rPr lang="id" sz="1200">
                <a:solidFill>
                  <a:srgbClr val="CE5C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id" sz="1200">
                <a:solidFill>
                  <a:srgbClr val="0000CF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12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geb585495ca_0_0"/>
          <p:cNvSpPr txBox="1"/>
          <p:nvPr/>
        </p:nvSpPr>
        <p:spPr>
          <a:xfrm>
            <a:off x="457200" y="435250"/>
            <a:ext cx="591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Quiz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eb7f70f972_0_9"/>
          <p:cNvPicPr preferRelativeResize="0"/>
          <p:nvPr/>
        </p:nvPicPr>
        <p:blipFill rotWithShape="1">
          <a:blip r:embed="rId3">
            <a:alphaModFix/>
          </a:blip>
          <a:srcRect b="19237" l="1678" r="8085" t="8251"/>
          <a:stretch/>
        </p:blipFill>
        <p:spPr>
          <a:xfrm>
            <a:off x="-100" y="0"/>
            <a:ext cx="91440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pic>
      <p:pic>
        <p:nvPicPr>
          <p:cNvPr id="186" name="Google Shape;186;geb7f70f972_0_9"/>
          <p:cNvPicPr preferRelativeResize="0"/>
          <p:nvPr/>
        </p:nvPicPr>
        <p:blipFill rotWithShape="1">
          <a:blip r:embed="rId4">
            <a:alphaModFix/>
          </a:blip>
          <a:srcRect b="46760" l="0" r="0" t="0"/>
          <a:stretch/>
        </p:blipFill>
        <p:spPr>
          <a:xfrm>
            <a:off x="-41525" y="4145600"/>
            <a:ext cx="1543525" cy="93561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eb7f70f972_0_9"/>
          <p:cNvSpPr/>
          <p:nvPr/>
        </p:nvSpPr>
        <p:spPr>
          <a:xfrm>
            <a:off x="2211938" y="1575000"/>
            <a:ext cx="4720200" cy="199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grpSp>
        <p:nvGrpSpPr>
          <p:cNvPr id="188" name="Google Shape;188;geb7f70f972_0_9"/>
          <p:cNvGrpSpPr/>
          <p:nvPr/>
        </p:nvGrpSpPr>
        <p:grpSpPr>
          <a:xfrm>
            <a:off x="2211863" y="1968044"/>
            <a:ext cx="4720051" cy="1169795"/>
            <a:chOff x="2604000" y="1878375"/>
            <a:chExt cx="3936000" cy="1169795"/>
          </a:xfrm>
        </p:grpSpPr>
        <p:sp>
          <p:nvSpPr>
            <p:cNvPr id="189" name="Google Shape;189;geb7f70f972_0_9"/>
            <p:cNvSpPr txBox="1"/>
            <p:nvPr/>
          </p:nvSpPr>
          <p:spPr>
            <a:xfrm>
              <a:off x="3354300" y="1878375"/>
              <a:ext cx="2435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id" sz="2400" u="none" cap="none" strike="noStrike">
                  <a:solidFill>
                    <a:srgbClr val="00B4C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Terima Kasih!</a:t>
              </a:r>
              <a:endParaRPr b="1" i="0" sz="2400" u="none" cap="none" strike="noStrike">
                <a:solidFill>
                  <a:srgbClr val="00B4C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0" name="Google Shape;190;geb7f70f972_0_9"/>
            <p:cNvSpPr txBox="1"/>
            <p:nvPr/>
          </p:nvSpPr>
          <p:spPr>
            <a:xfrm>
              <a:off x="2604000" y="2324870"/>
              <a:ext cx="39360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id" u="sng">
                  <a:solidFill>
                    <a:schemeClr val="hlink"/>
                  </a:solidFill>
                  <a:latin typeface="Montserrat Medium"/>
                  <a:ea typeface="Montserrat Medium"/>
                  <a:cs typeface="Montserrat Medium"/>
                  <a:sym typeface="Montserrat Medium"/>
                  <a:hlinkClick r:id="rId5"/>
                </a:rPr>
                <a:t>Indonesia AI | AI for Everyone, AI for Indonesia</a:t>
              </a:r>
              <a:endParaRPr b="0" i="0" sz="1400" u="none" cap="none" strike="noStrike">
                <a:solidFill>
                  <a:srgbClr val="00B4CE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id" sz="1400" u="none" cap="none" strike="noStrike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</a:t>
              </a:r>
              <a:r>
                <a:rPr b="0" i="0" lang="id" sz="1400" u="none" cap="none" strike="noStrike">
                  <a:solidFill>
                    <a:srgbClr val="00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ontact@aiforindonesia.org</a:t>
              </a:r>
              <a:endParaRPr b="0" i="0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191" name="Google Shape;191;geb7f70f972_0_9"/>
          <p:cNvSpPr/>
          <p:nvPr/>
        </p:nvSpPr>
        <p:spPr>
          <a:xfrm>
            <a:off x="7183975" y="238300"/>
            <a:ext cx="1771800" cy="55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eb7f70f972_0_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4CE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/>
          <p:nvPr/>
        </p:nvSpPr>
        <p:spPr>
          <a:xfrm>
            <a:off x="7183975" y="238300"/>
            <a:ext cx="1959900" cy="55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0" y="2030175"/>
            <a:ext cx="1605900" cy="29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0" y="2438149"/>
            <a:ext cx="1605900" cy="29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0" y="2880684"/>
            <a:ext cx="1605900" cy="20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5157675" y="1803000"/>
            <a:ext cx="3353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id" sz="3600">
                <a:solidFill>
                  <a:schemeClr val="lt1"/>
                </a:solidFill>
              </a:rPr>
              <a:t>Modules and</a:t>
            </a:r>
            <a:endParaRPr b="1" sz="3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id" sz="3600">
                <a:solidFill>
                  <a:schemeClr val="lt1"/>
                </a:solidFill>
              </a:rPr>
              <a:t>File Handling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d" sz="1200" u="none" cap="none" strike="noStrike">
                <a:solidFill>
                  <a:srgbClr val="00B4CE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lang="id" sz="1200">
                <a:solidFill>
                  <a:srgbClr val="00B4CE"/>
                </a:solidFill>
              </a:rPr>
              <a:t>1</a:t>
            </a:r>
            <a:endParaRPr b="0" i="0" sz="12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275" y="994800"/>
            <a:ext cx="4205100" cy="3153900"/>
          </a:xfrm>
          <a:prstGeom prst="roundRect">
            <a:avLst>
              <a:gd fmla="val 7542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887a4d9a0_1_0"/>
          <p:cNvSpPr/>
          <p:nvPr/>
        </p:nvSpPr>
        <p:spPr>
          <a:xfrm>
            <a:off x="-25700" y="488400"/>
            <a:ext cx="2313300" cy="482700"/>
          </a:xfrm>
          <a:prstGeom prst="rect">
            <a:avLst/>
          </a:prstGeom>
          <a:solidFill>
            <a:srgbClr val="DC2811"/>
          </a:solidFill>
          <a:ln cap="flat" cmpd="sng" w="9525">
            <a:solidFill>
              <a:srgbClr val="DC28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e887a4d9a0_1_0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00B4CE"/>
          </a:solidFill>
          <a:ln cap="flat" cmpd="sng" w="952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e887a4d9a0_1_0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lang="id" sz="1200">
                <a:solidFill>
                  <a:schemeClr val="lt1"/>
                </a:solidFill>
              </a:rPr>
              <a:t>2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e887a4d9a0_1_0"/>
          <p:cNvSpPr txBox="1"/>
          <p:nvPr/>
        </p:nvSpPr>
        <p:spPr>
          <a:xfrm>
            <a:off x="771375" y="442450"/>
            <a:ext cx="155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d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e887a4d9a0_1_0"/>
          <p:cNvSpPr txBox="1"/>
          <p:nvPr/>
        </p:nvSpPr>
        <p:spPr>
          <a:xfrm>
            <a:off x="841700" y="1248350"/>
            <a:ext cx="12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Modules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ge887a4d9a0_1_0"/>
          <p:cNvSpPr/>
          <p:nvPr/>
        </p:nvSpPr>
        <p:spPr>
          <a:xfrm>
            <a:off x="695175" y="1394850"/>
            <a:ext cx="100200" cy="100200"/>
          </a:xfrm>
          <a:prstGeom prst="ellipse">
            <a:avLst/>
          </a:prstGeom>
          <a:solidFill>
            <a:srgbClr val="DC2811"/>
          </a:solidFill>
          <a:ln cap="flat" cmpd="sng" w="9525">
            <a:solidFill>
              <a:srgbClr val="DC28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ge887a4d9a0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e887a4d9a0_1_0"/>
          <p:cNvSpPr txBox="1"/>
          <p:nvPr/>
        </p:nvSpPr>
        <p:spPr>
          <a:xfrm>
            <a:off x="841700" y="2889950"/>
            <a:ext cx="11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e887a4d9a0_1_0"/>
          <p:cNvSpPr txBox="1"/>
          <p:nvPr/>
        </p:nvSpPr>
        <p:spPr>
          <a:xfrm>
            <a:off x="841713" y="3206100"/>
            <a:ext cx="323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e887a4d9a0_1_0"/>
          <p:cNvSpPr txBox="1"/>
          <p:nvPr/>
        </p:nvSpPr>
        <p:spPr>
          <a:xfrm>
            <a:off x="4899725" y="1248350"/>
            <a:ext cx="14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File Handling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ge887a4d9a0_1_0"/>
          <p:cNvSpPr/>
          <p:nvPr/>
        </p:nvSpPr>
        <p:spPr>
          <a:xfrm>
            <a:off x="4753200" y="1394850"/>
            <a:ext cx="100200" cy="100200"/>
          </a:xfrm>
          <a:prstGeom prst="ellipse">
            <a:avLst/>
          </a:prstGeom>
          <a:solidFill>
            <a:srgbClr val="DC2811"/>
          </a:solidFill>
          <a:ln cap="flat" cmpd="sng" w="9525">
            <a:solidFill>
              <a:srgbClr val="DC28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e887a4d9a0_1_0"/>
          <p:cNvSpPr txBox="1"/>
          <p:nvPr/>
        </p:nvSpPr>
        <p:spPr>
          <a:xfrm>
            <a:off x="4899725" y="2889950"/>
            <a:ext cx="11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e887a4d9a0_1_0"/>
          <p:cNvSpPr txBox="1"/>
          <p:nvPr/>
        </p:nvSpPr>
        <p:spPr>
          <a:xfrm>
            <a:off x="4899738" y="3206100"/>
            <a:ext cx="323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e887a4d9a0_1_0"/>
          <p:cNvSpPr txBox="1"/>
          <p:nvPr/>
        </p:nvSpPr>
        <p:spPr>
          <a:xfrm>
            <a:off x="841713" y="1564500"/>
            <a:ext cx="3238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Understanding technique that will help us manage python codes and python files.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ge887a4d9a0_1_0"/>
          <p:cNvSpPr txBox="1"/>
          <p:nvPr/>
        </p:nvSpPr>
        <p:spPr>
          <a:xfrm>
            <a:off x="4899738" y="1564500"/>
            <a:ext cx="3238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Understanding the way Python handle and manage files by using 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several special functions</a:t>
            </a: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b="1" lang="id" sz="1200">
                <a:solidFill>
                  <a:schemeClr val="lt1"/>
                </a:solidFill>
              </a:rPr>
              <a:t>3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7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7"/>
          <p:cNvSpPr txBox="1"/>
          <p:nvPr/>
        </p:nvSpPr>
        <p:spPr>
          <a:xfrm>
            <a:off x="457200" y="1132650"/>
            <a:ext cx="81936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Consider a module to be the same as a code library.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 file containing a set of functions you want to include in your application.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Create a Module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Created a module with file extension .py (ex: mymodule.py)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def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greeting(name):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"Hello, 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+ name)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Use a Module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import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mymodule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mymodule.greeting(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"Jonathan"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7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Python: Modules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83f7b6d3b_0_1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b83f7b6d3b_0_1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b="1" lang="id" sz="1200">
                <a:solidFill>
                  <a:schemeClr val="lt1"/>
                </a:solidFill>
              </a:rPr>
              <a:t>4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gb83f7b6d3b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gb83f7b6d3b_0_1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gb83f7b6d3b_0_1"/>
          <p:cNvSpPr txBox="1"/>
          <p:nvPr/>
        </p:nvSpPr>
        <p:spPr>
          <a:xfrm>
            <a:off x="457200" y="1125375"/>
            <a:ext cx="82218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Python has a set of built-in math functions, including an extensive math module, that allows you to perform mathematical tasks on numbers.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id">
                <a:solidFill>
                  <a:srgbClr val="DC143C"/>
                </a:solidFill>
                <a:highlight>
                  <a:srgbClr val="F1F1F1"/>
                </a:highlight>
                <a:latin typeface="Montserrat"/>
                <a:ea typeface="Montserrat"/>
                <a:cs typeface="Montserrat"/>
                <a:sym typeface="Montserrat"/>
              </a:rPr>
              <a:t>math.pi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constant, returns the value of PI (3.14...):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import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math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x = math.pi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(x)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id">
                <a:solidFill>
                  <a:srgbClr val="DC143C"/>
                </a:solidFill>
                <a:highlight>
                  <a:srgbClr val="F1F1F1"/>
                </a:highlight>
                <a:latin typeface="Montserrat"/>
                <a:ea typeface="Montserrat"/>
                <a:cs typeface="Montserrat"/>
                <a:sym typeface="Montserrat"/>
              </a:rPr>
              <a:t>math.sqrt()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method for example, returns the square root of a number: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import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math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x = math.sqrt(</a:t>
            </a:r>
            <a:r>
              <a:rPr lang="id" sz="1200">
                <a:solidFill>
                  <a:srgbClr val="FF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64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(x)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gb83f7b6d3b_0_1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Python: Math Modules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83f7b6d3b_0_10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b83f7b6d3b_0_10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b="1" lang="id" sz="1200">
                <a:solidFill>
                  <a:schemeClr val="lt1"/>
                </a:solidFill>
              </a:rPr>
              <a:t>5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gb83f7b6d3b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gb83f7b6d3b_0_10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gb83f7b6d3b_0_10"/>
          <p:cNvSpPr txBox="1"/>
          <p:nvPr/>
        </p:nvSpPr>
        <p:spPr>
          <a:xfrm>
            <a:off x="457200" y="1115975"/>
            <a:ext cx="86061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 date in Python is not a data type of its own, but we can import a module named </a:t>
            </a:r>
            <a:r>
              <a:rPr lang="id">
                <a:solidFill>
                  <a:srgbClr val="DC143C"/>
                </a:solidFill>
                <a:highlight>
                  <a:srgbClr val="F1F1F1"/>
                </a:highlight>
                <a:latin typeface="Montserrat"/>
                <a:ea typeface="Montserrat"/>
                <a:cs typeface="Montserrat"/>
                <a:sym typeface="Montserrat"/>
              </a:rPr>
              <a:t>datetime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to work with dates as date objects.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Display the current date: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import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datetime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x = datetime.datetime.now()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(x)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gb83f7b6d3b_0_10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Python: Date Modules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83f7b6d3b_0_19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b83f7b6d3b_0_19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b="1" lang="id" sz="1200">
                <a:solidFill>
                  <a:schemeClr val="lt1"/>
                </a:solidFill>
              </a:rPr>
              <a:t>6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gb83f7b6d3b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gb83f7b6d3b_0_19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gb83f7b6d3b_0_19"/>
          <p:cNvSpPr txBox="1"/>
          <p:nvPr/>
        </p:nvSpPr>
        <p:spPr>
          <a:xfrm>
            <a:off x="457200" y="1125375"/>
            <a:ext cx="82314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File handling is an important part of any web application.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Python has several functions for creating, reading, updating, and deleting files.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key function for working with files in Python is the </a:t>
            </a:r>
            <a:r>
              <a:rPr lang="id">
                <a:solidFill>
                  <a:srgbClr val="DC143C"/>
                </a:solidFill>
                <a:highlight>
                  <a:srgbClr val="F1F1F1"/>
                </a:highlight>
                <a:latin typeface="Montserrat"/>
                <a:ea typeface="Montserrat"/>
                <a:cs typeface="Montserrat"/>
                <a:sym typeface="Montserrat"/>
              </a:rPr>
              <a:t>open()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function. The </a:t>
            </a:r>
            <a:r>
              <a:rPr lang="id">
                <a:solidFill>
                  <a:srgbClr val="DC143C"/>
                </a:solidFill>
                <a:highlight>
                  <a:srgbClr val="F1F1F1"/>
                </a:highlight>
                <a:latin typeface="Montserrat"/>
                <a:ea typeface="Montserrat"/>
                <a:cs typeface="Montserrat"/>
                <a:sym typeface="Montserrat"/>
              </a:rPr>
              <a:t>open()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function takes two parameters; filename, and mode. There are four different methods (modes) for opening a file: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rgbClr val="DC143C"/>
                </a:solidFill>
                <a:highlight>
                  <a:srgbClr val="F1F1F1"/>
                </a:highlight>
                <a:latin typeface="Montserrat"/>
                <a:ea typeface="Montserrat"/>
                <a:cs typeface="Montserrat"/>
                <a:sym typeface="Montserrat"/>
              </a:rPr>
              <a:t>"r"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- Read - Default value. Opens a file for reading, error if the file does not exist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rgbClr val="DC143C"/>
                </a:solidFill>
                <a:highlight>
                  <a:srgbClr val="F1F1F1"/>
                </a:highlight>
                <a:latin typeface="Montserrat"/>
                <a:ea typeface="Montserrat"/>
                <a:cs typeface="Montserrat"/>
                <a:sym typeface="Montserrat"/>
              </a:rPr>
              <a:t>"a"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- Append - Opens a file for appending, creates the file if it does not exist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rgbClr val="DC143C"/>
                </a:solidFill>
                <a:highlight>
                  <a:srgbClr val="F1F1F1"/>
                </a:highlight>
                <a:latin typeface="Montserrat"/>
                <a:ea typeface="Montserrat"/>
                <a:cs typeface="Montserrat"/>
                <a:sym typeface="Montserrat"/>
              </a:rPr>
              <a:t>"w"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- Write - Opens a file for writing, creates the file if it does not exist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rgbClr val="DC143C"/>
                </a:solidFill>
                <a:highlight>
                  <a:srgbClr val="F1F1F1"/>
                </a:highlight>
                <a:latin typeface="Montserrat"/>
                <a:ea typeface="Montserrat"/>
                <a:cs typeface="Montserrat"/>
                <a:sym typeface="Montserrat"/>
              </a:rPr>
              <a:t>"x"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- Create - Creates the specified file, returns an error if the file exists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gb83f7b6d3b_0_19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Python: File Handling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83f7b6d3b_0_28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b83f7b6d3b_0_28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b="1" lang="id" sz="1200">
                <a:solidFill>
                  <a:schemeClr val="lt1"/>
                </a:solidFill>
              </a:rPr>
              <a:t>7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b83f7b6d3b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gb83f7b6d3b_0_28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gb83f7b6d3b_0_28"/>
          <p:cNvSpPr txBox="1"/>
          <p:nvPr/>
        </p:nvSpPr>
        <p:spPr>
          <a:xfrm>
            <a:off x="457200" y="1124175"/>
            <a:ext cx="8240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To write to a file, you must add a parameter to the </a:t>
            </a:r>
            <a:r>
              <a:rPr lang="id">
                <a:solidFill>
                  <a:srgbClr val="DC143C"/>
                </a:solidFill>
                <a:highlight>
                  <a:srgbClr val="F1F1F1"/>
                </a:highlight>
                <a:latin typeface="Montserrat"/>
                <a:ea typeface="Montserrat"/>
                <a:cs typeface="Montserrat"/>
                <a:sym typeface="Montserrat"/>
              </a:rPr>
              <a:t>open()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function: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DC143C"/>
                </a:solidFill>
                <a:highlight>
                  <a:srgbClr val="F1F1F1"/>
                </a:highlight>
                <a:latin typeface="Montserrat"/>
                <a:ea typeface="Montserrat"/>
                <a:cs typeface="Montserrat"/>
                <a:sym typeface="Montserrat"/>
              </a:rPr>
              <a:t>"a"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- Append - will append to the end of the file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DC143C"/>
                </a:solidFill>
                <a:highlight>
                  <a:srgbClr val="F1F1F1"/>
                </a:highlight>
                <a:latin typeface="Montserrat"/>
                <a:ea typeface="Montserrat"/>
                <a:cs typeface="Montserrat"/>
                <a:sym typeface="Montserrat"/>
              </a:rPr>
              <a:t>"w"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- Write - will overwrite any existing content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Append to File				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Write to File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 =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open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"file.txt"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"a"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			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 =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open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"file.txt"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"w"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f.write(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"Added text"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			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f.write(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"Hello!"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f.close()					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f.close()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gb83f7b6d3b_0_28"/>
          <p:cNvSpPr txBox="1"/>
          <p:nvPr/>
        </p:nvSpPr>
        <p:spPr>
          <a:xfrm>
            <a:off x="457200" y="435250"/>
            <a:ext cx="591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Python: File Handling - Write &amp; Append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83f7b6d3b_0_37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b83f7b6d3b_0_37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b="1" lang="id" sz="1200">
                <a:solidFill>
                  <a:schemeClr val="lt1"/>
                </a:solidFill>
              </a:rPr>
              <a:t>8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gb83f7b6d3b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gb83f7b6d3b_0_37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gb83f7b6d3b_0_37"/>
          <p:cNvSpPr txBox="1"/>
          <p:nvPr/>
        </p:nvSpPr>
        <p:spPr>
          <a:xfrm>
            <a:off x="457200" y="1138275"/>
            <a:ext cx="82125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id">
                <a:solidFill>
                  <a:srgbClr val="DC143C"/>
                </a:solidFill>
                <a:highlight>
                  <a:srgbClr val="F1F1F1"/>
                </a:highlight>
                <a:latin typeface="Montserrat"/>
                <a:ea typeface="Montserrat"/>
                <a:cs typeface="Montserrat"/>
                <a:sym typeface="Montserrat"/>
              </a:rPr>
              <a:t>read()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method for reading the content of the file: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Read a File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 =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open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"file.txt"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"r"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(f.read())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Read Only Parts of the File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 =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open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"file.txt"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"r"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(f.read(5))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Read Line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 =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open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"file.txt"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"r"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(f.readline())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gb83f7b6d3b_0_37"/>
          <p:cNvSpPr txBox="1"/>
          <p:nvPr/>
        </p:nvSpPr>
        <p:spPr>
          <a:xfrm>
            <a:off x="457200" y="435250"/>
            <a:ext cx="591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Python: File Handling - Read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