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pgtDx8P49+pM0epDd6mQYEujI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36E5C7-4AB7-4057-A1D0-7F8B502A5C0D}">
  <a:tblStyle styleId="{B836E5C7-4AB7-4057-A1D0-7F8B502A5C0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MontserratMedium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245d65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6245d65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6245d65c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e6245d65c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2c4867b4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e2c4867b4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b5a91b5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eb5a91b5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b8671acd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eb8671acd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b8671a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eb8671a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b8da666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eb8da666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6245d65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e6245d65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62f29be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e62f29be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245d65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e6245d65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6245d65c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e6245d65c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6245d65c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e6245d65c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hyperlink" Target="http://aiforindonesia.org/" TargetMode="External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pypi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2235800" y="3662000"/>
            <a:ext cx="4068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46760" l="0" r="0" t="0"/>
          <a:stretch/>
        </p:blipFill>
        <p:spPr>
          <a:xfrm>
            <a:off x="767667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8650" y="348625"/>
            <a:ext cx="4002903" cy="26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102832">
            <a:off x="-300299" y="640651"/>
            <a:ext cx="2061077" cy="12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1991750" y="3048950"/>
            <a:ext cx="4556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lang="id" sz="3800">
                <a:solidFill>
                  <a:srgbClr val="DC2811"/>
                </a:solidFill>
              </a:rPr>
              <a:t>Python</a:t>
            </a:r>
            <a:r>
              <a:rPr b="1" i="0" lang="id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id" sz="3800"/>
              <a:t>Supplementary Materials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6245d65c7_0_4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e6245d65c7_0_4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9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e6245d65c7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ge6245d65c7_0_42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ge6245d65c7_0_42"/>
          <p:cNvSpPr txBox="1"/>
          <p:nvPr/>
        </p:nvSpPr>
        <p:spPr>
          <a:xfrm>
            <a:off x="165925" y="1125375"/>
            <a:ext cx="730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ge6245d65c7_0_42"/>
          <p:cNvSpPr txBox="1"/>
          <p:nvPr/>
        </p:nvSpPr>
        <p:spPr>
          <a:xfrm>
            <a:off x="457200" y="1122150"/>
            <a:ext cx="8137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variable is only available from inside the region it is created. This is called scope.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Local Scope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variable created inside a function belongs to the local scope of that function, and can only be used inside that function.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myfunc():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x =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300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myfunc()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ge6245d65c7_0_42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Scope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6245d65c7_0_5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e6245d65c7_0_5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10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e6245d65c7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ge6245d65c7_0_52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ge6245d65c7_0_52"/>
          <p:cNvSpPr txBox="1"/>
          <p:nvPr/>
        </p:nvSpPr>
        <p:spPr>
          <a:xfrm>
            <a:off x="457200" y="1125375"/>
            <a:ext cx="8109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Global Scope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variable created in the main body of the Python code is a global variable and belongs to the global scope.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 = 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300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def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myfunc():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myfunc()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ge6245d65c7_0_52"/>
          <p:cNvSpPr txBox="1"/>
          <p:nvPr/>
        </p:nvSpPr>
        <p:spPr>
          <a:xfrm>
            <a:off x="165925" y="1125375"/>
            <a:ext cx="730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ge6245d65c7_0_52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Scope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2c4867b4b_0_102"/>
          <p:cNvSpPr txBox="1"/>
          <p:nvPr/>
        </p:nvSpPr>
        <p:spPr>
          <a:xfrm>
            <a:off x="3077550" y="2287050"/>
            <a:ext cx="298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id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Quiz Session</a:t>
            </a:r>
            <a:endParaRPr b="1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e2c4867b4b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142" y="2498169"/>
            <a:ext cx="5005225" cy="11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e2c4867b4b_0_10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e2c4867b4b_0_10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id" sz="1200">
                <a:solidFill>
                  <a:srgbClr val="00B4CE"/>
                </a:solidFill>
              </a:rPr>
              <a:t> 11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b5a91b504_0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eb5a91b504_0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r>
              <a:rPr b="1" lang="id" sz="1200">
                <a:solidFill>
                  <a:schemeClr val="lt1"/>
                </a:solidFill>
              </a:rPr>
              <a:t>12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eb5a91b50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geb5a91b504_0_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geb5a91b504_0_0"/>
          <p:cNvSpPr txBox="1"/>
          <p:nvPr/>
        </p:nvSpPr>
        <p:spPr>
          <a:xfrm>
            <a:off x="165925" y="1125375"/>
            <a:ext cx="730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geb5a91b504_0_0"/>
          <p:cNvSpPr txBox="1"/>
          <p:nvPr/>
        </p:nvSpPr>
        <p:spPr>
          <a:xfrm>
            <a:off x="457200" y="1125375"/>
            <a:ext cx="7502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Find the data types list, tuple and set from the data below.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= [1 , 5 , ”Indonesia” , 4.0 , “AI” ]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 = {1.0, "Hello", (1, 2, 3)}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 = (3 , 4 , 5 , 1 , 5)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geb5a91b504_0_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Sets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eb8671acda_0_68"/>
          <p:cNvPicPr preferRelativeResize="0"/>
          <p:nvPr/>
        </p:nvPicPr>
        <p:blipFill rotWithShape="1">
          <a:blip r:embed="rId3">
            <a:alphaModFix/>
          </a:blip>
          <a:srcRect b="19237" l="1678" r="8085" t="8251"/>
          <a:stretch/>
        </p:blipFill>
        <p:spPr>
          <a:xfrm>
            <a:off x="-100" y="0"/>
            <a:ext cx="91440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pic>
      <p:pic>
        <p:nvPicPr>
          <p:cNvPr id="198" name="Google Shape;198;geb8671acda_0_68"/>
          <p:cNvPicPr preferRelativeResize="0"/>
          <p:nvPr/>
        </p:nvPicPr>
        <p:blipFill rotWithShape="1">
          <a:blip r:embed="rId4">
            <a:alphaModFix/>
          </a:blip>
          <a:srcRect b="46760" l="0" r="0" t="0"/>
          <a:stretch/>
        </p:blipFill>
        <p:spPr>
          <a:xfrm>
            <a:off x="-41525" y="4145600"/>
            <a:ext cx="1543525" cy="93561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eb8671acda_0_68"/>
          <p:cNvSpPr/>
          <p:nvPr/>
        </p:nvSpPr>
        <p:spPr>
          <a:xfrm>
            <a:off x="2211938" y="1575000"/>
            <a:ext cx="4720200" cy="19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grpSp>
        <p:nvGrpSpPr>
          <p:cNvPr id="200" name="Google Shape;200;geb8671acda_0_68"/>
          <p:cNvGrpSpPr/>
          <p:nvPr/>
        </p:nvGrpSpPr>
        <p:grpSpPr>
          <a:xfrm>
            <a:off x="2211863" y="1968044"/>
            <a:ext cx="4720051" cy="1169795"/>
            <a:chOff x="2604000" y="1878375"/>
            <a:chExt cx="3936000" cy="1169795"/>
          </a:xfrm>
        </p:grpSpPr>
        <p:sp>
          <p:nvSpPr>
            <p:cNvPr id="201" name="Google Shape;201;geb8671acda_0_68"/>
            <p:cNvSpPr txBox="1"/>
            <p:nvPr/>
          </p:nvSpPr>
          <p:spPr>
            <a:xfrm>
              <a:off x="3354300" y="1878375"/>
              <a:ext cx="2435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id" sz="2400" u="none" cap="none" strike="noStrike">
                  <a:solidFill>
                    <a:srgbClr val="00B4C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Terima Kasih!</a:t>
              </a:r>
              <a:endParaRPr b="1" i="0" sz="2400" u="none" cap="none" strike="noStrike">
                <a:solidFill>
                  <a:srgbClr val="00B4C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2" name="Google Shape;202;geb8671acda_0_68"/>
            <p:cNvSpPr txBox="1"/>
            <p:nvPr/>
          </p:nvSpPr>
          <p:spPr>
            <a:xfrm>
              <a:off x="2604000" y="2324870"/>
              <a:ext cx="3936000" cy="7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id" u="sng">
                  <a:solidFill>
                    <a:schemeClr val="hlink"/>
                  </a:solidFill>
                  <a:latin typeface="Montserrat Medium"/>
                  <a:ea typeface="Montserrat Medium"/>
                  <a:cs typeface="Montserrat Medium"/>
                  <a:sym typeface="Montserrat Medium"/>
                  <a:hlinkClick r:id="rId5"/>
                </a:rPr>
                <a:t>Indonesia AI | AI for Everyone, AI for Indonesia</a:t>
              </a:r>
              <a:endParaRPr b="0" i="0" sz="1400" u="none" cap="none" strike="noStrike">
                <a:solidFill>
                  <a:srgbClr val="00B4CE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id" sz="1400" u="none" cap="none" strike="noStrike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</a:t>
              </a:r>
              <a:r>
                <a:rPr b="0" i="0" lang="id" sz="1400" u="none" cap="none" strike="noStrike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ontact@aiforindonesia.org</a:t>
              </a:r>
              <a:endParaRPr b="0" i="0" sz="14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203" name="Google Shape;203;geb8671acda_0_68"/>
          <p:cNvSpPr/>
          <p:nvPr/>
        </p:nvSpPr>
        <p:spPr>
          <a:xfrm>
            <a:off x="7183975" y="238300"/>
            <a:ext cx="1771800" cy="5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eb8671acda_0_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4CE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b8671acda_0_0"/>
          <p:cNvSpPr/>
          <p:nvPr/>
        </p:nvSpPr>
        <p:spPr>
          <a:xfrm>
            <a:off x="7183975" y="238300"/>
            <a:ext cx="1959900" cy="5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eb8671acda_0_0"/>
          <p:cNvSpPr/>
          <p:nvPr/>
        </p:nvSpPr>
        <p:spPr>
          <a:xfrm>
            <a:off x="0" y="2030175"/>
            <a:ext cx="1605900" cy="2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eb8671acda_0_0"/>
          <p:cNvSpPr/>
          <p:nvPr/>
        </p:nvSpPr>
        <p:spPr>
          <a:xfrm>
            <a:off x="0" y="2438149"/>
            <a:ext cx="1605900" cy="2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eb8671acda_0_0"/>
          <p:cNvSpPr/>
          <p:nvPr/>
        </p:nvSpPr>
        <p:spPr>
          <a:xfrm>
            <a:off x="0" y="2880684"/>
            <a:ext cx="1605900" cy="20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eb8671acda_0_0"/>
          <p:cNvSpPr txBox="1"/>
          <p:nvPr/>
        </p:nvSpPr>
        <p:spPr>
          <a:xfrm>
            <a:off x="5157675" y="1803000"/>
            <a:ext cx="3493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id" sz="3600">
                <a:solidFill>
                  <a:schemeClr val="lt1"/>
                </a:solidFill>
              </a:rPr>
              <a:t>Supplementary Materials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geb8671acd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eb8671acda_0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eb8671acda_0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rgbClr val="00B4CE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id" sz="1200">
                <a:solidFill>
                  <a:srgbClr val="00B4CE"/>
                </a:solidFill>
              </a:rPr>
              <a:t>1</a:t>
            </a:r>
            <a:endParaRPr b="0" i="0" sz="12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eb8671acd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275" y="994800"/>
            <a:ext cx="4205100" cy="3153900"/>
          </a:xfrm>
          <a:prstGeom prst="roundRect">
            <a:avLst>
              <a:gd fmla="val 754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b8da66650_1_0"/>
          <p:cNvSpPr/>
          <p:nvPr/>
        </p:nvSpPr>
        <p:spPr>
          <a:xfrm>
            <a:off x="-25700" y="488400"/>
            <a:ext cx="2313300" cy="482700"/>
          </a:xfrm>
          <a:prstGeom prst="rect">
            <a:avLst/>
          </a:prstGeom>
          <a:solidFill>
            <a:srgbClr val="DC2811"/>
          </a:solidFill>
          <a:ln cap="flat" cmpd="sng" w="9525">
            <a:solidFill>
              <a:srgbClr val="DC28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eb8da66650_1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00B4CE"/>
          </a:solidFill>
          <a:ln cap="flat" cmpd="sng" w="952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eb8da66650_1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lang="id" sz="1200">
                <a:solidFill>
                  <a:schemeClr val="lt1"/>
                </a:solidFill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eb8da66650_1_0"/>
          <p:cNvSpPr txBox="1"/>
          <p:nvPr/>
        </p:nvSpPr>
        <p:spPr>
          <a:xfrm>
            <a:off x="771375" y="442450"/>
            <a:ext cx="155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id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eb8da66650_1_0"/>
          <p:cNvSpPr txBox="1"/>
          <p:nvPr/>
        </p:nvSpPr>
        <p:spPr>
          <a:xfrm>
            <a:off x="841700" y="1248350"/>
            <a:ext cx="26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id">
                <a:latin typeface="Montserrat"/>
                <a:ea typeface="Montserrat"/>
                <a:cs typeface="Montserrat"/>
                <a:sym typeface="Montserrat"/>
              </a:rPr>
              <a:t>Supplementary Materials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geb8da66650_1_0"/>
          <p:cNvSpPr/>
          <p:nvPr/>
        </p:nvSpPr>
        <p:spPr>
          <a:xfrm>
            <a:off x="695175" y="1394850"/>
            <a:ext cx="100200" cy="100200"/>
          </a:xfrm>
          <a:prstGeom prst="ellipse">
            <a:avLst/>
          </a:prstGeom>
          <a:solidFill>
            <a:srgbClr val="DC2811"/>
          </a:solidFill>
          <a:ln cap="flat" cmpd="sng" w="9525">
            <a:solidFill>
              <a:srgbClr val="DC28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eb8da6665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eb8da66650_1_0"/>
          <p:cNvSpPr txBox="1"/>
          <p:nvPr/>
        </p:nvSpPr>
        <p:spPr>
          <a:xfrm>
            <a:off x="841713" y="3206100"/>
            <a:ext cx="323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b8da66650_1_0"/>
          <p:cNvSpPr txBox="1"/>
          <p:nvPr/>
        </p:nvSpPr>
        <p:spPr>
          <a:xfrm>
            <a:off x="4899725" y="2889950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eb8da66650_1_0"/>
          <p:cNvSpPr txBox="1"/>
          <p:nvPr/>
        </p:nvSpPr>
        <p:spPr>
          <a:xfrm>
            <a:off x="4899738" y="3206100"/>
            <a:ext cx="323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eb8da66650_1_0"/>
          <p:cNvSpPr txBox="1"/>
          <p:nvPr/>
        </p:nvSpPr>
        <p:spPr>
          <a:xfrm>
            <a:off x="841713" y="1564500"/>
            <a:ext cx="323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Understanding 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advanced topics such as </a:t>
            </a:r>
            <a:r>
              <a:rPr lang="id">
                <a:latin typeface="Montserrat"/>
                <a:ea typeface="Montserrat"/>
                <a:cs typeface="Montserrat"/>
                <a:sym typeface="Montserrat"/>
              </a:rPr>
              <a:t>PIP Install, Collections, Tuples, Sets and Scope in Python.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3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7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7"/>
          <p:cNvSpPr txBox="1"/>
          <p:nvPr/>
        </p:nvSpPr>
        <p:spPr>
          <a:xfrm>
            <a:off x="457200" y="1125375"/>
            <a:ext cx="8099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PIP is a package manager for Python packages, or modules if you like. A package contains all the files you need for a module. Modules are Python code libraries you can include in your project.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Check if PIP is Installed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pip --version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Check if PIP is Installed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Find more packages at</a:t>
            </a: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u="sng">
                <a:solidFill>
                  <a:srgbClr val="1C3678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https://pypi.org/</a:t>
            </a: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Download a Package, ex: “camelcase” package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pip install camelcase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PIP Install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6245d65c7_0_1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e6245d65c7_0_1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4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e6245d65c7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ge6245d65c7_0_1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ge6245d65c7_0_1"/>
          <p:cNvSpPr txBox="1"/>
          <p:nvPr/>
        </p:nvSpPr>
        <p:spPr>
          <a:xfrm>
            <a:off x="457200" y="1132650"/>
            <a:ext cx="73005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Using a Package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import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camelcase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 = camelcase.CamelCase()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txt =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"hello world"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(c.hump(txt))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List Packages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pip list</a:t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Remove a Package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pip uninstall camelcase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e6245d65c7_0_1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PIP Install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62f29beef_0_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e62f29beef_0_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5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e62f29bee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ge62f29beef_0_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17" name="Google Shape;117;ge62f29beef_0_0"/>
          <p:cNvGraphicFramePr/>
          <p:nvPr/>
        </p:nvGraphicFramePr>
        <p:xfrm>
          <a:off x="521150" y="150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{B836E5C7-4AB7-4057-A1D0-7F8B502A5C0D}</a:tableStyleId>
              </a:tblPr>
              <a:tblGrid>
                <a:gridCol w="2025425"/>
                <a:gridCol w="2025425"/>
                <a:gridCol w="2025425"/>
                <a:gridCol w="2025425"/>
              </a:tblGrid>
              <a:tr h="4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Types</a:t>
                      </a:r>
                      <a:endParaRPr b="1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Ordered</a:t>
                      </a:r>
                      <a:endParaRPr b="1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Changeable</a:t>
                      </a:r>
                      <a:endParaRPr b="1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Duplication</a:t>
                      </a:r>
                      <a:endParaRPr b="1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Lists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Tuples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Sets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Dictionaries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Yes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id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</a:t>
                      </a:r>
                      <a:endParaRPr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ge62f29beef_0_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Collections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6245d65c7_0_10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6245d65c7_0_10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6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e6245d65c7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ge6245d65c7_0_10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ge6245d65c7_0_10"/>
          <p:cNvSpPr txBox="1"/>
          <p:nvPr/>
        </p:nvSpPr>
        <p:spPr>
          <a:xfrm>
            <a:off x="165925" y="1125375"/>
            <a:ext cx="730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ge6245d65c7_0_10"/>
          <p:cNvSpPr txBox="1"/>
          <p:nvPr/>
        </p:nvSpPr>
        <p:spPr>
          <a:xfrm>
            <a:off x="457200" y="1125375"/>
            <a:ext cx="8033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tuple is a collection which is ordered and </a:t>
            </a: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unchangeable</a:t>
            </a: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 In Python tuples are written with round brackets.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Create a Tuple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mytuple = 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"apple"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"banana"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"cherry"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mytuple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Access Tuple Items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mytuple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"apple"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"banana"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"cherry"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mytuple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id" sz="1200">
                <a:solidFill>
                  <a:srgbClr val="FF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])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e6245d65c7_0_10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Tuples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6245d65c7_0_2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e6245d65c7_0_2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7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e6245d65c7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ge6245d65c7_0_22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ge6245d65c7_0_22"/>
          <p:cNvSpPr txBox="1"/>
          <p:nvPr/>
        </p:nvSpPr>
        <p:spPr>
          <a:xfrm>
            <a:off x="165925" y="1125375"/>
            <a:ext cx="730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e6245d65c7_0_22"/>
          <p:cNvSpPr txBox="1"/>
          <p:nvPr/>
        </p:nvSpPr>
        <p:spPr>
          <a:xfrm>
            <a:off x="457200" y="1125375"/>
            <a:ext cx="81090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set is a collection which is unordered and unindexed. In Python, sets are written with curly brackets.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Create a Set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myset = {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"apple"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"banana"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"cherry"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myset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Access Items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You cannot access items in a set by referring to an index or a key. But you can use loop.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myset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{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"apple"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"banana"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"cherry"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x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myset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(x)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ge6245d65c7_0_22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Sets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245d65c7_0_32"/>
          <p:cNvSpPr/>
          <p:nvPr/>
        </p:nvSpPr>
        <p:spPr>
          <a:xfrm>
            <a:off x="8133950" y="4746075"/>
            <a:ext cx="821700" cy="397500"/>
          </a:xfrm>
          <a:prstGeom prst="round2SameRect">
            <a:avLst>
              <a:gd fmla="val 42852" name="adj1"/>
              <a:gd fmla="val 0" name="adj2"/>
            </a:avLst>
          </a:prstGeom>
          <a:solidFill>
            <a:srgbClr val="FFDA6E"/>
          </a:solidFill>
          <a:ln cap="flat" cmpd="sng" w="9525">
            <a:solidFill>
              <a:srgbClr val="FFDA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6245d65c7_0_32"/>
          <p:cNvSpPr txBox="1"/>
          <p:nvPr/>
        </p:nvSpPr>
        <p:spPr>
          <a:xfrm>
            <a:off x="8146225" y="4760175"/>
            <a:ext cx="965100" cy="369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0</a:t>
            </a:r>
            <a:r>
              <a:rPr b="1" lang="id" sz="1200">
                <a:solidFill>
                  <a:schemeClr val="lt1"/>
                </a:solidFill>
              </a:rPr>
              <a:t>8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e6245d65c7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519" y="272425"/>
            <a:ext cx="1666432" cy="4825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ge6245d65c7_0_32"/>
          <p:cNvCxnSpPr/>
          <p:nvPr/>
        </p:nvCxnSpPr>
        <p:spPr>
          <a:xfrm flipH="1" rot="10800000">
            <a:off x="0" y="899925"/>
            <a:ext cx="2367300" cy="15300"/>
          </a:xfrm>
          <a:prstGeom prst="straightConnector1">
            <a:avLst/>
          </a:prstGeom>
          <a:noFill/>
          <a:ln cap="flat" cmpd="sng" w="28575">
            <a:solidFill>
              <a:srgbClr val="00B4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ge6245d65c7_0_32"/>
          <p:cNvSpPr txBox="1"/>
          <p:nvPr/>
        </p:nvSpPr>
        <p:spPr>
          <a:xfrm>
            <a:off x="165925" y="1125375"/>
            <a:ext cx="730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e6245d65c7_0_32"/>
          <p:cNvSpPr txBox="1"/>
          <p:nvPr/>
        </p:nvSpPr>
        <p:spPr>
          <a:xfrm>
            <a:off x="457200" y="1125375"/>
            <a:ext cx="79869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Add Items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myset = {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"apple"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"banana"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"cherry"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myset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.add(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"orange"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myset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id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Remove Item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myset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{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"apple"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"banana"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"cherry"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myset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.remove(</a:t>
            </a:r>
            <a:r>
              <a:rPr lang="id" sz="1200">
                <a:solidFill>
                  <a:srgbClr val="A52A2A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"banana"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C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myset</a:t>
            </a:r>
            <a:r>
              <a:rPr lang="id" sz="12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ge6245d65c7_0_32"/>
          <p:cNvSpPr txBox="1"/>
          <p:nvPr/>
        </p:nvSpPr>
        <p:spPr>
          <a:xfrm>
            <a:off x="457200" y="435250"/>
            <a:ext cx="566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id" sz="2400">
                <a:solidFill>
                  <a:srgbClr val="00B4CE"/>
                </a:solidFill>
              </a:rPr>
              <a:t>Python: Sets</a:t>
            </a:r>
            <a:endParaRPr b="1" i="0" sz="2400" u="none" cap="none" strike="noStrike">
              <a:solidFill>
                <a:srgbClr val="00B4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