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576790068" r:id="rId2"/>
    <p:sldId id="576790071" r:id="rId3"/>
    <p:sldId id="576790072" r:id="rId4"/>
    <p:sldId id="576790080" r:id="rId5"/>
    <p:sldId id="576790081" r:id="rId6"/>
    <p:sldId id="576790082" r:id="rId7"/>
    <p:sldId id="576790083" r:id="rId8"/>
    <p:sldId id="576790084" r:id="rId9"/>
    <p:sldId id="576790086" r:id="rId10"/>
    <p:sldId id="5767900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my Wardhana (EIN)" initials="RW(" lastIdx="1" clrIdx="0">
    <p:extLst>
      <p:ext uri="{19B8F6BF-5375-455C-9EA6-DF929625EA0E}">
        <p15:presenceInfo xmlns:p15="http://schemas.microsoft.com/office/powerpoint/2012/main" userId="S::rommy.w@ein.epson.co.id::7bcdef41-bc7a-4f47-b7a1-7dc81e66532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F2F2F2"/>
    <a:srgbClr val="0D2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05BF-F900-4115-8EBF-F80EAE24C6F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21793-AA7F-47F7-9010-F0D0CA44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7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177-3CC8-4AEB-ADA0-767BFB14A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F46F8-5161-419A-AAF1-BE26A6D02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3E76-1E46-4858-A8AA-AA9A3E5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40256-AF09-4487-8893-41685C7C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F1CA-983E-411F-AFB7-7CD37EC8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363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4BEC-40F6-45D1-BC46-D816C970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CE040-4E2A-4FE1-85A3-DD10E96CB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C21A-8367-40BC-9B3D-62683C0D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39A24-5D87-4C0A-BC73-DF57CBA9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7D213-098B-4FEA-951A-8EA199F5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966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E2DE-B49D-48B9-8C5E-CF6A96EBC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C01F8-7087-45AC-B5F4-7B093426F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646C-1CD5-4D89-BF18-11D9D34A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CCAEA-2C72-43EF-9B59-1AE5B4A1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42E36-BFC4-4385-99EC-FA747670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9166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29F2F2-8DCB-D341-B897-2056204D91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D3E7FD">
                  <a:lumMod val="43000"/>
                  <a:lumOff val="57000"/>
                </a:srgbClr>
              </a:gs>
              <a:gs pos="54000">
                <a:schemeClr val="bg1">
                  <a:lumMod val="0"/>
                  <a:lumOff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948CEC-8CE5-7542-A81B-6B91CF1251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6954" y="171796"/>
            <a:ext cx="1276470" cy="565559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CDDA45B1-28BF-4642-9733-79E514B47E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207" y="613215"/>
            <a:ext cx="7725884" cy="850627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449" b="1" i="0">
                <a:solidFill>
                  <a:srgbClr val="034EA2"/>
                </a:solidFill>
                <a:latin typeface="DIN OT Cond" panose="020B0506020201010104" pitchFamily="34" charset="77"/>
              </a:defRPr>
            </a:lvl1pPr>
          </a:lstStyle>
          <a:p>
            <a:r>
              <a:rPr lang="en-GB" dirty="0"/>
              <a:t>HEADLINE GOES HERE. </a:t>
            </a:r>
            <a:r>
              <a:rPr lang="en-SG" dirty="0"/>
              <a:t>IN FULL UPPERCASE.</a:t>
            </a:r>
            <a:br>
              <a:rPr lang="en-SG" dirty="0"/>
            </a:br>
            <a:r>
              <a:rPr lang="en-GB" dirty="0"/>
              <a:t>HEADLINE GOES HERE. </a:t>
            </a:r>
            <a:r>
              <a:rPr lang="en-SG" dirty="0"/>
              <a:t>IN FULL UPPERCASE.</a:t>
            </a:r>
            <a:endParaRPr lang="en-US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1E0EED3-2105-6541-ACD3-9642DBFCB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6207" y="1838924"/>
            <a:ext cx="5037200" cy="4358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2400" b="1" i="0">
                <a:solidFill>
                  <a:srgbClr val="2BBAED"/>
                </a:solidFill>
                <a:latin typeface="DIN OT Cond" panose="020B0506020201010104" pitchFamily="34" charset="77"/>
              </a:defRPr>
            </a:lvl1pPr>
            <a:lvl2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2pPr>
            <a:lvl3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3pPr>
            <a:lvl4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4pPr>
            <a:lvl5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5pPr>
          </a:lstStyle>
          <a:p>
            <a:pPr lvl="0"/>
            <a:r>
              <a:rPr lang="en-GB" dirty="0"/>
              <a:t>Subhead in title case condensed bold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4F66F7FC-D313-C94F-A00C-551AB99850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6206" y="2420942"/>
            <a:ext cx="5037200" cy="373737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50" b="0" i="0">
                <a:solidFill>
                  <a:schemeClr val="tx1">
                    <a:lumMod val="75000"/>
                    <a:lumOff val="25000"/>
                  </a:schemeClr>
                </a:solidFill>
                <a:latin typeface="DIN OT" panose="020B0504020201010104" pitchFamily="34" charset="77"/>
              </a:defRPr>
            </a:lvl1pPr>
            <a:lvl2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2pPr>
            <a:lvl3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3pPr>
            <a:lvl4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4pPr>
            <a:lvl5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5pPr>
          </a:lstStyle>
          <a:p>
            <a:pPr lvl="0"/>
            <a:r>
              <a:rPr lang="en-SG" dirty="0"/>
              <a:t>Lorem ipsum </a:t>
            </a:r>
            <a:r>
              <a:rPr lang="en-SG" dirty="0" err="1"/>
              <a:t>dolor</a:t>
            </a:r>
            <a:r>
              <a:rPr lang="en-SG" dirty="0"/>
              <a:t> sit </a:t>
            </a:r>
            <a:r>
              <a:rPr lang="en-SG" dirty="0" err="1"/>
              <a:t>amet</a:t>
            </a:r>
            <a:r>
              <a:rPr lang="en-SG" dirty="0"/>
              <a:t>, </a:t>
            </a:r>
            <a:r>
              <a:rPr lang="en-SG" dirty="0" err="1"/>
              <a:t>consectetur</a:t>
            </a:r>
            <a:r>
              <a:rPr lang="en-SG" dirty="0"/>
              <a:t> </a:t>
            </a:r>
            <a:r>
              <a:rPr lang="en-SG" dirty="0" err="1"/>
              <a:t>adipiscing</a:t>
            </a:r>
            <a:r>
              <a:rPr lang="en-SG" dirty="0"/>
              <a:t> </a:t>
            </a:r>
            <a:r>
              <a:rPr lang="en-SG" dirty="0" err="1"/>
              <a:t>elit</a:t>
            </a:r>
            <a:r>
              <a:rPr lang="en-SG" dirty="0"/>
              <a:t>. </a:t>
            </a:r>
            <a:r>
              <a:rPr lang="en-SG" dirty="0" err="1"/>
              <a:t>Curabitur</a:t>
            </a:r>
            <a:r>
              <a:rPr lang="en-SG" dirty="0"/>
              <a:t> </a:t>
            </a:r>
            <a:r>
              <a:rPr lang="en-SG" dirty="0" err="1"/>
              <a:t>luctus</a:t>
            </a:r>
            <a:r>
              <a:rPr lang="en-SG" dirty="0"/>
              <a:t> </a:t>
            </a:r>
            <a:r>
              <a:rPr lang="en-SG" dirty="0" err="1"/>
              <a:t>efficitur</a:t>
            </a:r>
            <a:r>
              <a:rPr lang="en-SG" dirty="0"/>
              <a:t> lorem, </a:t>
            </a:r>
            <a:r>
              <a:rPr lang="en-SG" dirty="0" err="1"/>
              <a:t>ut</a:t>
            </a:r>
            <a:r>
              <a:rPr lang="en-SG" dirty="0"/>
              <a:t> </a:t>
            </a:r>
            <a:r>
              <a:rPr lang="en-SG" dirty="0" err="1"/>
              <a:t>blandit</a:t>
            </a:r>
            <a:r>
              <a:rPr lang="en-SG" dirty="0"/>
              <a:t> </a:t>
            </a:r>
            <a:r>
              <a:rPr lang="en-SG" dirty="0" err="1"/>
              <a:t>leo</a:t>
            </a:r>
            <a:r>
              <a:rPr lang="en-SG" dirty="0"/>
              <a:t> </a:t>
            </a:r>
            <a:r>
              <a:rPr lang="en-SG" dirty="0" err="1"/>
              <a:t>vulputate</a:t>
            </a:r>
            <a:r>
              <a:rPr lang="en-SG" dirty="0"/>
              <a:t> et. </a:t>
            </a:r>
            <a:r>
              <a:rPr lang="en-SG" dirty="0" err="1"/>
              <a:t>Donec</a:t>
            </a:r>
            <a:r>
              <a:rPr lang="en-SG" dirty="0"/>
              <a:t> convallis id ante </a:t>
            </a:r>
            <a:r>
              <a:rPr lang="en-SG" dirty="0" err="1"/>
              <a:t>suscipit</a:t>
            </a:r>
            <a:r>
              <a:rPr lang="en-SG" dirty="0"/>
              <a:t> </a:t>
            </a:r>
            <a:r>
              <a:rPr lang="en-SG" dirty="0" err="1"/>
              <a:t>bibendum</a:t>
            </a:r>
            <a:r>
              <a:rPr lang="en-SG" dirty="0"/>
              <a:t>. Vestibulum maximus sit </a:t>
            </a:r>
            <a:r>
              <a:rPr lang="en-SG" dirty="0" err="1"/>
              <a:t>amet</a:t>
            </a:r>
            <a:r>
              <a:rPr lang="en-SG" dirty="0"/>
              <a:t> </a:t>
            </a:r>
            <a:r>
              <a:rPr lang="en-SG" dirty="0" err="1"/>
              <a:t>eros</a:t>
            </a:r>
            <a:r>
              <a:rPr lang="en-SG" dirty="0"/>
              <a:t> non fermentum. </a:t>
            </a:r>
            <a:r>
              <a:rPr lang="en-SG" dirty="0" err="1"/>
              <a:t>Phasellus</a:t>
            </a:r>
            <a:r>
              <a:rPr lang="en-SG" dirty="0"/>
              <a:t> </a:t>
            </a:r>
            <a:r>
              <a:rPr lang="en-SG" dirty="0" err="1"/>
              <a:t>nec</a:t>
            </a:r>
            <a:r>
              <a:rPr lang="en-SG" dirty="0"/>
              <a:t> porta </a:t>
            </a:r>
            <a:r>
              <a:rPr lang="en-SG" dirty="0" err="1"/>
              <a:t>velit</a:t>
            </a:r>
            <a:r>
              <a:rPr lang="en-SG" dirty="0"/>
              <a:t>. </a:t>
            </a:r>
            <a:endParaRPr lang="en-GB" dirty="0"/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76F055A9-87E4-4BCE-BB52-CC4E46DFD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77" y="6435942"/>
            <a:ext cx="968809" cy="28531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lIns="60588" tIns="7250" rIns="60588" bIns="725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t>Confidential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37FC1-7699-40AC-8683-3041477FD5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D3E7FD">
                  <a:lumMod val="43000"/>
                  <a:lumOff val="57000"/>
                </a:srgbClr>
              </a:gs>
              <a:gs pos="54000">
                <a:schemeClr val="bg1">
                  <a:lumMod val="0"/>
                  <a:lumOff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82F259-4A68-4469-B53E-87F71DC337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6954" y="171797"/>
            <a:ext cx="1276471" cy="5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9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0B93D4-7207-7349-9F38-9491074DCF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D3E7FD">
                  <a:lumMod val="43000"/>
                  <a:lumOff val="57000"/>
                </a:srgbClr>
              </a:gs>
              <a:gs pos="54000">
                <a:schemeClr val="bg1">
                  <a:lumMod val="0"/>
                  <a:lumOff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448313-D5AE-854D-B098-45BF4AFA91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604" t="17538" r="18055" b="37997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26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29F2F2-8DCB-D341-B897-2056204D91E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D3E7FD">
                  <a:lumMod val="43000"/>
                  <a:lumOff val="57000"/>
                </a:srgbClr>
              </a:gs>
              <a:gs pos="54000">
                <a:schemeClr val="bg1">
                  <a:lumMod val="0"/>
                  <a:lumOff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948CEC-8CE5-7542-A81B-6B91CF1251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6954" y="171797"/>
            <a:ext cx="1276471" cy="565559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CDDA45B1-28BF-4642-9733-79E514B47E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207" y="613216"/>
            <a:ext cx="7725884" cy="850627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2587" b="1" i="0">
                <a:solidFill>
                  <a:srgbClr val="034EA2"/>
                </a:solidFill>
                <a:latin typeface="DIN OT Cond" panose="020B0506020201010104" pitchFamily="34" charset="77"/>
              </a:defRPr>
            </a:lvl1pPr>
          </a:lstStyle>
          <a:p>
            <a:r>
              <a:rPr lang="en-GB" dirty="0"/>
              <a:t>HEADLINE GOES HERE. </a:t>
            </a:r>
            <a:r>
              <a:rPr lang="en-SG" dirty="0"/>
              <a:t>IN FULL UPPERCASE.</a:t>
            </a:r>
            <a:br>
              <a:rPr lang="en-SG" dirty="0"/>
            </a:br>
            <a:r>
              <a:rPr lang="en-GB" dirty="0"/>
              <a:t>HEADLINE GOES HERE. </a:t>
            </a:r>
            <a:r>
              <a:rPr lang="en-SG" dirty="0"/>
              <a:t>IN FULL UPPERCASE.</a:t>
            </a:r>
            <a:endParaRPr lang="en-US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1E0EED3-2105-6541-ACD3-9642DBFCB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6207" y="1838926"/>
            <a:ext cx="5037200" cy="4358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1800" b="1" i="0">
                <a:solidFill>
                  <a:srgbClr val="2BBAED"/>
                </a:solidFill>
                <a:latin typeface="DIN OT Cond" panose="020B0506020201010104" pitchFamily="34" charset="77"/>
              </a:defRPr>
            </a:lvl1pPr>
            <a:lvl2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2pPr>
            <a:lvl3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3pPr>
            <a:lvl4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4pPr>
            <a:lvl5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5pPr>
          </a:lstStyle>
          <a:p>
            <a:pPr lvl="0"/>
            <a:r>
              <a:rPr lang="en-GB" dirty="0"/>
              <a:t>Subhead in title case condensed bold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4F66F7FC-D313-C94F-A00C-551AB99850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6207" y="2420942"/>
            <a:ext cx="5037200" cy="373737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38" b="0" i="0">
                <a:solidFill>
                  <a:schemeClr val="tx1">
                    <a:lumMod val="75000"/>
                    <a:lumOff val="25000"/>
                  </a:schemeClr>
                </a:solidFill>
                <a:latin typeface="DIN OT" panose="020B0504020201010104" pitchFamily="34" charset="77"/>
              </a:defRPr>
            </a:lvl1pPr>
            <a:lvl2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2pPr>
            <a:lvl3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3pPr>
            <a:lvl4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4pPr>
            <a:lvl5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5pPr>
          </a:lstStyle>
          <a:p>
            <a:pPr lvl="0"/>
            <a:r>
              <a:rPr lang="en-SG" dirty="0"/>
              <a:t>Lorem ipsum </a:t>
            </a:r>
            <a:r>
              <a:rPr lang="en-SG" dirty="0" err="1"/>
              <a:t>dolor</a:t>
            </a:r>
            <a:r>
              <a:rPr lang="en-SG" dirty="0"/>
              <a:t> sit </a:t>
            </a:r>
            <a:r>
              <a:rPr lang="en-SG" dirty="0" err="1"/>
              <a:t>amet</a:t>
            </a:r>
            <a:r>
              <a:rPr lang="en-SG" dirty="0"/>
              <a:t>, </a:t>
            </a:r>
            <a:r>
              <a:rPr lang="en-SG" dirty="0" err="1"/>
              <a:t>consectetur</a:t>
            </a:r>
            <a:r>
              <a:rPr lang="en-SG" dirty="0"/>
              <a:t> </a:t>
            </a:r>
            <a:r>
              <a:rPr lang="en-SG" dirty="0" err="1"/>
              <a:t>adipiscing</a:t>
            </a:r>
            <a:r>
              <a:rPr lang="en-SG" dirty="0"/>
              <a:t> </a:t>
            </a:r>
            <a:r>
              <a:rPr lang="en-SG" dirty="0" err="1"/>
              <a:t>elit</a:t>
            </a:r>
            <a:r>
              <a:rPr lang="en-SG" dirty="0"/>
              <a:t>. </a:t>
            </a:r>
            <a:r>
              <a:rPr lang="en-SG" dirty="0" err="1"/>
              <a:t>Curabitur</a:t>
            </a:r>
            <a:r>
              <a:rPr lang="en-SG" dirty="0"/>
              <a:t> </a:t>
            </a:r>
            <a:r>
              <a:rPr lang="en-SG" dirty="0" err="1"/>
              <a:t>luctus</a:t>
            </a:r>
            <a:r>
              <a:rPr lang="en-SG" dirty="0"/>
              <a:t> </a:t>
            </a:r>
            <a:r>
              <a:rPr lang="en-SG" dirty="0" err="1"/>
              <a:t>efficitur</a:t>
            </a:r>
            <a:r>
              <a:rPr lang="en-SG" dirty="0"/>
              <a:t> lorem, </a:t>
            </a:r>
            <a:r>
              <a:rPr lang="en-SG" dirty="0" err="1"/>
              <a:t>ut</a:t>
            </a:r>
            <a:r>
              <a:rPr lang="en-SG" dirty="0"/>
              <a:t> </a:t>
            </a:r>
            <a:r>
              <a:rPr lang="en-SG" dirty="0" err="1"/>
              <a:t>blandit</a:t>
            </a:r>
            <a:r>
              <a:rPr lang="en-SG" dirty="0"/>
              <a:t> </a:t>
            </a:r>
            <a:r>
              <a:rPr lang="en-SG" dirty="0" err="1"/>
              <a:t>leo</a:t>
            </a:r>
            <a:r>
              <a:rPr lang="en-SG" dirty="0"/>
              <a:t> </a:t>
            </a:r>
            <a:r>
              <a:rPr lang="en-SG" dirty="0" err="1"/>
              <a:t>vulputate</a:t>
            </a:r>
            <a:r>
              <a:rPr lang="en-SG" dirty="0"/>
              <a:t> et. </a:t>
            </a:r>
            <a:r>
              <a:rPr lang="en-SG" dirty="0" err="1"/>
              <a:t>Donec</a:t>
            </a:r>
            <a:r>
              <a:rPr lang="en-SG" dirty="0"/>
              <a:t> convallis id ante </a:t>
            </a:r>
            <a:r>
              <a:rPr lang="en-SG" dirty="0" err="1"/>
              <a:t>suscipit</a:t>
            </a:r>
            <a:r>
              <a:rPr lang="en-SG" dirty="0"/>
              <a:t> </a:t>
            </a:r>
            <a:r>
              <a:rPr lang="en-SG" dirty="0" err="1"/>
              <a:t>bibendum</a:t>
            </a:r>
            <a:r>
              <a:rPr lang="en-SG" dirty="0"/>
              <a:t>. Vestibulum maximus sit </a:t>
            </a:r>
            <a:r>
              <a:rPr lang="en-SG" dirty="0" err="1"/>
              <a:t>amet</a:t>
            </a:r>
            <a:r>
              <a:rPr lang="en-SG" dirty="0"/>
              <a:t> </a:t>
            </a:r>
            <a:r>
              <a:rPr lang="en-SG" dirty="0" err="1"/>
              <a:t>eros</a:t>
            </a:r>
            <a:r>
              <a:rPr lang="en-SG" dirty="0"/>
              <a:t> non fermentum. </a:t>
            </a:r>
            <a:r>
              <a:rPr lang="en-SG" dirty="0" err="1"/>
              <a:t>Phasellus</a:t>
            </a:r>
            <a:r>
              <a:rPr lang="en-SG" dirty="0"/>
              <a:t> </a:t>
            </a:r>
            <a:r>
              <a:rPr lang="en-SG" dirty="0" err="1"/>
              <a:t>nec</a:t>
            </a:r>
            <a:r>
              <a:rPr lang="en-SG" dirty="0"/>
              <a:t> porta </a:t>
            </a:r>
            <a:r>
              <a:rPr lang="en-SG" dirty="0" err="1"/>
              <a:t>velit</a:t>
            </a:r>
            <a:r>
              <a:rPr lang="en-SG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980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BABDC0-8E19-DC43-9C6A-987CD3498E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D3E7FD">
                  <a:lumMod val="43000"/>
                  <a:lumOff val="57000"/>
                </a:srgbClr>
              </a:gs>
              <a:gs pos="54000">
                <a:schemeClr val="bg1">
                  <a:lumMod val="0"/>
                  <a:lumOff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9379C9-3874-8642-A39C-A3D711A1A4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756" t="35720" r="-1642" b="12200"/>
          <a:stretch/>
        </p:blipFill>
        <p:spPr>
          <a:xfrm>
            <a:off x="-1" y="0"/>
            <a:ext cx="9339639" cy="6858000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C6258A71-A080-2747-A015-239A10BE0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206" y="1625268"/>
            <a:ext cx="5906180" cy="1514669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4974" b="1" i="0">
                <a:solidFill>
                  <a:schemeClr val="bg1"/>
                </a:solidFill>
                <a:latin typeface="DIN OT Cond" panose="020B0506020201010104" pitchFamily="34" charset="77"/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TITLE GOES HERE.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2AFBE2EC-A4E4-E046-8207-A2B722D462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6206" y="3139936"/>
            <a:ext cx="5906179" cy="1363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2BBAED"/>
                </a:solidFill>
                <a:latin typeface="DIN OT Cond" panose="020B0506020201010104" pitchFamily="34" charset="77"/>
              </a:defRPr>
            </a:lvl1pPr>
            <a:lvl2pPr marL="114277" indent="0">
              <a:buNone/>
              <a:defRPr/>
            </a:lvl2pPr>
            <a:lvl3pPr marL="228554" indent="0">
              <a:buNone/>
              <a:defRPr/>
            </a:lvl3pPr>
            <a:lvl4pPr marL="342831" indent="0">
              <a:buNone/>
              <a:defRPr/>
            </a:lvl4pPr>
            <a:lvl5pPr marL="457109" indent="0">
              <a:buNone/>
              <a:defRPr/>
            </a:lvl5pPr>
          </a:lstStyle>
          <a:p>
            <a:pPr lvl="0"/>
            <a:r>
              <a:rPr lang="en-GB" dirty="0"/>
              <a:t>Subhead in title case goes here.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C3F99-851F-4C41-8A65-091F7A3E8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6954" y="171796"/>
            <a:ext cx="1276470" cy="5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6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B945-E4B1-4A24-A96B-B42A8F7D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C556-21A6-4953-AF91-1E1BA483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080C-CE61-4284-80BB-C8E98020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BFEB-A339-42CF-9ACA-A4D8831B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B4E16-DA9A-42BB-B3F1-121F8E74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411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B447-8D02-494F-B95C-5FF4B0DE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7AF53-7A70-45AF-867F-5480351D8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DBB04-1815-4C43-AF8C-BBED4F8C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545A-2656-49E1-9EC9-37ED49E5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A2B1B-6626-43F7-8F87-FCDEE0F7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E77DE-2A28-4B92-B39C-A0605F77E1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6954" y="171796"/>
            <a:ext cx="1276470" cy="5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8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DD55-0038-485B-A186-77E0FFEE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1C9F-CA7D-4516-8D2A-3F4C26526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330E-B76B-4897-914D-7F53B53B1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D9805-9EAA-48CF-9967-0A82DBBA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023CB-7466-416D-9930-1B2736E8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63776-04F6-4A6C-8913-21234EB4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19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430E-19C6-46F1-AA3C-84D20AFC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9143-46DD-4AE4-BC2C-FCF45A961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E508B-0AA8-4A25-A606-C4A670DFE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940F5-0A95-43A8-A3F2-6418308A6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40D83-6C42-4AC0-B392-D544DCA21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5B9C0-1B5C-4E9F-9AB3-97049E41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3F771-DD70-4460-8D75-3AAB7E77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D5963-66C9-434F-A6DF-702EC8DE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283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4393-A240-4355-AF90-5EF41391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5AA6D-B685-48E2-9949-8E82F412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EA441-8284-46BA-A6F7-C0B6ADB7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D0982-EB34-4F57-A44A-5D5DB412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392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83B36-73D1-4652-ADB7-0C2088C2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24132-7C93-45A4-91FE-0A49259A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6E23-15F1-4D31-A736-97847CBD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47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FC66-FFE8-4CC5-B1E9-AF7B6CB7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B824-EBEA-4A0A-A4E2-6E0021FC0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E4AEF-367F-4523-8E79-AE1189356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C86B7-BED9-4537-BCF1-9FFC7A1F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54F39-9B30-4815-A8D8-F5336EC0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7A8DF-E725-49F5-8BBB-1A9E5F0D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53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63D0-40AF-46D0-BC29-DF438F2D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FCA5F-071C-417F-8A7D-57BB25820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035DA-1AD8-47C9-97D4-3C8FA2BF5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7D6C-0C75-48C8-9926-B4A272E5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3187B-F5C8-470A-B46F-633E88AD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5DD84-FFDF-4FFE-B613-CDA022B8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123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5F770-F06F-426E-954D-A831F587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FB128-2705-4324-974F-459C8974C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F1AF4-134F-406D-A2F1-A4A9E93B9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3257C-601C-4B75-85C8-F279D0CBC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EDBD-E81B-425E-A784-33EB3A884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151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6" r:id="rId13"/>
    <p:sldLayoutId id="2147483660" r:id="rId14"/>
    <p:sldLayoutId id="214748367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jpg"/><Relationship Id="rId7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hyperlink" Target="https://www.epms.epson.com.sg/epson/login" TargetMode="External"/><Relationship Id="rId4" Type="http://schemas.openxmlformats.org/officeDocument/2006/relationships/image" Target="../media/image8.jp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epms.epson.com.sg/epson/log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8.png"/><Relationship Id="rId2" Type="http://schemas.openxmlformats.org/officeDocument/2006/relationships/hyperlink" Target="https://www.epms.epson.com.sg/epson/login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package" Target="../embeddings/Microsoft_Excel_Worksheet.xlsx"/><Relationship Id="rId7" Type="http://schemas.openxmlformats.org/officeDocument/2006/relationships/slide" Target="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epms.epson.com.sg/epson/login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581C5C-AC4B-42DE-AA12-533A22F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" y="547099"/>
            <a:ext cx="8153400" cy="637970"/>
          </a:xfrm>
        </p:spPr>
        <p:txBody>
          <a:bodyPr>
            <a:normAutofit/>
          </a:bodyPr>
          <a:lstStyle/>
          <a:p>
            <a:pPr defTabSz="171416">
              <a:defRPr/>
            </a:pPr>
            <a:r>
              <a:rPr lang="en-SG" sz="2400" b="1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1</a:t>
            </a:r>
            <a:r>
              <a:rPr lang="en-SG" sz="2400" b="1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. Batas Input </a:t>
            </a:r>
            <a:r>
              <a:rPr lang="en-SG" sz="2400" b="1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Penjualan</a:t>
            </a:r>
            <a:endParaRPr lang="en-SG" sz="2400" b="1" dirty="0">
              <a:solidFill>
                <a:srgbClr val="0D2087"/>
              </a:solidFill>
              <a:latin typeface="DIN OT Cond" panose="020B05060202010101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FBB098-094A-4137-8E9B-9595CDBC9086}"/>
              </a:ext>
            </a:extLst>
          </p:cNvPr>
          <p:cNvSpPr/>
          <p:nvPr/>
        </p:nvSpPr>
        <p:spPr>
          <a:xfrm>
            <a:off x="4751275" y="1108869"/>
            <a:ext cx="73469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Batas Input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Penjualan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DIN OT" panose="020B0504020201010104" pitchFamily="34" charset="0"/>
                <a:cs typeface="Arial" panose="020B0604020202020204" pitchFamily="34" charset="0"/>
              </a:rPr>
              <a:t>Jangka</a:t>
            </a:r>
            <a:r>
              <a:rPr lang="en-US" b="1" dirty="0">
                <a:highlight>
                  <a:srgbClr val="FFFF00"/>
                </a:highlight>
                <a:latin typeface="DIN OT" panose="020B0504020201010104" pitchFamily="34" charset="0"/>
                <a:cs typeface="Arial" panose="020B0604020202020204" pitchFamily="34" charset="0"/>
              </a:rPr>
              <a:t> Waktu 10 Hari Setelah program </a:t>
            </a:r>
            <a:r>
              <a:rPr lang="en-US" b="1" dirty="0" err="1">
                <a:highlight>
                  <a:srgbClr val="FFFF00"/>
                </a:highlight>
                <a:latin typeface="DIN OT" panose="020B0504020201010104" pitchFamily="34" charset="0"/>
                <a:cs typeface="Arial" panose="020B0604020202020204" pitchFamily="34" charset="0"/>
              </a:rPr>
              <a:t>Periode</a:t>
            </a:r>
            <a:r>
              <a:rPr lang="en-US" b="1" dirty="0">
                <a:highlight>
                  <a:srgbClr val="FFFF00"/>
                </a:highlight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DIN OT" panose="020B0504020201010104" pitchFamily="34" charset="0"/>
                <a:cs typeface="Arial" panose="020B0604020202020204" pitchFamily="34" charset="0"/>
              </a:rPr>
              <a:t>berakhir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, Jika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Penginput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diatas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Batas Waktu yang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sudah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ditentukan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System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menolak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MD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Meliputi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Penjualan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EPR, SI/Unmanaged &amp; End User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program yang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sedang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berjalan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EPR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meliputi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Penjualan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End User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Program yang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sedang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berjalan</a:t>
            </a:r>
            <a:endParaRPr lang="en-US" dirty="0">
              <a:latin typeface="DIN OT" panose="020B0504020201010104" pitchFamily="34" charset="0"/>
              <a:cs typeface="Arial" panose="020B0604020202020204" pitchFamily="34" charset="0"/>
            </a:endParaRPr>
          </a:p>
          <a:p>
            <a:pPr marL="257175" indent="-257175">
              <a:buFont typeface="Arial" charset="0"/>
              <a:buChar char="•"/>
            </a:pPr>
            <a:endParaRPr lang="en-US" dirty="0">
              <a:latin typeface="DIN OT" panose="020B05040202010101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B2211-DFA4-4E79-B5E0-6A4CF52EE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07" y="1157269"/>
            <a:ext cx="4472968" cy="4567078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647066C-CC64-43EB-BFF9-31D129B0856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7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8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E-PARTNER UPDATE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D641E-25B0-4517-AB80-A6609F470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85" y="829572"/>
            <a:ext cx="1239215" cy="110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5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FBB098-094A-4137-8E9B-9595CDBC9086}"/>
              </a:ext>
            </a:extLst>
          </p:cNvPr>
          <p:cNvSpPr/>
          <p:nvPr/>
        </p:nvSpPr>
        <p:spPr>
          <a:xfrm>
            <a:off x="4403132" y="895145"/>
            <a:ext cx="73469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Program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Berlaku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MD &amp; EPR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penjualan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End User.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Periode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Program Jan – Mar 2022.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Batas input di e-Partner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tanggl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15 di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Bulan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Berikutnya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.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Batas Minimal Incentive yang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dibayar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Rp. 50.000 Kurang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Rp. 50.000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tidak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kita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bayarkan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647066C-CC64-43EB-BFF9-31D129B0856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8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PROGRAM CHANNEL INCENTIVE E-PARTNER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A175D-6088-4188-94ED-AEF8541B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4" y="637970"/>
            <a:ext cx="4062884" cy="574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2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9607FA-0416-4EE6-B69A-9099C8E5A723}"/>
              </a:ext>
            </a:extLst>
          </p:cNvPr>
          <p:cNvGrpSpPr/>
          <p:nvPr/>
        </p:nvGrpSpPr>
        <p:grpSpPr>
          <a:xfrm>
            <a:off x="2460541" y="1738312"/>
            <a:ext cx="8698921" cy="3630067"/>
            <a:chOff x="2544706" y="1395412"/>
            <a:chExt cx="8698921" cy="3630067"/>
          </a:xfrm>
        </p:grpSpPr>
        <p:pic>
          <p:nvPicPr>
            <p:cNvPr id="20" name="Picture 19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05083D52-F3C9-40DF-9AC8-E4082C428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4706" y="1395412"/>
              <a:ext cx="8635313" cy="3630067"/>
            </a:xfrm>
            <a:prstGeom prst="rect">
              <a:avLst/>
            </a:prstGeom>
          </p:spPr>
        </p:pic>
        <p:pic>
          <p:nvPicPr>
            <p:cNvPr id="3" name="Picture 2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85B26273-6AD6-4E45-A7EC-960D08B6F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383" y="1419265"/>
              <a:ext cx="2794845" cy="2765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CA069C-F53F-4E7A-A33B-DD21679D4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991" y="4045378"/>
              <a:ext cx="8623636" cy="966798"/>
            </a:xfrm>
            <a:prstGeom prst="rect">
              <a:avLst/>
            </a:prstGeom>
          </p:spPr>
        </p:pic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5581C5C-AC4B-42DE-AA12-533A22F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2797"/>
            <a:ext cx="8153400" cy="637970"/>
          </a:xfrm>
        </p:spPr>
        <p:txBody>
          <a:bodyPr>
            <a:normAutofit/>
          </a:bodyPr>
          <a:lstStyle/>
          <a:p>
            <a:pPr defTabSz="171416">
              <a:defRPr/>
            </a:pPr>
            <a:r>
              <a:rPr lang="en-SG" sz="2400" b="1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400" b="1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2. 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Cek </a:t>
            </a:r>
            <a:r>
              <a:rPr lang="en-SG" sz="2400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Pembelian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 EPR </a:t>
            </a:r>
            <a:endParaRPr lang="en-SG" sz="2400" b="1" dirty="0">
              <a:solidFill>
                <a:srgbClr val="0D2087"/>
              </a:solidFill>
              <a:latin typeface="DIN OT Cond" panose="020B05060202010101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CB006-36AC-41D4-AC53-A13FB928DBD7}"/>
              </a:ext>
            </a:extLst>
          </p:cNvPr>
          <p:cNvSpPr/>
          <p:nvPr/>
        </p:nvSpPr>
        <p:spPr>
          <a:xfrm>
            <a:off x="466641" y="1184070"/>
            <a:ext cx="7429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IN OT"/>
              </a:rPr>
              <a:t>Login di Website e-Partner : </a:t>
            </a:r>
            <a:r>
              <a:rPr lang="en-US" dirty="0">
                <a:solidFill>
                  <a:srgbClr val="000000"/>
                </a:solidFill>
                <a:latin typeface="DIN OT"/>
                <a:hlinkClick r:id="rId5"/>
              </a:rPr>
              <a:t>https://www.epms.epson.com.sg/epson/login </a:t>
            </a:r>
            <a:endParaRPr lang="en-US" dirty="0">
              <a:latin typeface="DIN OT"/>
            </a:endParaRPr>
          </a:p>
          <a:p>
            <a:endParaRPr lang="en-ID" dirty="0">
              <a:latin typeface="DIN OT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091B43-8A1F-4E62-BEF2-1FD6FB92D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1" y="1738312"/>
            <a:ext cx="2019300" cy="40671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9BDA685-BB5D-43DB-8BA1-91E8AC2076A5}"/>
              </a:ext>
            </a:extLst>
          </p:cNvPr>
          <p:cNvGrpSpPr/>
          <p:nvPr/>
        </p:nvGrpSpPr>
        <p:grpSpPr>
          <a:xfrm>
            <a:off x="370799" y="3656789"/>
            <a:ext cx="381974" cy="381000"/>
            <a:chOff x="4076700" y="2114550"/>
            <a:chExt cx="440267" cy="45202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C79D321-80FC-4ECE-B15C-4A96D7E8D14B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ACC133-912B-4BEE-A6C9-68EB6F51CB3F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F9184E-43EE-49B3-AE16-2AD5F42D91AD}"/>
              </a:ext>
            </a:extLst>
          </p:cNvPr>
          <p:cNvGrpSpPr/>
          <p:nvPr/>
        </p:nvGrpSpPr>
        <p:grpSpPr>
          <a:xfrm>
            <a:off x="1898042" y="3912951"/>
            <a:ext cx="381974" cy="381000"/>
            <a:chOff x="4076700" y="2114550"/>
            <a:chExt cx="440267" cy="45202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956D1D-1F70-4806-A9E5-D6E445CD220A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5DEFCE-C6FE-48C8-9D38-FE6264C0C452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pic>
        <p:nvPicPr>
          <p:cNvPr id="25" name="Picture 2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F6E5E15-3F82-49C7-824A-5E0FFDCFBE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98" y="2296045"/>
            <a:ext cx="1377950" cy="1257300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B0220475-FDEF-46AC-91CA-757EE2535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602" y="2989224"/>
            <a:ext cx="1390650" cy="12573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03026BF-6EF9-41E0-B021-0DE9821EF54E}"/>
              </a:ext>
            </a:extLst>
          </p:cNvPr>
          <p:cNvGrpSpPr/>
          <p:nvPr/>
        </p:nvGrpSpPr>
        <p:grpSpPr>
          <a:xfrm>
            <a:off x="9470910" y="2619892"/>
            <a:ext cx="381974" cy="381000"/>
            <a:chOff x="4076700" y="2114550"/>
            <a:chExt cx="440267" cy="45202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D9AA8F-057E-44F4-B38C-85BF36C23E0C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5930AF-BE4F-41A8-8B9F-203CCEF63AE0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1473C1-8C10-44FB-AC56-FFC0D1B4CAEA}"/>
              </a:ext>
            </a:extLst>
          </p:cNvPr>
          <p:cNvGrpSpPr/>
          <p:nvPr/>
        </p:nvGrpSpPr>
        <p:grpSpPr>
          <a:xfrm>
            <a:off x="10009698" y="2271096"/>
            <a:ext cx="381974" cy="381000"/>
            <a:chOff x="4076700" y="2114550"/>
            <a:chExt cx="440267" cy="4520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EC9DFC-E119-4638-A5F7-826CD728253A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647600-E0C5-4AAE-A9EE-4BF2CAFAB1DF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33FD7D7-3769-429B-AB38-E75648C287E7}"/>
              </a:ext>
            </a:extLst>
          </p:cNvPr>
          <p:cNvGrpSpPr/>
          <p:nvPr/>
        </p:nvGrpSpPr>
        <p:grpSpPr>
          <a:xfrm>
            <a:off x="333451" y="1730628"/>
            <a:ext cx="10788656" cy="4891358"/>
            <a:chOff x="358851" y="1387728"/>
            <a:chExt cx="10788656" cy="489135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866D09D-2F4B-453F-8791-3E8DB57EEAA1}"/>
                </a:ext>
              </a:extLst>
            </p:cNvPr>
            <p:cNvGrpSpPr/>
            <p:nvPr/>
          </p:nvGrpSpPr>
          <p:grpSpPr>
            <a:xfrm>
              <a:off x="2462088" y="1411314"/>
              <a:ext cx="8685419" cy="4867772"/>
              <a:chOff x="2462088" y="1411314"/>
              <a:chExt cx="8685419" cy="486777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4D7201C-EE12-4BDF-8D30-BA723A0871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4396"/>
              <a:stretch/>
            </p:blipFill>
            <p:spPr>
              <a:xfrm>
                <a:off x="2462088" y="1411314"/>
                <a:ext cx="8685419" cy="4027421"/>
              </a:xfrm>
              <a:prstGeom prst="rect">
                <a:avLst/>
              </a:prstGeom>
            </p:spPr>
          </p:pic>
          <p:pic>
            <p:nvPicPr>
              <p:cNvPr id="19" name="Picture 18" descr="Graphical user interface, text, application, email&#10;&#10;Description automatically generated">
                <a:extLst>
                  <a:ext uri="{FF2B5EF4-FFF2-40B4-BE49-F238E27FC236}">
                    <a16:creationId xmlns:a16="http://schemas.microsoft.com/office/drawing/2014/main" id="{1D30D6CD-2CD4-4FA7-86FF-9C53246820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5902"/>
              <a:stretch/>
            </p:blipFill>
            <p:spPr>
              <a:xfrm>
                <a:off x="2462088" y="5257965"/>
                <a:ext cx="8685419" cy="1021121"/>
              </a:xfrm>
              <a:prstGeom prst="rect">
                <a:avLst/>
              </a:prstGeom>
            </p:spPr>
          </p:pic>
        </p:grpSp>
        <p:pic>
          <p:nvPicPr>
            <p:cNvPr id="31" name="Picture 3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E4EF6E9B-9DF1-4ED6-A258-4FC2EE7FC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851" y="1387728"/>
              <a:ext cx="2073088" cy="417551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B4148C-B764-4398-9846-EDE5233C7FAF}"/>
              </a:ext>
            </a:extLst>
          </p:cNvPr>
          <p:cNvGrpSpPr/>
          <p:nvPr/>
        </p:nvGrpSpPr>
        <p:grpSpPr>
          <a:xfrm>
            <a:off x="10038276" y="6296579"/>
            <a:ext cx="381974" cy="381000"/>
            <a:chOff x="4076700" y="2114550"/>
            <a:chExt cx="440267" cy="45202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2CA2000-9BEB-4257-9425-0272A375D595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3BFF034-B2DA-4ACB-B6D8-C92B63BA014C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33" name="Title 3">
            <a:extLst>
              <a:ext uri="{FF2B5EF4-FFF2-40B4-BE49-F238E27FC236}">
                <a16:creationId xmlns:a16="http://schemas.microsoft.com/office/drawing/2014/main" id="{0E8941F1-3415-443F-BC5C-E81B5695E5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7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8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E-PARTNER UPDATE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253132-FEDB-40CA-A12B-EFF89DC10759}"/>
              </a:ext>
            </a:extLst>
          </p:cNvPr>
          <p:cNvSpPr/>
          <p:nvPr/>
        </p:nvSpPr>
        <p:spPr>
          <a:xfrm>
            <a:off x="2628900" y="5095875"/>
            <a:ext cx="8324850" cy="110743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581C5C-AC4B-42DE-AA12-533A22F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7050"/>
            <a:ext cx="8153400" cy="637970"/>
          </a:xfrm>
        </p:spPr>
        <p:txBody>
          <a:bodyPr>
            <a:normAutofit/>
          </a:bodyPr>
          <a:lstStyle/>
          <a:p>
            <a:pPr defTabSz="171416">
              <a:defRPr/>
            </a:pPr>
            <a:r>
              <a:rPr lang="en-SG" sz="2400" b="1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3</a:t>
            </a:r>
            <a:r>
              <a:rPr lang="en-SG" sz="2400" b="1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. 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Download Available SN MD &amp; EPR</a:t>
            </a:r>
            <a:endParaRPr lang="en-SG" sz="2400" b="1" dirty="0">
              <a:solidFill>
                <a:srgbClr val="0D2087"/>
              </a:solidFill>
              <a:latin typeface="DIN OT Cond" panose="020B05060202010101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CB006-36AC-41D4-AC53-A13FB928DBD7}"/>
              </a:ext>
            </a:extLst>
          </p:cNvPr>
          <p:cNvSpPr/>
          <p:nvPr/>
        </p:nvSpPr>
        <p:spPr>
          <a:xfrm>
            <a:off x="485090" y="1331791"/>
            <a:ext cx="7429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IN OT"/>
              </a:rPr>
              <a:t>Login di Website e-Partner : </a:t>
            </a:r>
            <a:r>
              <a:rPr lang="en-US" dirty="0">
                <a:solidFill>
                  <a:srgbClr val="000000"/>
                </a:solidFill>
                <a:latin typeface="DIN OT"/>
                <a:hlinkClick r:id="rId2"/>
              </a:rPr>
              <a:t>https://www.epms.epson.com.sg/epson/login </a:t>
            </a:r>
            <a:endParaRPr lang="en-US" dirty="0">
              <a:latin typeface="DIN OT"/>
            </a:endParaRPr>
          </a:p>
          <a:p>
            <a:endParaRPr lang="en-ID" dirty="0">
              <a:latin typeface="DIN OT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EFEBFB-4578-4ACF-836D-0E0D56109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3" y="1922271"/>
            <a:ext cx="2057400" cy="431482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0B4148C-B764-4398-9846-EDE5233C7FAF}"/>
              </a:ext>
            </a:extLst>
          </p:cNvPr>
          <p:cNvGrpSpPr/>
          <p:nvPr/>
        </p:nvGrpSpPr>
        <p:grpSpPr>
          <a:xfrm>
            <a:off x="1783597" y="4329890"/>
            <a:ext cx="381974" cy="381000"/>
            <a:chOff x="4076700" y="2114550"/>
            <a:chExt cx="440267" cy="45202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2CA2000-9BEB-4257-9425-0272A375D595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3BFF034-B2DA-4ACB-B6D8-C92B63BA014C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B7AB2860-8B25-4EB1-9279-A79EE1A16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3" y="1922271"/>
            <a:ext cx="9925097" cy="4324647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C5A7CC7-0D2F-44AC-967E-317E52CCC514}"/>
              </a:ext>
            </a:extLst>
          </p:cNvPr>
          <p:cNvGrpSpPr/>
          <p:nvPr/>
        </p:nvGrpSpPr>
        <p:grpSpPr>
          <a:xfrm>
            <a:off x="8676174" y="4927724"/>
            <a:ext cx="381974" cy="381000"/>
            <a:chOff x="4076700" y="2114550"/>
            <a:chExt cx="440267" cy="45202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3957208-FD3E-4A9B-A138-DF19E4BECC64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D6AD957-F411-4425-A9C2-EB011BD77E01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DBDB0A-5F96-4EAE-AD24-744ADD25563B}"/>
              </a:ext>
            </a:extLst>
          </p:cNvPr>
          <p:cNvSpPr/>
          <p:nvPr/>
        </p:nvSpPr>
        <p:spPr>
          <a:xfrm>
            <a:off x="8521700" y="2802915"/>
            <a:ext cx="1047750" cy="17008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54BC5B9-E679-446E-895E-793C7EAFB58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7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8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E-PARTNER UPDATE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7CDAD-D82A-49F5-80E7-904AE3AB8E9A}"/>
              </a:ext>
            </a:extLst>
          </p:cNvPr>
          <p:cNvSpPr/>
          <p:nvPr/>
        </p:nvSpPr>
        <p:spPr>
          <a:xfrm>
            <a:off x="3971925" y="2066925"/>
            <a:ext cx="5943600" cy="33147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6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4418F5-9137-DC41-99C2-7B140570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05" y="1625268"/>
            <a:ext cx="8307068" cy="1514669"/>
          </a:xfrm>
        </p:spPr>
        <p:txBody>
          <a:bodyPr/>
          <a:lstStyle/>
          <a:p>
            <a:pPr defTabSz="228554">
              <a:defRPr/>
            </a:pPr>
            <a:r>
              <a:rPr lang="en-SG" sz="5400" dirty="0">
                <a:cs typeface="Helvetica" panose="020B0604020202020204" pitchFamily="34" charset="0"/>
              </a:rPr>
              <a:t>SALES INPUT EPR</a:t>
            </a:r>
          </a:p>
        </p:txBody>
      </p:sp>
    </p:spTree>
    <p:extLst>
      <p:ext uri="{BB962C8B-B14F-4D97-AF65-F5344CB8AC3E}">
        <p14:creationId xmlns:p14="http://schemas.microsoft.com/office/powerpoint/2010/main" val="162007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581C5C-AC4B-42DE-AA12-533A22F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53400" cy="637970"/>
          </a:xfrm>
        </p:spPr>
        <p:txBody>
          <a:bodyPr>
            <a:normAutofit/>
          </a:bodyPr>
          <a:lstStyle/>
          <a:p>
            <a:pPr defTabSz="171416">
              <a:defRPr/>
            </a:pPr>
            <a:r>
              <a:rPr lang="en-SG" sz="2700" b="1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8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SALES INPUT EPR </a:t>
            </a:r>
            <a:endParaRPr lang="en-SG" sz="2800" b="1" dirty="0">
              <a:solidFill>
                <a:srgbClr val="0D2087"/>
              </a:solidFill>
              <a:latin typeface="DIN OT Cond" panose="020B05060202010101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CB006-36AC-41D4-AC53-A13FB928DBD7}"/>
              </a:ext>
            </a:extLst>
          </p:cNvPr>
          <p:cNvSpPr/>
          <p:nvPr/>
        </p:nvSpPr>
        <p:spPr>
          <a:xfrm>
            <a:off x="356146" y="957255"/>
            <a:ext cx="9194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IN OT"/>
              </a:rPr>
              <a:t>Login di Website e-Partner : </a:t>
            </a:r>
            <a:r>
              <a:rPr lang="en-US" dirty="0">
                <a:solidFill>
                  <a:srgbClr val="000000"/>
                </a:solidFill>
                <a:latin typeface="DIN OT"/>
                <a:hlinkClick r:id="rId2"/>
              </a:rPr>
              <a:t>https://www.epms.epson.com.sg/epson/login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IN OT"/>
              </a:rPr>
              <a:t>Download </a:t>
            </a:r>
            <a:r>
              <a:rPr lang="en-US" dirty="0">
                <a:solidFill>
                  <a:srgbClr val="000000"/>
                </a:solidFill>
                <a:latin typeface="DIN OT"/>
                <a:hlinkClick r:id="rId3" action="ppaction://hlinksldjump"/>
              </a:rPr>
              <a:t>Available SN 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dan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beri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tanda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sudah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di input di template excel</a:t>
            </a:r>
            <a:r>
              <a:rPr lang="en-US" dirty="0">
                <a:solidFill>
                  <a:srgbClr val="000000"/>
                </a:solidFill>
                <a:latin typeface="DIN OT"/>
                <a:hlinkClick r:id="rId2"/>
              </a:rPr>
              <a:t> </a:t>
            </a:r>
            <a:endParaRPr lang="en-US" dirty="0">
              <a:solidFill>
                <a:srgbClr val="000000"/>
              </a:solidFill>
              <a:latin typeface="DIN OT"/>
            </a:endParaRPr>
          </a:p>
          <a:p>
            <a:endParaRPr lang="en-ID" dirty="0">
              <a:latin typeface="DIN OT"/>
            </a:endParaRP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0677013-329C-452D-B728-F30C387676C2}"/>
              </a:ext>
            </a:extLst>
          </p:cNvPr>
          <p:cNvSpPr txBox="1">
            <a:spLocks/>
          </p:cNvSpPr>
          <p:nvPr/>
        </p:nvSpPr>
        <p:spPr>
          <a:xfrm>
            <a:off x="227221" y="425847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4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1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. Input </a:t>
            </a:r>
            <a:r>
              <a:rPr lang="en-SG" sz="2400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Penjualan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 EPR </a:t>
            </a:r>
            <a:r>
              <a:rPr lang="en-SG" sz="2400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Ke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 End User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4A72D7-994B-44F1-A7A3-7E75F3AA386B}"/>
              </a:ext>
            </a:extLst>
          </p:cNvPr>
          <p:cNvGrpSpPr/>
          <p:nvPr/>
        </p:nvGrpSpPr>
        <p:grpSpPr>
          <a:xfrm>
            <a:off x="349770" y="1908965"/>
            <a:ext cx="2057400" cy="4162425"/>
            <a:chOff x="349770" y="1908965"/>
            <a:chExt cx="2057400" cy="4162425"/>
          </a:xfrm>
        </p:grpSpPr>
        <p:pic>
          <p:nvPicPr>
            <p:cNvPr id="7" name="Picture 6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BA573E8-F0CF-4C9A-8B04-50C466C8F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70" y="1908965"/>
              <a:ext cx="2057400" cy="4162425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9BC0506-1014-47B9-807A-B5DF0AC6DC5A}"/>
                </a:ext>
              </a:extLst>
            </p:cNvPr>
            <p:cNvGrpSpPr/>
            <p:nvPr/>
          </p:nvGrpSpPr>
          <p:grpSpPr>
            <a:xfrm>
              <a:off x="1378470" y="3590127"/>
              <a:ext cx="381974" cy="381000"/>
              <a:chOff x="1378470" y="3590127"/>
              <a:chExt cx="381974" cy="3810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3899E18-076D-45AA-88DF-EC16E1EE23D4}"/>
                  </a:ext>
                </a:extLst>
              </p:cNvPr>
              <p:cNvSpPr/>
              <p:nvPr/>
            </p:nvSpPr>
            <p:spPr>
              <a:xfrm>
                <a:off x="1378470" y="3590127"/>
                <a:ext cx="381974" cy="38100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D79AA92-4AE4-49DF-87D2-AA3765DF007E}"/>
                  </a:ext>
                </a:extLst>
              </p:cNvPr>
              <p:cNvSpPr txBox="1"/>
              <p:nvPr/>
            </p:nvSpPr>
            <p:spPr>
              <a:xfrm>
                <a:off x="1437235" y="3590127"/>
                <a:ext cx="264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593417-5681-4ADE-8788-2D2EB77CA69B}"/>
              </a:ext>
            </a:extLst>
          </p:cNvPr>
          <p:cNvGrpSpPr/>
          <p:nvPr/>
        </p:nvGrpSpPr>
        <p:grpSpPr>
          <a:xfrm>
            <a:off x="365672" y="1949082"/>
            <a:ext cx="2066925" cy="4171950"/>
            <a:chOff x="365672" y="1949082"/>
            <a:chExt cx="2066925" cy="4171950"/>
          </a:xfrm>
        </p:grpSpPr>
        <p:pic>
          <p:nvPicPr>
            <p:cNvPr id="14" name="Picture 1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0DB5B4A1-6978-44A4-B0FE-6DC8E2F2F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72" y="1949082"/>
              <a:ext cx="2066925" cy="4171950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C56B72C-43C9-4399-ABD6-A5229A19A19E}"/>
                </a:ext>
              </a:extLst>
            </p:cNvPr>
            <p:cNvGrpSpPr/>
            <p:nvPr/>
          </p:nvGrpSpPr>
          <p:grpSpPr>
            <a:xfrm>
              <a:off x="1391184" y="3820744"/>
              <a:ext cx="381974" cy="381000"/>
              <a:chOff x="1378470" y="3590127"/>
              <a:chExt cx="381974" cy="38100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6301429-C6AC-4B16-9269-95072D009AC3}"/>
                  </a:ext>
                </a:extLst>
              </p:cNvPr>
              <p:cNvSpPr/>
              <p:nvPr/>
            </p:nvSpPr>
            <p:spPr>
              <a:xfrm>
                <a:off x="1378470" y="3590127"/>
                <a:ext cx="381974" cy="38100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260752-127F-4E7F-B5AE-8D81DFB63F4B}"/>
                  </a:ext>
                </a:extLst>
              </p:cNvPr>
              <p:cNvSpPr txBox="1"/>
              <p:nvPr/>
            </p:nvSpPr>
            <p:spPr>
              <a:xfrm>
                <a:off x="1437235" y="3590127"/>
                <a:ext cx="264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8604250-0F5D-43D2-85C1-67E5A3C6FAEA}"/>
              </a:ext>
            </a:extLst>
          </p:cNvPr>
          <p:cNvGrpSpPr/>
          <p:nvPr/>
        </p:nvGrpSpPr>
        <p:grpSpPr>
          <a:xfrm>
            <a:off x="365672" y="1908965"/>
            <a:ext cx="11569153" cy="3082135"/>
            <a:chOff x="349770" y="1908965"/>
            <a:chExt cx="12008467" cy="3118010"/>
          </a:xfrm>
        </p:grpSpPr>
        <p:pic>
          <p:nvPicPr>
            <p:cNvPr id="62" name="Picture 6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0FD1FAA7-DC09-44AF-BC0A-18A389470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70" y="1908965"/>
              <a:ext cx="12008467" cy="3118010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F951C49-1FB2-4641-99B8-AA7027FC9170}"/>
                </a:ext>
              </a:extLst>
            </p:cNvPr>
            <p:cNvGrpSpPr/>
            <p:nvPr/>
          </p:nvGrpSpPr>
          <p:grpSpPr>
            <a:xfrm>
              <a:off x="2545095" y="2386177"/>
              <a:ext cx="381974" cy="388602"/>
              <a:chOff x="4967635" y="2993048"/>
              <a:chExt cx="381974" cy="388602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A78400E-17D7-446E-A1B8-59EFF88901A4}"/>
                  </a:ext>
                </a:extLst>
              </p:cNvPr>
              <p:cNvSpPr/>
              <p:nvPr/>
            </p:nvSpPr>
            <p:spPr>
              <a:xfrm>
                <a:off x="4967635" y="3000650"/>
                <a:ext cx="381974" cy="38100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D5D4CF6-FC59-441B-9C46-064ACA03F0F8}"/>
                  </a:ext>
                </a:extLst>
              </p:cNvPr>
              <p:cNvSpPr txBox="1"/>
              <p:nvPr/>
            </p:nvSpPr>
            <p:spPr>
              <a:xfrm>
                <a:off x="5026394" y="2993048"/>
                <a:ext cx="264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00A737-014E-45A3-8C0A-049949B8AF45}"/>
              </a:ext>
            </a:extLst>
          </p:cNvPr>
          <p:cNvGrpSpPr/>
          <p:nvPr/>
        </p:nvGrpSpPr>
        <p:grpSpPr>
          <a:xfrm>
            <a:off x="356146" y="1702036"/>
            <a:ext cx="10635703" cy="4672172"/>
            <a:chOff x="356146" y="1702036"/>
            <a:chExt cx="10635703" cy="4672172"/>
          </a:xfrm>
        </p:grpSpPr>
        <p:pic>
          <p:nvPicPr>
            <p:cNvPr id="72" name="Picture 7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0523D493-0A5D-4559-88D8-27D8F8238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146" y="1702036"/>
              <a:ext cx="10635703" cy="4672172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963BA20-853C-40DE-B50B-923A7C7A18F3}"/>
                </a:ext>
              </a:extLst>
            </p:cNvPr>
            <p:cNvGrpSpPr/>
            <p:nvPr/>
          </p:nvGrpSpPr>
          <p:grpSpPr>
            <a:xfrm>
              <a:off x="3797885" y="2064564"/>
              <a:ext cx="368000" cy="384131"/>
              <a:chOff x="8598485" y="881275"/>
              <a:chExt cx="368000" cy="384131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FF2867B-E6E5-4A19-8DE3-7647FEAA1D3A}"/>
                  </a:ext>
                </a:extLst>
              </p:cNvPr>
              <p:cNvSpPr/>
              <p:nvPr/>
            </p:nvSpPr>
            <p:spPr>
              <a:xfrm>
                <a:off x="8598485" y="888790"/>
                <a:ext cx="368000" cy="37661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F5B9FE5-678A-4580-A486-CFB68D02B224}"/>
                  </a:ext>
                </a:extLst>
              </p:cNvPr>
              <p:cNvSpPr txBox="1"/>
              <p:nvPr/>
            </p:nvSpPr>
            <p:spPr>
              <a:xfrm>
                <a:off x="8655094" y="881275"/>
                <a:ext cx="25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12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581C5C-AC4B-42DE-AA12-533A22F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53400" cy="637970"/>
          </a:xfrm>
        </p:spPr>
        <p:txBody>
          <a:bodyPr>
            <a:normAutofit/>
          </a:bodyPr>
          <a:lstStyle/>
          <a:p>
            <a:pPr defTabSz="171416">
              <a:defRPr/>
            </a:pPr>
            <a:r>
              <a:rPr lang="en-SG" sz="2700" b="1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8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SALES INPUT EPR </a:t>
            </a:r>
            <a:endParaRPr lang="en-SG" sz="2800" b="1" dirty="0">
              <a:solidFill>
                <a:srgbClr val="0D2087"/>
              </a:solidFill>
              <a:latin typeface="DIN OT Cond" panose="020B05060202010101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0677013-329C-452D-B728-F30C387676C2}"/>
              </a:ext>
            </a:extLst>
          </p:cNvPr>
          <p:cNvSpPr txBox="1">
            <a:spLocks/>
          </p:cNvSpPr>
          <p:nvPr/>
        </p:nvSpPr>
        <p:spPr>
          <a:xfrm>
            <a:off x="227221" y="425847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4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2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. </a:t>
            </a:r>
            <a:r>
              <a:rPr lang="en-SG" sz="2400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Pengisian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 Template </a:t>
            </a:r>
            <a:r>
              <a:rPr lang="en-SG" sz="2400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Penjualan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 EPR </a:t>
            </a:r>
            <a:r>
              <a:rPr lang="en-SG" sz="2400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Ke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 End User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7D3F1A2-180A-4DD1-8B08-2C5CB8A96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313156"/>
              </p:ext>
            </p:extLst>
          </p:nvPr>
        </p:nvGraphicFramePr>
        <p:xfrm>
          <a:off x="579352" y="2639603"/>
          <a:ext cx="9766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Worksheet" r:id="rId3" imgW="9766226" imgH="546275" progId="Excel.Sheet.12">
                  <p:embed/>
                </p:oleObj>
              </mc:Choice>
              <mc:Fallback>
                <p:oleObj name="Worksheet" r:id="rId3" imgW="9766226" imgH="546275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7D3F1A2-180A-4DD1-8B08-2C5CB8A96E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352" y="2639603"/>
                        <a:ext cx="97663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11221E68-CFA1-4A66-B75D-909B8CE61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343060"/>
              </p:ext>
            </p:extLst>
          </p:nvPr>
        </p:nvGraphicFramePr>
        <p:xfrm>
          <a:off x="579352" y="3919227"/>
          <a:ext cx="11480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Worksheet" r:id="rId5" imgW="11480997" imgH="546275" progId="Excel.Sheet.12">
                  <p:embed/>
                </p:oleObj>
              </mc:Choice>
              <mc:Fallback>
                <p:oleObj name="Worksheet" r:id="rId5" imgW="11480997" imgH="546275" progId="Excel.Sheet.12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11221E68-CFA1-4A66-B75D-909B8CE61B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352" y="3919227"/>
                        <a:ext cx="114808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E870CC98-15DB-411B-80A4-522678F6A69E}"/>
              </a:ext>
            </a:extLst>
          </p:cNvPr>
          <p:cNvGrpSpPr/>
          <p:nvPr/>
        </p:nvGrpSpPr>
        <p:grpSpPr>
          <a:xfrm>
            <a:off x="3110464" y="2034203"/>
            <a:ext cx="955600" cy="423978"/>
            <a:chOff x="6327180" y="2828724"/>
            <a:chExt cx="1547137" cy="453001"/>
          </a:xfrm>
        </p:grpSpPr>
        <p:sp>
          <p:nvSpPr>
            <p:cNvPr id="28" name="Speech Bubble: Rectangle with Corners Rounded 27">
              <a:extLst>
                <a:ext uri="{FF2B5EF4-FFF2-40B4-BE49-F238E27FC236}">
                  <a16:creationId xmlns:a16="http://schemas.microsoft.com/office/drawing/2014/main" id="{D96432DF-7852-4BC8-B4C1-B5A442FCD935}"/>
                </a:ext>
              </a:extLst>
            </p:cNvPr>
            <p:cNvSpPr/>
            <p:nvPr/>
          </p:nvSpPr>
          <p:spPr>
            <a:xfrm>
              <a:off x="6369125" y="2828724"/>
              <a:ext cx="1407470" cy="453001"/>
            </a:xfrm>
            <a:prstGeom prst="wedgeRoundRectCallout">
              <a:avLst>
                <a:gd name="adj1" fmla="val -21980"/>
                <a:gd name="adj2" fmla="val 9084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F9ABC9-5E82-4F78-8A47-762245CFBE09}"/>
                </a:ext>
              </a:extLst>
            </p:cNvPr>
            <p:cNvSpPr txBox="1"/>
            <p:nvPr/>
          </p:nvSpPr>
          <p:spPr>
            <a:xfrm>
              <a:off x="6327180" y="2923253"/>
              <a:ext cx="15471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2"/>
                  </a:solidFill>
                </a:rPr>
                <a:t>CODE EPR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17B34A-B485-4B93-99D9-AACF569800A8}"/>
              </a:ext>
            </a:extLst>
          </p:cNvPr>
          <p:cNvGrpSpPr/>
          <p:nvPr/>
        </p:nvGrpSpPr>
        <p:grpSpPr>
          <a:xfrm>
            <a:off x="4091972" y="2043004"/>
            <a:ext cx="955600" cy="423978"/>
            <a:chOff x="6327180" y="2828724"/>
            <a:chExt cx="1547137" cy="453001"/>
          </a:xfrm>
        </p:grpSpPr>
        <p:sp>
          <p:nvSpPr>
            <p:cNvPr id="35" name="Speech Bubble: Rectangle with Corners Rounded 34">
              <a:extLst>
                <a:ext uri="{FF2B5EF4-FFF2-40B4-BE49-F238E27FC236}">
                  <a16:creationId xmlns:a16="http://schemas.microsoft.com/office/drawing/2014/main" id="{1BEF7A68-6C30-49C7-AE3A-746FE3CE9A5D}"/>
                </a:ext>
              </a:extLst>
            </p:cNvPr>
            <p:cNvSpPr/>
            <p:nvPr/>
          </p:nvSpPr>
          <p:spPr>
            <a:xfrm>
              <a:off x="6369125" y="2828724"/>
              <a:ext cx="1407470" cy="453001"/>
            </a:xfrm>
            <a:prstGeom prst="wedgeRoundRectCallout">
              <a:avLst>
                <a:gd name="adj1" fmla="val -21980"/>
                <a:gd name="adj2" fmla="val 9084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E1E863-3898-4A60-A24F-4AE7AD26E2B6}"/>
                </a:ext>
              </a:extLst>
            </p:cNvPr>
            <p:cNvSpPr txBox="1"/>
            <p:nvPr/>
          </p:nvSpPr>
          <p:spPr>
            <a:xfrm>
              <a:off x="6327180" y="2923253"/>
              <a:ext cx="1547137" cy="246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2"/>
                  </a:solidFill>
                </a:rPr>
                <a:t>End User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51FD40-435D-4299-906B-0E43F8817BDB}"/>
              </a:ext>
            </a:extLst>
          </p:cNvPr>
          <p:cNvGrpSpPr/>
          <p:nvPr/>
        </p:nvGrpSpPr>
        <p:grpSpPr>
          <a:xfrm>
            <a:off x="8712831" y="2047283"/>
            <a:ext cx="955600" cy="423978"/>
            <a:chOff x="6327180" y="2828724"/>
            <a:chExt cx="1547137" cy="453001"/>
          </a:xfrm>
        </p:grpSpPr>
        <p:sp>
          <p:nvSpPr>
            <p:cNvPr id="38" name="Speech Bubble: Rectangle with Corners Rounded 37">
              <a:extLst>
                <a:ext uri="{FF2B5EF4-FFF2-40B4-BE49-F238E27FC236}">
                  <a16:creationId xmlns:a16="http://schemas.microsoft.com/office/drawing/2014/main" id="{F41E956F-DB76-41F0-9E42-5F66FF516706}"/>
                </a:ext>
              </a:extLst>
            </p:cNvPr>
            <p:cNvSpPr/>
            <p:nvPr/>
          </p:nvSpPr>
          <p:spPr>
            <a:xfrm>
              <a:off x="6369125" y="2828724"/>
              <a:ext cx="1407470" cy="453001"/>
            </a:xfrm>
            <a:prstGeom prst="wedgeRoundRectCallout">
              <a:avLst>
                <a:gd name="adj1" fmla="val -21980"/>
                <a:gd name="adj2" fmla="val 9084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681F225-7CC7-4B68-8C1D-CE1F52119E2C}"/>
                </a:ext>
              </a:extLst>
            </p:cNvPr>
            <p:cNvSpPr txBox="1"/>
            <p:nvPr/>
          </p:nvSpPr>
          <p:spPr>
            <a:xfrm>
              <a:off x="6327180" y="2923253"/>
              <a:ext cx="1547137" cy="246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2"/>
                  </a:solidFill>
                </a:rPr>
                <a:t>Nama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2289353-D05A-4CDE-99CA-A4A2FA9C87F0}"/>
              </a:ext>
            </a:extLst>
          </p:cNvPr>
          <p:cNvGrpSpPr/>
          <p:nvPr/>
        </p:nvGrpSpPr>
        <p:grpSpPr>
          <a:xfrm>
            <a:off x="9694339" y="1925129"/>
            <a:ext cx="1699637" cy="718305"/>
            <a:chOff x="10148143" y="1186165"/>
            <a:chExt cx="1699637" cy="71830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FAFB8C-BA02-4073-A736-D5774445386F}"/>
                </a:ext>
              </a:extLst>
            </p:cNvPr>
            <p:cNvSpPr txBox="1"/>
            <p:nvPr/>
          </p:nvSpPr>
          <p:spPr>
            <a:xfrm>
              <a:off x="10981190" y="1673638"/>
              <a:ext cx="8665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hlinkClick r:id="rId7" action="ppaction://hlinksldjump"/>
                </a:rPr>
                <a:t>Available SN</a:t>
              </a:r>
              <a:endParaRPr lang="en-US" sz="9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83A6A1E-EF0A-425D-A646-3A4602BA894A}"/>
                </a:ext>
              </a:extLst>
            </p:cNvPr>
            <p:cNvGrpSpPr/>
            <p:nvPr/>
          </p:nvGrpSpPr>
          <p:grpSpPr>
            <a:xfrm>
              <a:off x="10148143" y="1186165"/>
              <a:ext cx="1654707" cy="491181"/>
              <a:chOff x="6305985" y="3946527"/>
              <a:chExt cx="1654707" cy="491181"/>
            </a:xfrm>
          </p:grpSpPr>
          <p:sp>
            <p:nvSpPr>
              <p:cNvPr id="43" name="Speech Bubble: Rectangle with Corners Rounded 42">
                <a:extLst>
                  <a:ext uri="{FF2B5EF4-FFF2-40B4-BE49-F238E27FC236}">
                    <a16:creationId xmlns:a16="http://schemas.microsoft.com/office/drawing/2014/main" id="{E11808CF-5171-49A5-B696-BAC0DD519995}"/>
                  </a:ext>
                </a:extLst>
              </p:cNvPr>
              <p:cNvSpPr/>
              <p:nvPr/>
            </p:nvSpPr>
            <p:spPr>
              <a:xfrm>
                <a:off x="6305985" y="3946527"/>
                <a:ext cx="1654707" cy="491181"/>
              </a:xfrm>
              <a:prstGeom prst="wedgeRoundRectCallout">
                <a:avLst>
                  <a:gd name="adj1" fmla="val -21980"/>
                  <a:gd name="adj2" fmla="val 9084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C320DE0-8BAE-464E-8164-C434529E428A}"/>
                  </a:ext>
                </a:extLst>
              </p:cNvPr>
              <p:cNvSpPr txBox="1"/>
              <p:nvPr/>
            </p:nvSpPr>
            <p:spPr>
              <a:xfrm>
                <a:off x="6334098" y="3998234"/>
                <a:ext cx="1626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2"/>
                    </a:solidFill>
                  </a:rPr>
                  <a:t>Material Code Bisa di </a:t>
                </a:r>
                <a:r>
                  <a:rPr lang="en-US" sz="900" dirty="0" err="1">
                    <a:solidFill>
                      <a:schemeClr val="bg2"/>
                    </a:solidFill>
                  </a:rPr>
                  <a:t>Lihat</a:t>
                </a:r>
                <a:r>
                  <a:rPr lang="en-US" sz="900" dirty="0">
                    <a:solidFill>
                      <a:schemeClr val="bg2"/>
                    </a:solidFill>
                  </a:rPr>
                  <a:t> di Available SN yang di Download 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DB5C5A0-8683-4890-B9F8-76D1B21F5523}"/>
              </a:ext>
            </a:extLst>
          </p:cNvPr>
          <p:cNvGrpSpPr/>
          <p:nvPr/>
        </p:nvGrpSpPr>
        <p:grpSpPr>
          <a:xfrm>
            <a:off x="4741915" y="3241136"/>
            <a:ext cx="1654707" cy="491181"/>
            <a:chOff x="8694349" y="4275379"/>
            <a:chExt cx="1654707" cy="491181"/>
          </a:xfrm>
        </p:grpSpPr>
        <p:sp>
          <p:nvSpPr>
            <p:cNvPr id="50" name="Speech Bubble: Rectangle with Corners Rounded 49">
              <a:extLst>
                <a:ext uri="{FF2B5EF4-FFF2-40B4-BE49-F238E27FC236}">
                  <a16:creationId xmlns:a16="http://schemas.microsoft.com/office/drawing/2014/main" id="{E075E4B8-D7F9-460B-9C66-4DAEEF35ADE1}"/>
                </a:ext>
              </a:extLst>
            </p:cNvPr>
            <p:cNvSpPr/>
            <p:nvPr/>
          </p:nvSpPr>
          <p:spPr>
            <a:xfrm>
              <a:off x="8694349" y="4275379"/>
              <a:ext cx="1654707" cy="491181"/>
            </a:xfrm>
            <a:prstGeom prst="wedgeRoundRectCallout">
              <a:avLst>
                <a:gd name="adj1" fmla="val -21980"/>
                <a:gd name="adj2" fmla="val 9084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814388-6E74-4B75-912D-8E2D9C082383}"/>
                </a:ext>
              </a:extLst>
            </p:cNvPr>
            <p:cNvSpPr txBox="1"/>
            <p:nvPr/>
          </p:nvSpPr>
          <p:spPr>
            <a:xfrm>
              <a:off x="8722462" y="4327086"/>
              <a:ext cx="1626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2"/>
                  </a:solidFill>
                </a:rPr>
                <a:t>Diisi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sesuai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dengan</a:t>
              </a:r>
              <a:r>
                <a:rPr lang="en-US" sz="900" dirty="0">
                  <a:solidFill>
                    <a:schemeClr val="bg2"/>
                  </a:solidFill>
                </a:rPr>
                <a:t> program </a:t>
              </a:r>
              <a:r>
                <a:rPr lang="en-US" sz="900" dirty="0" err="1">
                  <a:solidFill>
                    <a:schemeClr val="bg2"/>
                  </a:solidFill>
                </a:rPr>
                <a:t>yg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mau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diupload</a:t>
              </a:r>
              <a:r>
                <a:rPr lang="en-US" sz="900" dirty="0">
                  <a:solidFill>
                    <a:schemeClr val="bg2"/>
                  </a:solidFill>
                </a:rPr>
                <a:t>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0E2E364-91F3-4890-B978-EFF2F43590CC}"/>
              </a:ext>
            </a:extLst>
          </p:cNvPr>
          <p:cNvGrpSpPr/>
          <p:nvPr/>
        </p:nvGrpSpPr>
        <p:grpSpPr>
          <a:xfrm>
            <a:off x="8738739" y="3285012"/>
            <a:ext cx="1547137" cy="453001"/>
            <a:chOff x="6327180" y="2828724"/>
            <a:chExt cx="1547137" cy="453001"/>
          </a:xfrm>
        </p:grpSpPr>
        <p:sp>
          <p:nvSpPr>
            <p:cNvPr id="53" name="Speech Bubble: Rectangle with Corners Rounded 52">
              <a:extLst>
                <a:ext uri="{FF2B5EF4-FFF2-40B4-BE49-F238E27FC236}">
                  <a16:creationId xmlns:a16="http://schemas.microsoft.com/office/drawing/2014/main" id="{E5FBC541-CFCC-4B4C-B751-B04EC505CE12}"/>
                </a:ext>
              </a:extLst>
            </p:cNvPr>
            <p:cNvSpPr/>
            <p:nvPr/>
          </p:nvSpPr>
          <p:spPr>
            <a:xfrm>
              <a:off x="6369125" y="2828724"/>
              <a:ext cx="1407470" cy="453001"/>
            </a:xfrm>
            <a:prstGeom prst="wedgeRoundRectCallout">
              <a:avLst>
                <a:gd name="adj1" fmla="val -21980"/>
                <a:gd name="adj2" fmla="val 9084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3A46F60-A995-4AC3-8301-0B3A2E0408A0}"/>
                </a:ext>
              </a:extLst>
            </p:cNvPr>
            <p:cNvSpPr txBox="1"/>
            <p:nvPr/>
          </p:nvSpPr>
          <p:spPr>
            <a:xfrm>
              <a:off x="6327180" y="2923253"/>
              <a:ext cx="15471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2"/>
                  </a:solidFill>
                </a:rPr>
                <a:t>Disi</a:t>
              </a:r>
              <a:r>
                <a:rPr lang="en-US" sz="900" dirty="0">
                  <a:solidFill>
                    <a:schemeClr val="bg2"/>
                  </a:solidFill>
                </a:rPr>
                <a:t> Nama AE yang Handle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D3AA13-7D17-4BB0-92AA-F3341EF5887C}"/>
              </a:ext>
            </a:extLst>
          </p:cNvPr>
          <p:cNvGrpSpPr/>
          <p:nvPr/>
        </p:nvGrpSpPr>
        <p:grpSpPr>
          <a:xfrm>
            <a:off x="586538" y="3319107"/>
            <a:ext cx="1243763" cy="423977"/>
            <a:chOff x="6296338" y="2828724"/>
            <a:chExt cx="1547137" cy="453001"/>
          </a:xfrm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3D1F5BB1-8C70-48BE-95ED-1974AF881EE8}"/>
                </a:ext>
              </a:extLst>
            </p:cNvPr>
            <p:cNvSpPr/>
            <p:nvPr/>
          </p:nvSpPr>
          <p:spPr>
            <a:xfrm>
              <a:off x="6369125" y="2828724"/>
              <a:ext cx="1407470" cy="453001"/>
            </a:xfrm>
            <a:prstGeom prst="wedgeRoundRectCallout">
              <a:avLst>
                <a:gd name="adj1" fmla="val -21980"/>
                <a:gd name="adj2" fmla="val 9084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E0228F-A226-4C56-8511-62AB83E292C5}"/>
                </a:ext>
              </a:extLst>
            </p:cNvPr>
            <p:cNvSpPr txBox="1"/>
            <p:nvPr/>
          </p:nvSpPr>
          <p:spPr>
            <a:xfrm>
              <a:off x="6296338" y="2862191"/>
              <a:ext cx="1547137" cy="394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bg2"/>
                  </a:solidFill>
                </a:rPr>
                <a:t>Untuk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Tinta</a:t>
              </a:r>
              <a:r>
                <a:rPr lang="en-US" sz="900" dirty="0">
                  <a:solidFill>
                    <a:schemeClr val="bg2"/>
                  </a:solidFill>
                </a:rPr>
                <a:t>/Ribbon Bisa di </a:t>
              </a:r>
              <a:r>
                <a:rPr lang="en-US" sz="900" dirty="0" err="1">
                  <a:solidFill>
                    <a:schemeClr val="bg2"/>
                  </a:solidFill>
                </a:rPr>
                <a:t>Kosongin</a:t>
              </a:r>
              <a:endParaRPr lang="en-US" sz="900" dirty="0">
                <a:solidFill>
                  <a:schemeClr val="bg2"/>
                </a:solidFill>
              </a:endParaRPr>
            </a:p>
          </p:txBody>
        </p:sp>
      </p:grpSp>
      <p:pic>
        <p:nvPicPr>
          <p:cNvPr id="26" name="Picture 2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894A0C9-764E-4605-ABEF-67AE2FE7CE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6" y="3249009"/>
            <a:ext cx="2504088" cy="2439798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DC706BD-E06F-44DF-ABC7-A340243E07C3}"/>
              </a:ext>
            </a:extLst>
          </p:cNvPr>
          <p:cNvGrpSpPr/>
          <p:nvPr/>
        </p:nvGrpSpPr>
        <p:grpSpPr>
          <a:xfrm>
            <a:off x="1324238" y="2040551"/>
            <a:ext cx="955600" cy="423978"/>
            <a:chOff x="6327180" y="2828724"/>
            <a:chExt cx="1547137" cy="453001"/>
          </a:xfrm>
        </p:grpSpPr>
        <p:sp>
          <p:nvSpPr>
            <p:cNvPr id="45" name="Speech Bubble: Rectangle with Corners Rounded 44">
              <a:extLst>
                <a:ext uri="{FF2B5EF4-FFF2-40B4-BE49-F238E27FC236}">
                  <a16:creationId xmlns:a16="http://schemas.microsoft.com/office/drawing/2014/main" id="{22CC147A-78A8-40A4-9F7A-ABFE46611AA3}"/>
                </a:ext>
              </a:extLst>
            </p:cNvPr>
            <p:cNvSpPr/>
            <p:nvPr/>
          </p:nvSpPr>
          <p:spPr>
            <a:xfrm>
              <a:off x="6369125" y="2828724"/>
              <a:ext cx="1407470" cy="453001"/>
            </a:xfrm>
            <a:prstGeom prst="wedgeRoundRectCallout">
              <a:avLst>
                <a:gd name="adj1" fmla="val -21980"/>
                <a:gd name="adj2" fmla="val 9084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E5B0D9B-8CF5-4568-8C9B-AFC4AD7D81A1}"/>
                </a:ext>
              </a:extLst>
            </p:cNvPr>
            <p:cNvSpPr txBox="1"/>
            <p:nvPr/>
          </p:nvSpPr>
          <p:spPr>
            <a:xfrm>
              <a:off x="6327180" y="2923253"/>
              <a:ext cx="1547137" cy="246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2"/>
                  </a:solidFill>
                </a:rPr>
                <a:t>Harus </a:t>
              </a:r>
              <a:r>
                <a:rPr lang="en-US" sz="900" dirty="0" err="1">
                  <a:solidFill>
                    <a:schemeClr val="bg2"/>
                  </a:solidFill>
                </a:rPr>
                <a:t>Diisi</a:t>
              </a:r>
              <a:endParaRPr lang="en-US" sz="9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4B001E8-B282-4ECD-B138-522A689B040A}"/>
              </a:ext>
            </a:extLst>
          </p:cNvPr>
          <p:cNvGrpSpPr/>
          <p:nvPr/>
        </p:nvGrpSpPr>
        <p:grpSpPr>
          <a:xfrm>
            <a:off x="2772872" y="3333079"/>
            <a:ext cx="955600" cy="423977"/>
            <a:chOff x="6296338" y="2828724"/>
            <a:chExt cx="1547137" cy="453001"/>
          </a:xfrm>
        </p:grpSpPr>
        <p:sp>
          <p:nvSpPr>
            <p:cNvPr id="55" name="Speech Bubble: Rectangle with Corners Rounded 54">
              <a:extLst>
                <a:ext uri="{FF2B5EF4-FFF2-40B4-BE49-F238E27FC236}">
                  <a16:creationId xmlns:a16="http://schemas.microsoft.com/office/drawing/2014/main" id="{45658DE1-E816-4450-9316-B184EEB9C84F}"/>
                </a:ext>
              </a:extLst>
            </p:cNvPr>
            <p:cNvSpPr/>
            <p:nvPr/>
          </p:nvSpPr>
          <p:spPr>
            <a:xfrm>
              <a:off x="6369125" y="2828724"/>
              <a:ext cx="1407470" cy="453001"/>
            </a:xfrm>
            <a:prstGeom prst="wedgeRoundRectCallout">
              <a:avLst>
                <a:gd name="adj1" fmla="val -21980"/>
                <a:gd name="adj2" fmla="val 9084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D19697-47D0-4E47-B021-D438FC283D89}"/>
                </a:ext>
              </a:extLst>
            </p:cNvPr>
            <p:cNvSpPr txBox="1"/>
            <p:nvPr/>
          </p:nvSpPr>
          <p:spPr>
            <a:xfrm>
              <a:off x="6296338" y="2862191"/>
              <a:ext cx="1547137" cy="394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bg2"/>
                  </a:solidFill>
                </a:rPr>
                <a:t>Tidak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boleh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ada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koma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atau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titik</a:t>
              </a:r>
              <a:endParaRPr lang="en-US" sz="9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96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581C5C-AC4B-42DE-AA12-533A22F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53400" cy="637970"/>
          </a:xfrm>
        </p:spPr>
        <p:txBody>
          <a:bodyPr>
            <a:normAutofit/>
          </a:bodyPr>
          <a:lstStyle/>
          <a:p>
            <a:pPr defTabSz="171416">
              <a:defRPr/>
            </a:pPr>
            <a:r>
              <a:rPr lang="en-SG" sz="2700" b="1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8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SALES INPUT EPR </a:t>
            </a:r>
            <a:endParaRPr lang="en-SG" sz="2800" b="1" dirty="0">
              <a:solidFill>
                <a:srgbClr val="0D2087"/>
              </a:solidFill>
              <a:latin typeface="DIN OT Cond" panose="020B05060202010101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CB006-36AC-41D4-AC53-A13FB928DBD7}"/>
              </a:ext>
            </a:extLst>
          </p:cNvPr>
          <p:cNvSpPr/>
          <p:nvPr/>
        </p:nvSpPr>
        <p:spPr>
          <a:xfrm>
            <a:off x="349770" y="985635"/>
            <a:ext cx="7429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IN OT"/>
              </a:rPr>
              <a:t>Login di Website e-Partner : </a:t>
            </a:r>
            <a:r>
              <a:rPr lang="en-US" dirty="0">
                <a:solidFill>
                  <a:srgbClr val="000000"/>
                </a:solidFill>
                <a:latin typeface="DIN OT"/>
                <a:hlinkClick r:id="rId2"/>
              </a:rPr>
              <a:t>https://www.epms.epson.com.sg/epson/login </a:t>
            </a:r>
            <a:endParaRPr lang="en-US" dirty="0">
              <a:solidFill>
                <a:srgbClr val="000000"/>
              </a:solidFill>
              <a:latin typeface="DIN OT"/>
            </a:endParaRPr>
          </a:p>
          <a:p>
            <a:endParaRPr lang="en-ID" dirty="0">
              <a:latin typeface="DIN OT"/>
            </a:endParaRP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0677013-329C-452D-B728-F30C387676C2}"/>
              </a:ext>
            </a:extLst>
          </p:cNvPr>
          <p:cNvSpPr txBox="1">
            <a:spLocks/>
          </p:cNvSpPr>
          <p:nvPr/>
        </p:nvSpPr>
        <p:spPr>
          <a:xfrm>
            <a:off x="227221" y="425847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4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3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. Upload </a:t>
            </a:r>
            <a:r>
              <a:rPr lang="en-SG" sz="2400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Penjualan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 EPR </a:t>
            </a:r>
            <a:r>
              <a:rPr lang="en-SG" sz="2400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Ke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 End User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4A72D7-994B-44F1-A7A3-7E75F3AA386B}"/>
              </a:ext>
            </a:extLst>
          </p:cNvPr>
          <p:cNvGrpSpPr/>
          <p:nvPr/>
        </p:nvGrpSpPr>
        <p:grpSpPr>
          <a:xfrm>
            <a:off x="349770" y="1908965"/>
            <a:ext cx="2057400" cy="4162425"/>
            <a:chOff x="349770" y="1908965"/>
            <a:chExt cx="2057400" cy="4162425"/>
          </a:xfrm>
        </p:grpSpPr>
        <p:pic>
          <p:nvPicPr>
            <p:cNvPr id="7" name="Picture 6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BA573E8-F0CF-4C9A-8B04-50C466C8F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70" y="1908965"/>
              <a:ext cx="2057400" cy="4162425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9BC0506-1014-47B9-807A-B5DF0AC6DC5A}"/>
                </a:ext>
              </a:extLst>
            </p:cNvPr>
            <p:cNvGrpSpPr/>
            <p:nvPr/>
          </p:nvGrpSpPr>
          <p:grpSpPr>
            <a:xfrm>
              <a:off x="1378470" y="3590127"/>
              <a:ext cx="381974" cy="381000"/>
              <a:chOff x="1378470" y="3590127"/>
              <a:chExt cx="381974" cy="3810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3899E18-076D-45AA-88DF-EC16E1EE23D4}"/>
                  </a:ext>
                </a:extLst>
              </p:cNvPr>
              <p:cNvSpPr/>
              <p:nvPr/>
            </p:nvSpPr>
            <p:spPr>
              <a:xfrm>
                <a:off x="1378470" y="3590127"/>
                <a:ext cx="381974" cy="38100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D79AA92-4AE4-49DF-87D2-AA3765DF007E}"/>
                  </a:ext>
                </a:extLst>
              </p:cNvPr>
              <p:cNvSpPr txBox="1"/>
              <p:nvPr/>
            </p:nvSpPr>
            <p:spPr>
              <a:xfrm>
                <a:off x="1437235" y="3590127"/>
                <a:ext cx="264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593417-5681-4ADE-8788-2D2EB77CA69B}"/>
              </a:ext>
            </a:extLst>
          </p:cNvPr>
          <p:cNvGrpSpPr/>
          <p:nvPr/>
        </p:nvGrpSpPr>
        <p:grpSpPr>
          <a:xfrm>
            <a:off x="365672" y="1949082"/>
            <a:ext cx="2066925" cy="4171950"/>
            <a:chOff x="365672" y="1949082"/>
            <a:chExt cx="2066925" cy="4171950"/>
          </a:xfrm>
        </p:grpSpPr>
        <p:pic>
          <p:nvPicPr>
            <p:cNvPr id="14" name="Picture 1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0DB5B4A1-6978-44A4-B0FE-6DC8E2F2F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72" y="1949082"/>
              <a:ext cx="2066925" cy="4171950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C56B72C-43C9-4399-ABD6-A5229A19A19E}"/>
                </a:ext>
              </a:extLst>
            </p:cNvPr>
            <p:cNvGrpSpPr/>
            <p:nvPr/>
          </p:nvGrpSpPr>
          <p:grpSpPr>
            <a:xfrm>
              <a:off x="1391184" y="3820744"/>
              <a:ext cx="381974" cy="381000"/>
              <a:chOff x="1378470" y="3590127"/>
              <a:chExt cx="381974" cy="38100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6301429-C6AC-4B16-9269-95072D009AC3}"/>
                  </a:ext>
                </a:extLst>
              </p:cNvPr>
              <p:cNvSpPr/>
              <p:nvPr/>
            </p:nvSpPr>
            <p:spPr>
              <a:xfrm>
                <a:off x="1378470" y="3590127"/>
                <a:ext cx="381974" cy="38100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260752-127F-4E7F-B5AE-8D81DFB63F4B}"/>
                  </a:ext>
                </a:extLst>
              </p:cNvPr>
              <p:cNvSpPr txBox="1"/>
              <p:nvPr/>
            </p:nvSpPr>
            <p:spPr>
              <a:xfrm>
                <a:off x="1437235" y="3590127"/>
                <a:ext cx="264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8604250-0F5D-43D2-85C1-67E5A3C6FAEA}"/>
              </a:ext>
            </a:extLst>
          </p:cNvPr>
          <p:cNvGrpSpPr/>
          <p:nvPr/>
        </p:nvGrpSpPr>
        <p:grpSpPr>
          <a:xfrm>
            <a:off x="365672" y="1908965"/>
            <a:ext cx="11569153" cy="3082135"/>
            <a:chOff x="349770" y="1908965"/>
            <a:chExt cx="12008467" cy="3118010"/>
          </a:xfrm>
        </p:grpSpPr>
        <p:pic>
          <p:nvPicPr>
            <p:cNvPr id="62" name="Picture 6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0FD1FAA7-DC09-44AF-BC0A-18A389470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70" y="1908965"/>
              <a:ext cx="12008467" cy="3118010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F951C49-1FB2-4641-99B8-AA7027FC9170}"/>
                </a:ext>
              </a:extLst>
            </p:cNvPr>
            <p:cNvGrpSpPr/>
            <p:nvPr/>
          </p:nvGrpSpPr>
          <p:grpSpPr>
            <a:xfrm>
              <a:off x="2545095" y="2386177"/>
              <a:ext cx="381974" cy="388602"/>
              <a:chOff x="4967635" y="2993048"/>
              <a:chExt cx="381974" cy="388602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A78400E-17D7-446E-A1B8-59EFF88901A4}"/>
                  </a:ext>
                </a:extLst>
              </p:cNvPr>
              <p:cNvSpPr/>
              <p:nvPr/>
            </p:nvSpPr>
            <p:spPr>
              <a:xfrm>
                <a:off x="4967635" y="3000650"/>
                <a:ext cx="381974" cy="38100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D5D4CF6-FC59-441B-9C46-064ACA03F0F8}"/>
                  </a:ext>
                </a:extLst>
              </p:cNvPr>
              <p:cNvSpPr txBox="1"/>
              <p:nvPr/>
            </p:nvSpPr>
            <p:spPr>
              <a:xfrm>
                <a:off x="5026394" y="2993048"/>
                <a:ext cx="264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00A737-014E-45A3-8C0A-049949B8AF45}"/>
              </a:ext>
            </a:extLst>
          </p:cNvPr>
          <p:cNvGrpSpPr/>
          <p:nvPr/>
        </p:nvGrpSpPr>
        <p:grpSpPr>
          <a:xfrm>
            <a:off x="356146" y="1702036"/>
            <a:ext cx="10635703" cy="4672172"/>
            <a:chOff x="356146" y="1702036"/>
            <a:chExt cx="10635703" cy="4672172"/>
          </a:xfrm>
        </p:grpSpPr>
        <p:pic>
          <p:nvPicPr>
            <p:cNvPr id="72" name="Picture 7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0523D493-0A5D-4559-88D8-27D8F8238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146" y="1702036"/>
              <a:ext cx="10635703" cy="4672172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963BA20-853C-40DE-B50B-923A7C7A18F3}"/>
                </a:ext>
              </a:extLst>
            </p:cNvPr>
            <p:cNvGrpSpPr/>
            <p:nvPr/>
          </p:nvGrpSpPr>
          <p:grpSpPr>
            <a:xfrm>
              <a:off x="5736988" y="2081877"/>
              <a:ext cx="368000" cy="391455"/>
              <a:chOff x="10537588" y="898588"/>
              <a:chExt cx="368000" cy="391455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FF2867B-E6E5-4A19-8DE3-7647FEAA1D3A}"/>
                  </a:ext>
                </a:extLst>
              </p:cNvPr>
              <p:cNvSpPr/>
              <p:nvPr/>
            </p:nvSpPr>
            <p:spPr>
              <a:xfrm>
                <a:off x="10537588" y="898588"/>
                <a:ext cx="368000" cy="37661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F5B9FE5-678A-4580-A486-CFB68D02B224}"/>
                  </a:ext>
                </a:extLst>
              </p:cNvPr>
              <p:cNvSpPr txBox="1"/>
              <p:nvPr/>
            </p:nvSpPr>
            <p:spPr>
              <a:xfrm>
                <a:off x="10594203" y="920711"/>
                <a:ext cx="25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1458AD5-3295-44AD-B021-420A5DB22E32}"/>
              </a:ext>
            </a:extLst>
          </p:cNvPr>
          <p:cNvSpPr/>
          <p:nvPr/>
        </p:nvSpPr>
        <p:spPr>
          <a:xfrm>
            <a:off x="6104988" y="2532078"/>
            <a:ext cx="368000" cy="376616"/>
          </a:xfrm>
          <a:prstGeom prst="ellipse">
            <a:avLst/>
          </a:prstGeom>
          <a:solidFill>
            <a:schemeClr val="bg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1DB884-9590-4727-A37B-D9A560F1913B}"/>
              </a:ext>
            </a:extLst>
          </p:cNvPr>
          <p:cNvSpPr txBox="1"/>
          <p:nvPr/>
        </p:nvSpPr>
        <p:spPr>
          <a:xfrm>
            <a:off x="6161603" y="2532078"/>
            <a:ext cx="25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3441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4418F5-9137-DC41-99C2-7B140570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05" y="1625268"/>
            <a:ext cx="8307068" cy="1514669"/>
          </a:xfrm>
        </p:spPr>
        <p:txBody>
          <a:bodyPr/>
          <a:lstStyle/>
          <a:p>
            <a:pPr defTabSz="228554">
              <a:defRPr/>
            </a:pPr>
            <a:r>
              <a:rPr lang="en-SG" sz="5400" dirty="0">
                <a:cs typeface="Helvetica" panose="020B0604020202020204" pitchFamily="34" charset="0"/>
              </a:rPr>
              <a:t>STATUS UPLOAD</a:t>
            </a:r>
          </a:p>
        </p:txBody>
      </p:sp>
    </p:spTree>
    <p:extLst>
      <p:ext uri="{BB962C8B-B14F-4D97-AF65-F5344CB8AC3E}">
        <p14:creationId xmlns:p14="http://schemas.microsoft.com/office/powerpoint/2010/main" val="370151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581C5C-AC4B-42DE-AA12-533A22F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53400" cy="637970"/>
          </a:xfrm>
        </p:spPr>
        <p:txBody>
          <a:bodyPr>
            <a:normAutofit/>
          </a:bodyPr>
          <a:lstStyle/>
          <a:p>
            <a:pPr defTabSz="171416">
              <a:defRPr/>
            </a:pPr>
            <a:r>
              <a:rPr lang="en-SG" sz="2700" b="1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STATUS UPLOAD</a:t>
            </a:r>
            <a:endParaRPr lang="en-SG" sz="2800" b="1" dirty="0">
              <a:solidFill>
                <a:srgbClr val="0D2087"/>
              </a:solidFill>
              <a:latin typeface="DIN OT Cond" panose="020B05060202010101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C23096DD-4FF1-4BF0-B16A-35E32B713A3C}"/>
              </a:ext>
            </a:extLst>
          </p:cNvPr>
          <p:cNvSpPr txBox="1">
            <a:spLocks/>
          </p:cNvSpPr>
          <p:nvPr/>
        </p:nvSpPr>
        <p:spPr>
          <a:xfrm>
            <a:off x="68989" y="582904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4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1. Cek Status Template Yang di Upload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252AA4-2852-4533-AC7B-7B76F4AE8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3" y="1464779"/>
            <a:ext cx="1551382" cy="310991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9031A78-A9A0-4828-BB4A-995BF0EA76FA}"/>
              </a:ext>
            </a:extLst>
          </p:cNvPr>
          <p:cNvGrpSpPr/>
          <p:nvPr/>
        </p:nvGrpSpPr>
        <p:grpSpPr>
          <a:xfrm>
            <a:off x="373176" y="2652236"/>
            <a:ext cx="280449" cy="369332"/>
            <a:chOff x="373176" y="2652236"/>
            <a:chExt cx="280449" cy="3693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646CD-2659-4E16-9289-70172D7A6377}"/>
                </a:ext>
              </a:extLst>
            </p:cNvPr>
            <p:cNvSpPr/>
            <p:nvPr/>
          </p:nvSpPr>
          <p:spPr>
            <a:xfrm>
              <a:off x="373176" y="2690336"/>
              <a:ext cx="280449" cy="287015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A9CD90-F68E-4CF7-A9EA-7A08D795B545}"/>
                </a:ext>
              </a:extLst>
            </p:cNvPr>
            <p:cNvSpPr txBox="1"/>
            <p:nvPr/>
          </p:nvSpPr>
          <p:spPr>
            <a:xfrm>
              <a:off x="421903" y="2652236"/>
              <a:ext cx="19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9766EB-FA01-4CC8-A0D9-FEAE57291A5F}"/>
              </a:ext>
            </a:extLst>
          </p:cNvPr>
          <p:cNvGrpSpPr/>
          <p:nvPr/>
        </p:nvGrpSpPr>
        <p:grpSpPr>
          <a:xfrm>
            <a:off x="1210776" y="2838129"/>
            <a:ext cx="280449" cy="369332"/>
            <a:chOff x="373176" y="2652236"/>
            <a:chExt cx="280449" cy="36933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1D080E4-996F-4949-A0BB-1B4C110A39E3}"/>
                </a:ext>
              </a:extLst>
            </p:cNvPr>
            <p:cNvSpPr/>
            <p:nvPr/>
          </p:nvSpPr>
          <p:spPr>
            <a:xfrm>
              <a:off x="373176" y="2690336"/>
              <a:ext cx="280449" cy="287015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825D87-8B46-4BF8-93B4-C52F0206C68F}"/>
                </a:ext>
              </a:extLst>
            </p:cNvPr>
            <p:cNvSpPr txBox="1"/>
            <p:nvPr/>
          </p:nvSpPr>
          <p:spPr>
            <a:xfrm>
              <a:off x="421903" y="2652236"/>
              <a:ext cx="19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A2355E-F530-4A0D-B7BB-00B61BDEC9B6}"/>
              </a:ext>
            </a:extLst>
          </p:cNvPr>
          <p:cNvGrpSpPr/>
          <p:nvPr/>
        </p:nvGrpSpPr>
        <p:grpSpPr>
          <a:xfrm>
            <a:off x="151925" y="1454712"/>
            <a:ext cx="11888150" cy="3185672"/>
            <a:chOff x="151925" y="1454712"/>
            <a:chExt cx="11888150" cy="3185672"/>
          </a:xfrm>
        </p:grpSpPr>
        <p:pic>
          <p:nvPicPr>
            <p:cNvPr id="7" name="Picture 6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7F3622FE-603F-4371-8569-99E72DC03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25" y="1454712"/>
              <a:ext cx="11888150" cy="3185672"/>
            </a:xfrm>
            <a:prstGeom prst="rect">
              <a:avLst/>
            </a:prstGeom>
          </p:spPr>
        </p:pic>
        <p:pic>
          <p:nvPicPr>
            <p:cNvPr id="10" name="Picture 9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88F3C07-C694-4AE2-8FAE-D23CA7091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6800" y="2239486"/>
              <a:ext cx="2063750" cy="107315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FFDB6B-B950-44A5-B102-7FC8B48807F3}"/>
              </a:ext>
            </a:extLst>
          </p:cNvPr>
          <p:cNvGrpSpPr/>
          <p:nvPr/>
        </p:nvGrpSpPr>
        <p:grpSpPr>
          <a:xfrm>
            <a:off x="7136351" y="2231635"/>
            <a:ext cx="280449" cy="369332"/>
            <a:chOff x="373176" y="2652236"/>
            <a:chExt cx="280449" cy="36933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36F9351-A66F-407C-A01B-1E4022FA0B2E}"/>
                </a:ext>
              </a:extLst>
            </p:cNvPr>
            <p:cNvSpPr/>
            <p:nvPr/>
          </p:nvSpPr>
          <p:spPr>
            <a:xfrm>
              <a:off x="373176" y="2690336"/>
              <a:ext cx="280449" cy="287015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E0B933-1D71-4B81-A05A-509C11F9C405}"/>
                </a:ext>
              </a:extLst>
            </p:cNvPr>
            <p:cNvSpPr txBox="1"/>
            <p:nvPr/>
          </p:nvSpPr>
          <p:spPr>
            <a:xfrm>
              <a:off x="421903" y="2652236"/>
              <a:ext cx="19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0B5A76-478D-4BAE-8A41-0D1415FC26AA}"/>
              </a:ext>
            </a:extLst>
          </p:cNvPr>
          <p:cNvGrpSpPr/>
          <p:nvPr/>
        </p:nvGrpSpPr>
        <p:grpSpPr>
          <a:xfrm>
            <a:off x="9507052" y="1900403"/>
            <a:ext cx="280449" cy="369332"/>
            <a:chOff x="373176" y="2652236"/>
            <a:chExt cx="280449" cy="36933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9BFFCD8-FFBA-4ED7-9144-30F292E4218F}"/>
                </a:ext>
              </a:extLst>
            </p:cNvPr>
            <p:cNvSpPr/>
            <p:nvPr/>
          </p:nvSpPr>
          <p:spPr>
            <a:xfrm>
              <a:off x="373176" y="2690336"/>
              <a:ext cx="280449" cy="287015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D41507-06FF-434A-B0CE-85CA0BA58B83}"/>
                </a:ext>
              </a:extLst>
            </p:cNvPr>
            <p:cNvSpPr txBox="1"/>
            <p:nvPr/>
          </p:nvSpPr>
          <p:spPr>
            <a:xfrm>
              <a:off x="421903" y="2652236"/>
              <a:ext cx="19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45BEB24-1160-4FB7-BF9D-CACDF16FC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08" y="2534594"/>
            <a:ext cx="980233" cy="894406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035976C9-4DCE-4F5E-9407-DC9E245B1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827" y="1375329"/>
            <a:ext cx="989267" cy="894406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BC120B3-2319-4D3D-85C9-FF658F14525E}"/>
              </a:ext>
            </a:extLst>
          </p:cNvPr>
          <p:cNvGrpSpPr/>
          <p:nvPr/>
        </p:nvGrpSpPr>
        <p:grpSpPr>
          <a:xfrm>
            <a:off x="11784569" y="1944064"/>
            <a:ext cx="280449" cy="369332"/>
            <a:chOff x="373176" y="2652236"/>
            <a:chExt cx="280449" cy="36933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5CE7857-03D1-4C39-8BF3-477A3D0150B4}"/>
                </a:ext>
              </a:extLst>
            </p:cNvPr>
            <p:cNvSpPr/>
            <p:nvPr/>
          </p:nvSpPr>
          <p:spPr>
            <a:xfrm>
              <a:off x="373176" y="2690336"/>
              <a:ext cx="280449" cy="287015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3BC7E4-032C-464E-9691-5CA98B3519F0}"/>
                </a:ext>
              </a:extLst>
            </p:cNvPr>
            <p:cNvSpPr txBox="1"/>
            <p:nvPr/>
          </p:nvSpPr>
          <p:spPr>
            <a:xfrm>
              <a:off x="421903" y="2652236"/>
              <a:ext cx="19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A718AA1-3098-4D32-8C47-630B4C6FDA3A}"/>
              </a:ext>
            </a:extLst>
          </p:cNvPr>
          <p:cNvSpPr/>
          <p:nvPr/>
        </p:nvSpPr>
        <p:spPr>
          <a:xfrm>
            <a:off x="168910" y="5054409"/>
            <a:ext cx="10993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Kondisi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Pending Masih Proses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Validasi</a:t>
            </a:r>
            <a:endParaRPr lang="en-US" dirty="0">
              <a:latin typeface="DIN OT" panose="020B0504020201010104" pitchFamily="34" charset="0"/>
              <a:cs typeface="Arial" panose="020B0604020202020204" pitchFamily="34" charset="0"/>
            </a:endParaRPr>
          </a:p>
          <a:p>
            <a:pPr marL="257175" indent="-257175">
              <a:buFont typeface="Arial" charset="0"/>
              <a:buChar char="•"/>
            </a:pP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Kondisi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DIN OT" panose="020B0504020201010104" pitchFamily="34" charset="0"/>
                <a:cs typeface="Arial" panose="020B0604020202020204" pitchFamily="34" charset="0"/>
              </a:rPr>
              <a:t>Invalid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Berada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di Uploaded </a:t>
            </a:r>
            <a:r>
              <a:rPr lang="en-US" i="1" dirty="0">
                <a:latin typeface="DIN OT" panose="020B0504020201010104" pitchFamily="34" charset="0"/>
                <a:cs typeface="Arial" panose="020B0604020202020204" pitchFamily="34" charset="0"/>
              </a:rPr>
              <a:t>(Harus di </a:t>
            </a:r>
            <a:r>
              <a:rPr lang="en-US" i="1" dirty="0" err="1">
                <a:latin typeface="DIN OT" panose="020B0504020201010104" pitchFamily="34" charset="0"/>
                <a:cs typeface="Arial" panose="020B0604020202020204" pitchFamily="34" charset="0"/>
              </a:rPr>
              <a:t>Hapus</a:t>
            </a:r>
            <a:r>
              <a:rPr lang="en-US" i="1" dirty="0">
                <a:latin typeface="DIN OT" panose="020B0504020201010104" pitchFamily="34" charset="0"/>
                <a:cs typeface="Arial" panose="020B0604020202020204" pitchFamily="34" charset="0"/>
              </a:rPr>
              <a:t> dan di </a:t>
            </a:r>
            <a:r>
              <a:rPr lang="en-US" i="1" dirty="0" err="1">
                <a:latin typeface="DIN OT" panose="020B0504020201010104" pitchFamily="34" charset="0"/>
                <a:cs typeface="Arial" panose="020B0604020202020204" pitchFamily="34" charset="0"/>
              </a:rPr>
              <a:t>Revisi</a:t>
            </a:r>
            <a:r>
              <a:rPr lang="en-US" i="1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DIN OT" panose="020B0504020201010104" pitchFamily="34" charset="0"/>
                <a:cs typeface="Arial" panose="020B0604020202020204" pitchFamily="34" charset="0"/>
              </a:rPr>
              <a:t>Kesalahannya</a:t>
            </a:r>
            <a:r>
              <a:rPr lang="en-US" i="1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DIN OT" panose="020B0504020201010104" pitchFamily="34" charset="0"/>
                <a:cs typeface="Arial" panose="020B0604020202020204" pitchFamily="34" charset="0"/>
              </a:rPr>
              <a:t>kemudian</a:t>
            </a:r>
            <a:r>
              <a:rPr lang="en-US" i="1" dirty="0">
                <a:latin typeface="DIN OT" panose="020B0504020201010104" pitchFamily="34" charset="0"/>
                <a:cs typeface="Arial" panose="020B0604020202020204" pitchFamily="34" charset="0"/>
              </a:rPr>
              <a:t> upload </a:t>
            </a:r>
            <a:r>
              <a:rPr lang="en-US" i="1" dirty="0" err="1">
                <a:latin typeface="DIN OT" panose="020B0504020201010104" pitchFamily="34" charset="0"/>
                <a:cs typeface="Arial" panose="020B0604020202020204" pitchFamily="34" charset="0"/>
              </a:rPr>
              <a:t>ulang</a:t>
            </a:r>
            <a:r>
              <a:rPr lang="en-US" i="1" dirty="0">
                <a:latin typeface="DIN OT" panose="020B0504020201010104" pitchFamily="34" charset="0"/>
                <a:cs typeface="Arial" panose="020B0604020202020204" pitchFamily="34" charset="0"/>
              </a:rPr>
              <a:t>) 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Kondisi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DIN OT" panose="020B0504020201010104" pitchFamily="34" charset="0"/>
                <a:cs typeface="Arial" panose="020B0604020202020204" pitchFamily="34" charset="0"/>
              </a:rPr>
              <a:t>Valid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Berada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di Approve</a:t>
            </a:r>
          </a:p>
          <a:p>
            <a:pPr marL="257175" indent="-257175">
              <a:buFont typeface="Arial" charset="0"/>
              <a:buChar char="•"/>
            </a:pPr>
            <a:endParaRPr lang="en-US" dirty="0">
              <a:latin typeface="DIN OT" panose="020B05040202010101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3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MM Meeting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 Meeting Template</Template>
  <TotalTime>19582</TotalTime>
  <Words>378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DIN OT</vt:lpstr>
      <vt:lpstr>DIN OT Cond</vt:lpstr>
      <vt:lpstr>DINCond-Bold</vt:lpstr>
      <vt:lpstr>MM Meeting Template</vt:lpstr>
      <vt:lpstr>Worksheet</vt:lpstr>
      <vt:lpstr> 1. Batas Input Penjualan</vt:lpstr>
      <vt:lpstr> 2. Cek Pembelian EPR </vt:lpstr>
      <vt:lpstr> 3. Download Available SN MD &amp; EPR</vt:lpstr>
      <vt:lpstr>SALES INPUT EPR</vt:lpstr>
      <vt:lpstr> SALES INPUT EPR </vt:lpstr>
      <vt:lpstr> SALES INPUT EPR </vt:lpstr>
      <vt:lpstr> SALES INPUT EPR </vt:lpstr>
      <vt:lpstr>STATUS UPLOAD</vt:lpstr>
      <vt:lpstr>STATUS UPLOAD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TITLE</dc:title>
  <dc:creator>Rommy Wardhana (EIN)</dc:creator>
  <cp:lastModifiedBy>Ristanto Triwidodo (EIN)</cp:lastModifiedBy>
  <cp:revision>590</cp:revision>
  <dcterms:created xsi:type="dcterms:W3CDTF">2021-06-07T00:37:56Z</dcterms:created>
  <dcterms:modified xsi:type="dcterms:W3CDTF">2022-03-09T01:32:46Z</dcterms:modified>
</cp:coreProperties>
</file>