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C9E7-7A4F-4381-88A7-EE3F2741C22C}" type="datetimeFigureOut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D0DB3-3540-4DDC-B80A-85D6D19A52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D0DB3-3540-4DDC-B80A-85D6D19A52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5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4174-4904-417C-8AF3-42352C7D42BC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12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D15-DA54-43D2-BD36-4BA4C6B5FF0C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63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089A-4FDA-48D6-8933-E0691634AA8C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2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6D51-4FFB-4866-A2F5-7099C6C5917B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49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CFB-F10B-4192-BA86-8DBE1E8A77E2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76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70DC-1B4A-45C7-AF85-5B91B4452334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9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E69C-77CD-4A60-A78A-CAF804C090C0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ACA7-8D73-4A6E-955E-8C404EDE74C8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3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0B8-E4E2-4597-B67C-2EEEBBC215E3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0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EBD6-B0D1-4772-BE3C-913254BFC3F4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61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A7FF-AB2E-4627-8D6E-6117D4879606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35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1F4F-ACDD-4D4D-8DFF-30EC84184B10}" type="datetime1">
              <a:rPr lang="zh-TW" altLang="en-US" smtClean="0"/>
              <a:t>2017/10/27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0941-8144-49F1-8C85-D0BFDF359D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7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Stochastic programming</a:t>
            </a:r>
            <a:br>
              <a:rPr lang="en-US" altLang="zh-TW" dirty="0" smtClean="0"/>
            </a:br>
            <a:r>
              <a:rPr lang="en-US" altLang="zh-TW" dirty="0" smtClean="0"/>
              <a:t>for farmer’s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Feb. 27, 2014, Hung-</a:t>
            </a:r>
            <a:r>
              <a:rPr lang="en-US" altLang="zh-TW" dirty="0" err="1" smtClean="0"/>
              <a:t>Hsin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Farmer’s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364" y="1487606"/>
            <a:ext cx="11573302" cy="5090615"/>
          </a:xfrm>
        </p:spPr>
        <p:txBody>
          <a:bodyPr>
            <a:normAutofit/>
          </a:bodyPr>
          <a:lstStyle/>
          <a:p>
            <a:pPr lvl="0"/>
            <a:r>
              <a:rPr lang="zh-TW" altLang="zh-TW" sz="2000" dirty="0"/>
              <a:t>農夫要在他的</a:t>
            </a:r>
            <a:r>
              <a:rPr lang="en-US" altLang="zh-TW" sz="2000" dirty="0"/>
              <a:t>500 acres</a:t>
            </a:r>
            <a:r>
              <a:rPr lang="zh-TW" altLang="zh-TW" sz="2000" dirty="0"/>
              <a:t>農地上種植</a:t>
            </a:r>
            <a:r>
              <a:rPr lang="en-US" altLang="zh-TW" sz="2000" dirty="0"/>
              <a:t>wheat, corn</a:t>
            </a:r>
            <a:r>
              <a:rPr lang="zh-TW" altLang="zh-TW" sz="2000" dirty="0"/>
              <a:t>與</a:t>
            </a:r>
            <a:r>
              <a:rPr lang="en-US" altLang="zh-TW" sz="2000" dirty="0"/>
              <a:t>sugar beets</a:t>
            </a:r>
            <a:r>
              <a:rPr lang="zh-TW" altLang="zh-TW" sz="2000" dirty="0"/>
              <a:t>，且必須在冬天之前做出決定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0"/>
            <a:r>
              <a:rPr lang="zh-TW" altLang="en-US" sz="2000" dirty="0" smtClean="0"/>
              <a:t>種植成本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smtClean="0"/>
              <a:t>Wheat: $150/acre</a:t>
            </a:r>
          </a:p>
          <a:p>
            <a:pPr lvl="1"/>
            <a:r>
              <a:rPr lang="en-US" altLang="zh-TW" sz="2000" dirty="0" smtClean="0"/>
              <a:t>Corn:$230/acre</a:t>
            </a:r>
            <a:endParaRPr lang="zh-TW" altLang="zh-TW" sz="2000" dirty="0"/>
          </a:p>
          <a:p>
            <a:pPr lvl="1"/>
            <a:r>
              <a:rPr lang="en-US" altLang="zh-TW" sz="2000" dirty="0" smtClean="0"/>
              <a:t>sugar beets</a:t>
            </a:r>
            <a:r>
              <a:rPr lang="en-US" altLang="zh-TW" sz="2000" dirty="0" smtClean="0"/>
              <a:t>: </a:t>
            </a:r>
            <a:r>
              <a:rPr lang="en-US" altLang="zh-TW" sz="2000" dirty="0" smtClean="0"/>
              <a:t>$260/acre</a:t>
            </a:r>
          </a:p>
          <a:p>
            <a:pPr lvl="0"/>
            <a:r>
              <a:rPr lang="zh-TW" altLang="zh-TW" sz="2000" dirty="0" smtClean="0"/>
              <a:t>為了</a:t>
            </a:r>
            <a:r>
              <a:rPr lang="zh-TW" altLang="en-US" sz="2000" dirty="0" smtClean="0"/>
              <a:t>畜牧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至少必須有</a:t>
            </a:r>
            <a:r>
              <a:rPr lang="en-US" altLang="zh-TW" sz="2000" dirty="0"/>
              <a:t> 200 tons (T) of wheat</a:t>
            </a:r>
            <a:r>
              <a:rPr lang="zh-TW" altLang="zh-TW" sz="2000" dirty="0"/>
              <a:t>與</a:t>
            </a:r>
            <a:r>
              <a:rPr lang="en-US" altLang="zh-TW" sz="2000" dirty="0"/>
              <a:t>240 T of corn. </a:t>
            </a:r>
            <a:r>
              <a:rPr lang="zh-TW" altLang="zh-TW" sz="2000" dirty="0"/>
              <a:t>這些農產品</a:t>
            </a:r>
            <a:r>
              <a:rPr lang="zh-TW" altLang="zh-TW" sz="2000" dirty="0" smtClean="0"/>
              <a:t>可種植</a:t>
            </a:r>
            <a:r>
              <a:rPr lang="zh-TW" altLang="zh-TW" sz="2000" dirty="0"/>
              <a:t>或是</a:t>
            </a:r>
            <a:r>
              <a:rPr lang="zh-TW" altLang="zh-TW" sz="2000" dirty="0" smtClean="0"/>
              <a:t>向</a:t>
            </a:r>
            <a:r>
              <a:rPr lang="zh-TW" altLang="en-US" sz="2000" dirty="0" smtClean="0"/>
              <a:t>批發商</a:t>
            </a:r>
            <a:r>
              <a:rPr lang="zh-TW" altLang="zh-TW" sz="2000" dirty="0" smtClean="0"/>
              <a:t>購買</a:t>
            </a:r>
            <a:r>
              <a:rPr lang="zh-TW" altLang="zh-TW" sz="2000" dirty="0"/>
              <a:t>。</a:t>
            </a:r>
          </a:p>
          <a:p>
            <a:pPr lvl="0"/>
            <a:r>
              <a:rPr lang="zh-TW" altLang="zh-TW" sz="2000" dirty="0"/>
              <a:t>如果農產品的量超出需求時，則將農產品賣出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Wheat</a:t>
            </a:r>
            <a:r>
              <a:rPr lang="zh-TW" altLang="zh-TW" sz="2000" dirty="0"/>
              <a:t>賣出價為</a:t>
            </a:r>
            <a:r>
              <a:rPr lang="en-US" altLang="zh-TW" sz="2000" dirty="0"/>
              <a:t>$</a:t>
            </a:r>
            <a:r>
              <a:rPr lang="en-US" altLang="zh-TW" sz="2000" dirty="0" smtClean="0"/>
              <a:t>170/T, corn</a:t>
            </a:r>
            <a:r>
              <a:rPr lang="zh-TW" altLang="zh-TW" sz="2000" dirty="0" smtClean="0"/>
              <a:t>賣出價</a:t>
            </a:r>
            <a:r>
              <a:rPr lang="en-US" altLang="zh-TW" sz="2000" dirty="0" smtClean="0"/>
              <a:t>$150/T. </a:t>
            </a:r>
            <a:endParaRPr lang="en-US" altLang="zh-TW" sz="2000" dirty="0" smtClean="0"/>
          </a:p>
          <a:p>
            <a:pPr lvl="1"/>
            <a:r>
              <a:rPr lang="zh-TW" altLang="zh-TW" sz="2000" dirty="0" smtClean="0"/>
              <a:t>但是若是</a:t>
            </a:r>
            <a:r>
              <a:rPr lang="zh-TW" altLang="en-US" sz="2000" dirty="0" smtClean="0"/>
              <a:t>向批發商</a:t>
            </a:r>
            <a:r>
              <a:rPr lang="zh-TW" altLang="zh-TW" sz="2000" dirty="0" smtClean="0"/>
              <a:t>購買</a:t>
            </a:r>
            <a:r>
              <a:rPr lang="zh-TW" altLang="zh-TW" sz="2000" dirty="0"/>
              <a:t>時，上述兩</a:t>
            </a:r>
            <a:r>
              <a:rPr lang="zh-TW" altLang="zh-TW" sz="2000" dirty="0" smtClean="0"/>
              <a:t>產品</a:t>
            </a:r>
            <a:r>
              <a:rPr lang="zh-TW" altLang="en-US" sz="2000" dirty="0" smtClean="0"/>
              <a:t>買進價</a:t>
            </a:r>
            <a:r>
              <a:rPr lang="zh-TW" altLang="zh-TW" sz="2000" dirty="0" smtClean="0"/>
              <a:t>為</a:t>
            </a:r>
            <a:r>
              <a:rPr lang="en-US" altLang="zh-TW" sz="2000" dirty="0"/>
              <a:t>(wheat:$238/T, corn: $210/T)</a:t>
            </a:r>
            <a:r>
              <a:rPr lang="zh-TW" altLang="zh-TW" sz="2000" dirty="0"/>
              <a:t>。</a:t>
            </a:r>
          </a:p>
          <a:p>
            <a:pPr lvl="1"/>
            <a:r>
              <a:rPr lang="en-US" altLang="zh-TW" sz="2000" dirty="0"/>
              <a:t>Sugar beet</a:t>
            </a:r>
            <a:r>
              <a:rPr lang="zh-TW" altLang="zh-TW" sz="2000" dirty="0"/>
              <a:t>賣出價為</a:t>
            </a:r>
            <a:r>
              <a:rPr lang="en-US" altLang="zh-TW" sz="2000" dirty="0"/>
              <a:t>$36/T, </a:t>
            </a:r>
            <a:r>
              <a:rPr lang="zh-TW" altLang="zh-TW" sz="2000" dirty="0" smtClean="0"/>
              <a:t>但</a:t>
            </a:r>
            <a:r>
              <a:rPr lang="zh-TW" altLang="en-US" sz="2000" dirty="0" smtClean="0"/>
              <a:t>商會</a:t>
            </a:r>
            <a:r>
              <a:rPr lang="zh-TW" altLang="zh-TW" sz="2000" dirty="0" smtClean="0"/>
              <a:t>有</a:t>
            </a:r>
            <a:r>
              <a:rPr lang="zh-TW" altLang="zh-TW" sz="2000" dirty="0"/>
              <a:t>限制</a:t>
            </a:r>
            <a:r>
              <a:rPr lang="en-US" altLang="zh-TW" sz="2000" dirty="0"/>
              <a:t>sugar beet</a:t>
            </a:r>
            <a:r>
              <a:rPr lang="zh-TW" altLang="zh-TW" sz="2000" dirty="0"/>
              <a:t>的產量，若超過產量時，</a:t>
            </a:r>
            <a:r>
              <a:rPr lang="en-US" altLang="zh-TW" sz="2000" dirty="0"/>
              <a:t>sugar beet</a:t>
            </a:r>
            <a:r>
              <a:rPr lang="zh-TW" altLang="zh-TW" sz="2000" dirty="0"/>
              <a:t>的賣出價只有</a:t>
            </a:r>
            <a:r>
              <a:rPr lang="en-US" altLang="zh-TW" sz="2000" dirty="0"/>
              <a:t>$10/T</a:t>
            </a:r>
            <a:r>
              <a:rPr lang="zh-TW" altLang="zh-TW" sz="2000" dirty="0"/>
              <a:t>，而農夫的產量限制為</a:t>
            </a:r>
            <a:r>
              <a:rPr lang="en-US" altLang="zh-TW" sz="2000" dirty="0"/>
              <a:t>6000T. </a:t>
            </a:r>
            <a:endParaRPr lang="zh-TW" altLang="zh-TW" sz="2000" dirty="0"/>
          </a:p>
          <a:p>
            <a:pPr lvl="0"/>
            <a:r>
              <a:rPr lang="zh-TW" altLang="zh-TW" sz="2000" dirty="0" smtClean="0"/>
              <a:t>根據經驗</a:t>
            </a:r>
            <a:r>
              <a:rPr lang="zh-TW" altLang="zh-TW" sz="2000" dirty="0"/>
              <a:t>，農夫知道他的農地</a:t>
            </a:r>
            <a:r>
              <a:rPr lang="en-US" altLang="zh-TW" sz="2000" dirty="0"/>
              <a:t>wheat</a:t>
            </a:r>
            <a:r>
              <a:rPr lang="zh-TW" altLang="zh-TW" sz="2000" dirty="0"/>
              <a:t>產量為</a:t>
            </a:r>
            <a:r>
              <a:rPr lang="en-US" altLang="zh-TW" sz="2000" dirty="0"/>
              <a:t>2.5T/acre, corn</a:t>
            </a:r>
            <a:r>
              <a:rPr lang="zh-TW" altLang="zh-TW" sz="2000" dirty="0"/>
              <a:t>產量為</a:t>
            </a:r>
            <a:r>
              <a:rPr lang="en-US" altLang="zh-TW" sz="2000" dirty="0"/>
              <a:t>3T/acre, sugar beet</a:t>
            </a:r>
            <a:r>
              <a:rPr lang="zh-TW" altLang="zh-TW" sz="2000" dirty="0"/>
              <a:t>產量為</a:t>
            </a:r>
            <a:r>
              <a:rPr lang="en-US" altLang="zh-TW" sz="2000" dirty="0"/>
              <a:t>20T/acre</a:t>
            </a:r>
            <a:r>
              <a:rPr lang="en-US" altLang="zh-TW" sz="20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決策變數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zh-TW" dirty="0"/>
                  <a:t>農地種稙</a:t>
                </a:r>
                <a:r>
                  <a:rPr lang="en-US" altLang="zh-TW" dirty="0" smtClean="0"/>
                  <a:t>wheat, corn, sugar beet</a:t>
                </a:r>
                <a:r>
                  <a:rPr lang="zh-TW" altLang="zh-TW" dirty="0" smtClean="0"/>
                  <a:t>的</a:t>
                </a:r>
                <a:r>
                  <a:rPr lang="zh-TW" altLang="zh-TW" dirty="0"/>
                  <a:t>面積</a:t>
                </a:r>
                <a:r>
                  <a:rPr lang="en-US" altLang="zh-TW" dirty="0"/>
                  <a:t>(acre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zh-TW" altLang="en-US" dirty="0" smtClean="0">
                    <a:solidFill>
                      <a:srgbClr val="FF0000"/>
                    </a:solidFill>
                  </a:rPr>
                  <a:t>種植成本為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150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+230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+260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: wheat</a:t>
                </a:r>
                <a:r>
                  <a:rPr lang="zh-TW" altLang="en-US" dirty="0" smtClean="0"/>
                  <a:t>賣出量</a:t>
                </a:r>
                <a:r>
                  <a:rPr lang="en-US" altLang="zh-TW" dirty="0" smtClean="0"/>
                  <a:t>(ton)</a:t>
                </a:r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wheat</a:t>
                </a:r>
                <a:r>
                  <a:rPr lang="zh-TW" altLang="zh-TW" dirty="0"/>
                  <a:t>買進量</a:t>
                </a:r>
                <a:r>
                  <a:rPr lang="en-US" altLang="zh-TW" dirty="0"/>
                  <a:t>(ton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Wheat 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成本為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238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−170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corn</a:t>
                </a:r>
                <a:r>
                  <a:rPr lang="zh-TW" altLang="zh-TW" dirty="0"/>
                  <a:t>賣出量</a:t>
                </a:r>
                <a:r>
                  <a:rPr lang="en-US" altLang="zh-TW" dirty="0"/>
                  <a:t>(ton)</a:t>
                </a:r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corn</a:t>
                </a:r>
                <a:r>
                  <a:rPr lang="zh-TW" altLang="zh-TW" dirty="0"/>
                  <a:t>買進量</a:t>
                </a:r>
                <a:r>
                  <a:rPr lang="en-US" altLang="zh-TW" dirty="0"/>
                  <a:t>(ton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Corn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成本為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210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−150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sugar beet</a:t>
                </a:r>
                <a:r>
                  <a:rPr lang="zh-TW" altLang="zh-TW" dirty="0"/>
                  <a:t>賣出量</a:t>
                </a:r>
                <a:r>
                  <a:rPr lang="en-US" altLang="zh-TW" dirty="0"/>
                  <a:t>(ton) (at higher price)</a:t>
                </a:r>
                <a:endParaRPr lang="zh-TW" altLang="zh-TW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sugar beet </a:t>
                </a:r>
                <a:r>
                  <a:rPr lang="zh-TW" altLang="zh-TW" dirty="0"/>
                  <a:t>賣出量</a:t>
                </a:r>
                <a:r>
                  <a:rPr lang="en-US" altLang="zh-TW" dirty="0"/>
                  <a:t>(ton) (at lower price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Sugar 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成本為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294" y="16040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Linear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026" name="圖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8" y="1314946"/>
            <a:ext cx="10546218" cy="29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3" y="4357599"/>
            <a:ext cx="7678927" cy="23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Uncertainty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在上述模型中，我們只考慮單位產量</a:t>
            </a:r>
            <a:r>
              <a:rPr lang="en-US" altLang="zh-TW" dirty="0" smtClean="0"/>
              <a:t>(yield)</a:t>
            </a:r>
            <a:r>
              <a:rPr lang="zh-TW" altLang="en-US" dirty="0" smtClean="0"/>
              <a:t>的不確定性</a:t>
            </a:r>
            <a:r>
              <a:rPr lang="en-US" altLang="zh-TW" dirty="0" smtClean="0"/>
              <a:t>(higher or lower)</a:t>
            </a:r>
            <a:r>
              <a:rPr lang="zh-TW" altLang="en-US" dirty="0" smtClean="0"/>
              <a:t>。假設：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為平均值</a:t>
            </a:r>
            <a:r>
              <a:rPr lang="en-US" altLang="zh-TW" dirty="0" smtClean="0"/>
              <a:t>(2.5, 3, 20)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會於平均值</a:t>
            </a:r>
            <a:r>
              <a:rPr lang="en-US" altLang="zh-TW" dirty="0" smtClean="0"/>
              <a:t>(2, 2.4, 16)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1/3</a:t>
            </a:r>
            <a:r>
              <a:rPr lang="zh-TW" altLang="en-US" dirty="0" smtClean="0"/>
              <a:t>的機率</a:t>
            </a:r>
            <a:r>
              <a:rPr lang="en-US" altLang="zh-TW" dirty="0" smtClean="0"/>
              <a:t>yield</a:t>
            </a:r>
            <a:r>
              <a:rPr lang="zh-TW" altLang="en-US" dirty="0" smtClean="0"/>
              <a:t>高於平均值</a:t>
            </a:r>
            <a:r>
              <a:rPr lang="en-US" altLang="zh-TW" dirty="0" smtClean="0"/>
              <a:t>(3, 3.6, 24)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r>
              <a:rPr lang="zh-TW" altLang="en-US" dirty="0" smtClean="0"/>
              <a:t>上述每一種情形稱為一個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，全部</a:t>
            </a:r>
            <a:r>
              <a:rPr lang="en-US" altLang="zh-TW" dirty="0" smtClean="0"/>
              <a:t>scenario</a:t>
            </a:r>
            <a:r>
              <a:rPr lang="zh-TW" altLang="en-US" dirty="0" smtClean="0"/>
              <a:t>所形成的集合稱</a:t>
            </a:r>
            <a:r>
              <a:rPr lang="en-US" altLang="zh-TW" dirty="0" smtClean="0"/>
              <a:t>scenario tree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r>
              <a:rPr lang="zh-TW" altLang="en-US" dirty="0" smtClean="0"/>
              <a:t>所以此</a:t>
            </a:r>
            <a:r>
              <a:rPr lang="en-US" altLang="zh-TW" dirty="0" smtClean="0"/>
              <a:t>scenario tree</a:t>
            </a:r>
            <a:r>
              <a:rPr lang="zh-TW" altLang="en-US" dirty="0" smtClean="0"/>
              <a:t>有一個</a:t>
            </a:r>
            <a:r>
              <a:rPr lang="en-US" altLang="zh-TW" dirty="0" smtClean="0"/>
              <a:t>root node</a:t>
            </a:r>
            <a:r>
              <a:rPr lang="zh-TW" altLang="en-US" dirty="0" smtClean="0"/>
              <a:t>，三個</a:t>
            </a:r>
            <a:r>
              <a:rPr lang="en-US" altLang="zh-TW" dirty="0" smtClean="0"/>
              <a:t>leaf node</a:t>
            </a:r>
            <a:r>
              <a:rPr lang="zh-TW" altLang="en-US" dirty="0" smtClean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tree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2" y="1334508"/>
            <a:ext cx="9158443" cy="52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Two-stage Stochastic programming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5" y="1866355"/>
            <a:ext cx="11027349" cy="4314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1504" y="2497540"/>
            <a:ext cx="8180696" cy="1269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69492" y="2101754"/>
            <a:ext cx="3111689" cy="38213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4817660" y="1583140"/>
            <a:ext cx="2019868" cy="518614"/>
          </a:xfrm>
          <a:prstGeom prst="wedgeRoundRectCallout">
            <a:avLst>
              <a:gd name="adj1" fmla="val -48536"/>
              <a:gd name="adj2" fmla="val 7565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1-stage cost</a:t>
            </a:r>
            <a:endParaRPr lang="zh-TW" altLang="en-US" sz="2400" dirty="0"/>
          </a:p>
        </p:txBody>
      </p:sp>
      <p:sp>
        <p:nvSpPr>
          <p:cNvPr id="12" name="圓角矩形圖說文字 11"/>
          <p:cNvSpPr/>
          <p:nvPr/>
        </p:nvSpPr>
        <p:spPr>
          <a:xfrm>
            <a:off x="8392238" y="1631785"/>
            <a:ext cx="2019868" cy="518614"/>
          </a:xfrm>
          <a:prstGeom prst="wedgeRoundRectCallout">
            <a:avLst>
              <a:gd name="adj1" fmla="val -28941"/>
              <a:gd name="adj2" fmla="val 10197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2-stage cost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473958" y="4612942"/>
            <a:ext cx="7928214" cy="15677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圖說文字 13"/>
          <p:cNvSpPr/>
          <p:nvPr/>
        </p:nvSpPr>
        <p:spPr>
          <a:xfrm>
            <a:off x="9495989" y="4790364"/>
            <a:ext cx="2019868" cy="635495"/>
          </a:xfrm>
          <a:prstGeom prst="wedgeRoundRectCallout">
            <a:avLst>
              <a:gd name="adj1" fmla="val -47184"/>
              <a:gd name="adj2" fmla="val 9144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2-stage constraints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47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 solution based on 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75" y="1561420"/>
            <a:ext cx="8517240" cy="49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Multistage portfolio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3234" y="1880216"/>
                <a:ext cx="11308306" cy="4351338"/>
              </a:xfrm>
            </p:spPr>
            <p:txBody>
              <a:bodyPr>
                <a:normAutofit/>
              </a:bodyPr>
              <a:lstStyle/>
              <a:p>
                <a:r>
                  <a:rPr lang="zh-TW" altLang="zh-TW" b="1" dirty="0" smtClean="0">
                    <a:solidFill>
                      <a:srgbClr val="FF0000"/>
                    </a:solidFill>
                  </a:rPr>
                  <a:t>只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買賣到第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期，於第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T+1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期初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(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即未在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T+1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期買賣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)</a:t>
                </a:r>
                <a:r>
                  <a:rPr lang="zh-TW" altLang="zh-TW" b="1" dirty="0">
                    <a:solidFill>
                      <a:srgbClr val="FF0000"/>
                    </a:solidFill>
                  </a:rPr>
                  <a:t>結算</a:t>
                </a:r>
                <a:endParaRPr lang="zh-TW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𝑠𝑒𝑙𝑙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𝑏𝑢𝑦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e>
                            </m:d>
                            <m:sSubSup>
                              <m:sSub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TW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≥0,  </m:t>
                    </m:r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</a:rPr>
                  <a:t>All return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after the time </a:t>
                </a:r>
                <a:r>
                  <a:rPr lang="en-US" altLang="zh-TW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are uncertain.</a:t>
                </a:r>
                <a:endParaRPr lang="zh-TW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234" y="1880216"/>
                <a:ext cx="11308306" cy="4351338"/>
              </a:xfrm>
              <a:blipFill rotWithShape="0">
                <a:blip r:embed="rId3"/>
                <a:stretch>
                  <a:fillRect l="-970" t="-2521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0941-8144-49F1-8C85-D0BFDF359D5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35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348</Words>
  <Application>Microsoft Office PowerPoint</Application>
  <PresentationFormat>寬螢幕</PresentationFormat>
  <Paragraphs>60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Cambria Math</vt:lpstr>
      <vt:lpstr>Office 佈景主題</vt:lpstr>
      <vt:lpstr>Stochastic programming for farmer’s problem</vt:lpstr>
      <vt:lpstr>Farmer’s problem</vt:lpstr>
      <vt:lpstr>決策變數</vt:lpstr>
      <vt:lpstr>Linear programming</vt:lpstr>
      <vt:lpstr>Uncertainty</vt:lpstr>
      <vt:lpstr>Scenario tree</vt:lpstr>
      <vt:lpstr>Two-stage Stochastic programming </vt:lpstr>
      <vt:lpstr>Optimal solution based on SP</vt:lpstr>
      <vt:lpstr>Multistage portfolio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programming Farmer’s problem</dc:title>
  <dc:creator>陳紘昕</dc:creator>
  <cp:lastModifiedBy>Hung-Hsin Chen</cp:lastModifiedBy>
  <cp:revision>15</cp:revision>
  <dcterms:created xsi:type="dcterms:W3CDTF">2014-02-27T01:10:12Z</dcterms:created>
  <dcterms:modified xsi:type="dcterms:W3CDTF">2017-10-27T07:05:21Z</dcterms:modified>
</cp:coreProperties>
</file>