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8" r:id="rId9"/>
    <p:sldId id="272" r:id="rId10"/>
    <p:sldId id="271" r:id="rId11"/>
    <p:sldId id="273" r:id="rId12"/>
    <p:sldId id="263" r:id="rId13"/>
    <p:sldId id="261" r:id="rId14"/>
    <p:sldId id="262" r:id="rId15"/>
    <p:sldId id="274" r:id="rId16"/>
    <p:sldId id="277" r:id="rId17"/>
    <p:sldId id="259" r:id="rId18"/>
    <p:sldId id="276" r:id="rId19"/>
    <p:sldId id="275" r:id="rId20"/>
    <p:sldId id="26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53469"/>
  </p:normalViewPr>
  <p:slideViewPr>
    <p:cSldViewPr>
      <p:cViewPr varScale="1">
        <p:scale>
          <a:sx n="87" d="100"/>
          <a:sy n="87" d="100"/>
        </p:scale>
        <p:origin x="1696" y="-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Indeed such networks are widely adopted as off-the-shelf feature extractors for other algorithms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(c.f., VGG [33],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[17],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[25] for images; C3D [36] for video).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see more about this when we talk about transfer learning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contrast, a 360° image is projected onto the unit sphere surrounding the camera’s optical center.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Conclusion: we do not expect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work well with 360 images as input, it will recognize only non distorted objects on which he was trained upon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7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EQUIRECTANGULAR PROJECTION, the spherical image is projected to a planar one,1 then the CNN is applied to the resulting 2D image [19,26] (see Fig. 1, top).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However, any sphere-to-plane projection introduces distortion, making the resulting convolutions inaccurate.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PERSPECTIVE PROJECTION the 360° image is repeatedly projected to tangent planes around the sphere, each of which is then fed to the CNN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denser the sampling of tangent planes, the more the solution is accurate.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 high computational cost. Not only does it incur the cost of rendering each planar view, but also it prevents amortization of convolutions: the intermediate representation cannot be shared across perspective images because they are projected to different planes.(no weight sharing!)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Weights sharing in NN https://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towardsdatascience.com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/understanding-parameter-sharing-or-weights-replication-within-convolutional-neural-networks-cc26db7b645a </a:t>
            </a:r>
            <a:endParaRPr lang="en-GB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/coco-data-format-for-object-detection-a4c5eaf518c5#:~:text=Pascal%20Visual%20Object%20Classes(VOC)&amp;text=Pascal%20VOC%20is%20an%20XML,for%20training%2C%20testing%20and%20validation. </a:t>
            </a:r>
          </a:p>
          <a:p>
            <a:pPr marL="0" indent="0">
              <a:buNone/>
            </a:pPr>
            <a:r>
              <a:rPr lang="en-GB" dirty="0"/>
              <a:t>, spare Nvidia graphic card anyone ???</a:t>
            </a:r>
          </a:p>
          <a:p>
            <a:endParaRPr lang="en-GB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/coco-data-format-for-object-detection-a4c5eaf518c5#:~:text=Pascal%20Visual%20Object%20Classes(VOC)&amp;text=Pascal%20VOC%20is%20an%20XML,for%20training%2C%20testing%20and%20validation. </a:t>
            </a:r>
          </a:p>
          <a:p>
            <a:pPr marL="0" indent="0">
              <a:buNone/>
            </a:pPr>
            <a:r>
              <a:rPr lang="en-GB" dirty="0"/>
              <a:t>, spare Nvidia graphic card anyone ???</a:t>
            </a:r>
          </a:p>
          <a:p>
            <a:endParaRPr lang="en-GB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</a:t>
            </a:r>
            <a:r>
              <a:rPr lang="en-DK" dirty="0"/>
              <a:t>oogle dataset: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‘work’ ‘home’ ‘shop’ ‘activity’. In the end, we have 3, 335 images in total. All images are with 960 × 1, 920 resolution </a:t>
            </a:r>
            <a:endParaRPr lang="en-GB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torchvision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lafenwaMoses/ImageAI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712" TargetMode="External"/><Relationship Id="rId2" Type="http://schemas.openxmlformats.org/officeDocument/2006/relationships/hyperlink" Target="https://arxiv.org/abs/1708.00919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incolour.com/tutorials/image-projection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360 pictures for 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projections usually used to parse 360 pics into CNN 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B3BC7312-C1DC-6948-8D4C-58C20AC7C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4" y="1646211"/>
            <a:ext cx="5292675" cy="3029865"/>
          </a:xfrm>
          <a:prstGeom prst="rect">
            <a:avLst/>
          </a:prstGeom>
        </p:spPr>
      </p:pic>
      <p:pic>
        <p:nvPicPr>
          <p:cNvPr id="23" name="Picture 22" descr="Shape, circle&#10;&#10;Description automatically generated">
            <a:extLst>
              <a:ext uri="{FF2B5EF4-FFF2-40B4-BE49-F238E27FC236}">
                <a16:creationId xmlns:a16="http://schemas.microsoft.com/office/drawing/2014/main" id="{CF06C824-5067-8541-9030-0D077C24B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46" y="1646211"/>
            <a:ext cx="3058652" cy="30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3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Different types of Image Projection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502814"/>
            <a:ext cx="7700042" cy="336665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da-DK" sz="2200" dirty="0" err="1"/>
              <a:t>Depending</a:t>
            </a:r>
            <a:r>
              <a:rPr lang="da-DK" sz="2200" dirty="0"/>
              <a:t> on the type of </a:t>
            </a:r>
            <a:r>
              <a:rPr lang="da-DK" sz="2200" dirty="0" err="1"/>
              <a:t>projection</a:t>
            </a:r>
            <a:r>
              <a:rPr lang="da-DK" sz="2200" dirty="0"/>
              <a:t>, </a:t>
            </a:r>
            <a:r>
              <a:rPr lang="da-DK" sz="2200" dirty="0" err="1"/>
              <a:t>different</a:t>
            </a:r>
            <a:r>
              <a:rPr lang="da-DK" sz="2200" dirty="0"/>
              <a:t> </a:t>
            </a:r>
            <a:r>
              <a:rPr lang="da-DK" sz="2200" dirty="0" err="1"/>
              <a:t>distortions</a:t>
            </a:r>
            <a:r>
              <a:rPr lang="da-DK" sz="2200" dirty="0"/>
              <a:t> </a:t>
            </a:r>
            <a:r>
              <a:rPr lang="da-DK" sz="2200" dirty="0" err="1"/>
              <a:t>occur</a:t>
            </a:r>
            <a:r>
              <a:rPr lang="da-DK" sz="2200" dirty="0"/>
              <a:t> in the image</a:t>
            </a:r>
            <a:endParaRPr lang="en-GB" sz="2200" dirty="0"/>
          </a:p>
          <a:p>
            <a:pPr algn="l">
              <a:lnSpc>
                <a:spcPct val="150000"/>
              </a:lnSpc>
            </a:pPr>
            <a:r>
              <a:rPr lang="en-GB" sz="2200" dirty="0">
                <a:solidFill>
                  <a:srgbClr val="FF0000"/>
                </a:solidFill>
              </a:rPr>
              <a:t>Which type of projection does the camera we are using apply </a:t>
            </a:r>
            <a:r>
              <a:rPr lang="en-GB" sz="2000" dirty="0">
                <a:solidFill>
                  <a:srgbClr val="FF0000"/>
                </a:solidFill>
              </a:rPr>
              <a:t>?  Should the method be robust with  the type of input aka being independent on the camera model used to take the panorama?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6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: Transfer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3970329" cy="3512212"/>
          </a:xfrm>
        </p:spPr>
        <p:txBody>
          <a:bodyPr/>
          <a:lstStyle/>
          <a:p>
            <a:r>
              <a:rPr lang="en-GB" dirty="0"/>
              <a:t>use a neural network trained to solve a particular type of problem and with a few </a:t>
            </a:r>
            <a:r>
              <a:rPr lang="en-GB"/>
              <a:t>changes </a:t>
            </a:r>
            <a:r>
              <a:rPr lang="en-GB">
                <a:sym typeface="Wingdings" pitchFamily="2" charset="2"/>
              </a:rPr>
              <a:t> </a:t>
            </a:r>
            <a:r>
              <a:rPr lang="en-GB" dirty="0"/>
              <a:t>reuse it to solve a related problem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There's no need to reinvent the wheel! (OC) : ProgrammerHumor">
            <a:extLst>
              <a:ext uri="{FF2B5EF4-FFF2-40B4-BE49-F238E27FC236}">
                <a16:creationId xmlns:a16="http://schemas.microsoft.com/office/drawing/2014/main" id="{A3A887C1-5082-B345-AD15-774DB6BF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25" y="1667636"/>
            <a:ext cx="2877160" cy="287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5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3970329" cy="3512212"/>
          </a:xfrm>
        </p:spPr>
        <p:txBody>
          <a:bodyPr/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D6DCA-A829-284F-B683-D39ED543455D}"/>
              </a:ext>
            </a:extLst>
          </p:cNvPr>
          <p:cNvSpPr txBox="1">
            <a:spLocks/>
          </p:cNvSpPr>
          <p:nvPr/>
        </p:nvSpPr>
        <p:spPr>
          <a:xfrm>
            <a:off x="4624083" y="1502815"/>
            <a:ext cx="3970329" cy="3358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Why? </a:t>
            </a:r>
          </a:p>
          <a:p>
            <a:pPr marL="0" indent="0">
              <a:buNone/>
            </a:pPr>
            <a:r>
              <a:rPr lang="en-US" dirty="0"/>
              <a:t>Working with non randomly initialized weights makes the learning process faster and more accurate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factors: </a:t>
            </a:r>
          </a:p>
          <a:p>
            <a:pPr marL="0" indent="0">
              <a:buNone/>
            </a:pPr>
            <a:r>
              <a:rPr lang="en-US" dirty="0"/>
              <a:t>-Size of current dataset</a:t>
            </a:r>
          </a:p>
          <a:p>
            <a:pPr marL="0" indent="0">
              <a:buNone/>
            </a:pPr>
            <a:r>
              <a:rPr lang="en-US" dirty="0"/>
              <a:t>-Similarity with original dataset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9C1E13A-31EB-DB40-BEDD-390CF22B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6" y="1808225"/>
            <a:ext cx="3904638" cy="24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Transfer Learning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0D481-8CA9-444D-8678-D3EE46A8C55D}"/>
              </a:ext>
            </a:extLst>
          </p:cNvPr>
          <p:cNvCxnSpPr>
            <a:cxnSpLocks/>
          </p:cNvCxnSpPr>
          <p:nvPr/>
        </p:nvCxnSpPr>
        <p:spPr>
          <a:xfrm flipV="1">
            <a:off x="2428640" y="1350110"/>
            <a:ext cx="0" cy="27486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55F5CD-4127-1B44-BB9B-D0EF93C31CC4}"/>
              </a:ext>
            </a:extLst>
          </p:cNvPr>
          <p:cNvCxnSpPr>
            <a:cxnSpLocks/>
          </p:cNvCxnSpPr>
          <p:nvPr/>
        </p:nvCxnSpPr>
        <p:spPr>
          <a:xfrm>
            <a:off x="2434130" y="4098800"/>
            <a:ext cx="580279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98DBF8B-9D18-994E-810D-6BFEFAFA533E}"/>
              </a:ext>
            </a:extLst>
          </p:cNvPr>
          <p:cNvSpPr txBox="1">
            <a:spLocks/>
          </p:cNvSpPr>
          <p:nvPr/>
        </p:nvSpPr>
        <p:spPr>
          <a:xfrm>
            <a:off x="907080" y="1350109"/>
            <a:ext cx="1679752" cy="46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Current dataset size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6200E2-2DA6-D04A-A62C-9178630E7BBB}"/>
              </a:ext>
            </a:extLst>
          </p:cNvPr>
          <p:cNvSpPr txBox="1">
            <a:spLocks/>
          </p:cNvSpPr>
          <p:nvPr/>
        </p:nvSpPr>
        <p:spPr>
          <a:xfrm>
            <a:off x="7626100" y="4247562"/>
            <a:ext cx="1679752" cy="46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Similarity with original dataset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2642695-BADB-974C-B5D5-26EFE76F855B}"/>
              </a:ext>
            </a:extLst>
          </p:cNvPr>
          <p:cNvSpPr txBox="1">
            <a:spLocks/>
          </p:cNvSpPr>
          <p:nvPr/>
        </p:nvSpPr>
        <p:spPr>
          <a:xfrm>
            <a:off x="857143" y="2186532"/>
            <a:ext cx="1679752" cy="46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big</a:t>
            </a:r>
            <a:r>
              <a:rPr lang="en-US" dirty="0"/>
              <a:t> 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64A29B3-A748-794A-A939-E03880452B9A}"/>
              </a:ext>
            </a:extLst>
          </p:cNvPr>
          <p:cNvSpPr txBox="1">
            <a:spLocks/>
          </p:cNvSpPr>
          <p:nvPr/>
        </p:nvSpPr>
        <p:spPr>
          <a:xfrm>
            <a:off x="854714" y="3405422"/>
            <a:ext cx="1679752" cy="46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small</a:t>
            </a:r>
            <a:r>
              <a:rPr lang="en-US" dirty="0"/>
              <a:t> 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EE51E70-A991-EB40-978C-2E8A5855638C}"/>
              </a:ext>
            </a:extLst>
          </p:cNvPr>
          <p:cNvSpPr txBox="1">
            <a:spLocks/>
          </p:cNvSpPr>
          <p:nvPr/>
        </p:nvSpPr>
        <p:spPr>
          <a:xfrm>
            <a:off x="3044955" y="4167779"/>
            <a:ext cx="1679752" cy="46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different 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5EDAA46-4AC3-044E-8A35-384B2AC6AEC1}"/>
              </a:ext>
            </a:extLst>
          </p:cNvPr>
          <p:cNvSpPr txBox="1">
            <a:spLocks/>
          </p:cNvSpPr>
          <p:nvPr/>
        </p:nvSpPr>
        <p:spPr>
          <a:xfrm>
            <a:off x="5793640" y="4218656"/>
            <a:ext cx="1679752" cy="462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Quite similar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718A4-19FD-7A49-A652-3D360282F957}"/>
              </a:ext>
            </a:extLst>
          </p:cNvPr>
          <p:cNvSpPr txBox="1"/>
          <p:nvPr/>
        </p:nvSpPr>
        <p:spPr>
          <a:xfrm>
            <a:off x="2892234" y="3036383"/>
            <a:ext cx="1985171" cy="923330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DK" dirty="0"/>
              <a:t>rain all and only the </a:t>
            </a:r>
            <a:r>
              <a:rPr lang="en-DK" b="1" dirty="0"/>
              <a:t>fully connected layers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253D6-DE26-A644-BBE5-C5847C28A774}"/>
              </a:ext>
            </a:extLst>
          </p:cNvPr>
          <p:cNvSpPr txBox="1"/>
          <p:nvPr/>
        </p:nvSpPr>
        <p:spPr>
          <a:xfrm>
            <a:off x="5488231" y="3106492"/>
            <a:ext cx="2061519" cy="646331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DK" dirty="0"/>
              <a:t>rain only </a:t>
            </a:r>
            <a:r>
              <a:rPr lang="en-DK" b="1" dirty="0"/>
              <a:t>last  fully connected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5207BE-9378-2644-B527-D253511C8C18}"/>
              </a:ext>
            </a:extLst>
          </p:cNvPr>
          <p:cNvSpPr txBox="1"/>
          <p:nvPr/>
        </p:nvSpPr>
        <p:spPr>
          <a:xfrm>
            <a:off x="2892233" y="1563768"/>
            <a:ext cx="1985172" cy="132343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/>
              <a:t>T</a:t>
            </a:r>
            <a:r>
              <a:rPr lang="en-DK" sz="2000" b="1" dirty="0"/>
              <a:t>rain from scratch</a:t>
            </a:r>
            <a:r>
              <a:rPr lang="en-DK" sz="2000" dirty="0"/>
              <a:t>, just reuse the architecture</a:t>
            </a:r>
            <a:endParaRPr lang="en-DK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2B4A7-B99F-CD42-8D95-8380151B6BD6}"/>
              </a:ext>
            </a:extLst>
          </p:cNvPr>
          <p:cNvSpPr txBox="1"/>
          <p:nvPr/>
        </p:nvSpPr>
        <p:spPr>
          <a:xfrm>
            <a:off x="5488231" y="1617129"/>
            <a:ext cx="2055798" cy="120032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 err="1"/>
              <a:t>Freeze</a:t>
            </a:r>
            <a:r>
              <a:rPr lang="da-DK" dirty="0"/>
              <a:t>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layers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detect</a:t>
            </a:r>
            <a:r>
              <a:rPr lang="da-DK" dirty="0"/>
              <a:t> simple features, </a:t>
            </a:r>
            <a:r>
              <a:rPr lang="da-DK" b="1" dirty="0" err="1"/>
              <a:t>train</a:t>
            </a:r>
            <a:r>
              <a:rPr lang="da-DK" b="1" dirty="0"/>
              <a:t> the rest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139021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32425" cy="725349"/>
          </a:xfrm>
        </p:spPr>
        <p:txBody>
          <a:bodyPr>
            <a:normAutofit/>
          </a:bodyPr>
          <a:lstStyle/>
          <a:p>
            <a:r>
              <a:rPr lang="en-US" dirty="0"/>
              <a:t>Libraries and tools for transfer learning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4486" y="1350110"/>
            <a:ext cx="6861138" cy="3663766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Pytorch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https://pytorch.org/docs/stable/torchvision/index.html</a:t>
            </a:r>
            <a:r>
              <a:rPr lang="en-GB" dirty="0"/>
              <a:t> ) </a:t>
            </a:r>
          </a:p>
          <a:p>
            <a:r>
              <a:rPr lang="en-GB" dirty="0" err="1"/>
              <a:t>ImageAI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b="1" dirty="0"/>
              <a:t>custom object detection</a:t>
            </a:r>
            <a:r>
              <a:rPr lang="en-GB" dirty="0"/>
              <a:t> models using the </a:t>
            </a:r>
            <a:r>
              <a:rPr lang="en-GB" b="1" dirty="0"/>
              <a:t>YOLOv3 (requires PASCAL VOC)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https://github.com/OlafenwaMoses/ImageAI/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dirty="0" err="1"/>
              <a:t>Neet</a:t>
            </a:r>
            <a:r>
              <a:rPr lang="en-GB" dirty="0"/>
              <a:t> Computational power to re-train (partially) NN: Google </a:t>
            </a:r>
            <a:r>
              <a:rPr lang="en-GB" dirty="0" err="1"/>
              <a:t>Colab</a:t>
            </a:r>
            <a:r>
              <a:rPr lang="en-GB" dirty="0"/>
              <a:t>, AWS..???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3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32425" cy="725349"/>
          </a:xfrm>
        </p:spPr>
        <p:txBody>
          <a:bodyPr>
            <a:normAutofit/>
          </a:bodyPr>
          <a:lstStyle/>
          <a:p>
            <a:r>
              <a:rPr lang="en-US" dirty="0"/>
              <a:t>Libraries and tools for transfer learning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4486" y="1350110"/>
            <a:ext cx="6861138" cy="366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Pytorch</a:t>
            </a:r>
            <a:endParaRPr lang="en-GB" dirty="0"/>
          </a:p>
          <a:p>
            <a:r>
              <a:rPr lang="en-GB" dirty="0"/>
              <a:t>Evaluate the pretrained models performance with very different </a:t>
            </a:r>
            <a:r>
              <a:rPr lang="en-GB"/>
              <a:t>data input (360pic)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7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We need good data!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655520"/>
            <a:ext cx="6861138" cy="3054100"/>
          </a:xfrm>
        </p:spPr>
        <p:txBody>
          <a:bodyPr/>
          <a:lstStyle/>
          <a:p>
            <a:r>
              <a:rPr lang="en-GB" dirty="0"/>
              <a:t>needs to be representative of reality</a:t>
            </a:r>
          </a:p>
          <a:p>
            <a:r>
              <a:rPr lang="en-GB" dirty="0"/>
              <a:t>Needs to capture variance in prospective, light , background etc</a:t>
            </a:r>
          </a:p>
          <a:p>
            <a:r>
              <a:rPr lang="en-GB" dirty="0"/>
              <a:t>will be noisy</a:t>
            </a:r>
          </a:p>
          <a:p>
            <a:r>
              <a:rPr lang="en-GB" dirty="0"/>
              <a:t>The more the merrier–&gt; more time for training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Currently available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4486" y="1006524"/>
            <a:ext cx="6861138" cy="3663766"/>
          </a:xfrm>
        </p:spPr>
        <p:txBody>
          <a:bodyPr/>
          <a:lstStyle/>
          <a:p>
            <a:r>
              <a:rPr lang="en-GB" dirty="0"/>
              <a:t>Ca 200 panorama pictures self shot</a:t>
            </a:r>
          </a:p>
          <a:p>
            <a:pPr lvl="1"/>
            <a:r>
              <a:rPr lang="en-GB" dirty="0"/>
              <a:t> despite the </a:t>
            </a:r>
            <a:r>
              <a:rPr lang="en-GB" dirty="0" err="1"/>
              <a:t>geoloc</a:t>
            </a:r>
            <a:r>
              <a:rPr lang="en-GB" dirty="0"/>
              <a:t> on, in the process of exporting the images out of the app these info seem to be lost 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9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1427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Desired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4486" y="1006524"/>
            <a:ext cx="6861138" cy="366376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360-Indoor dataset : 3335 360pic annotated in 37 categories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 made request of access to google for research purposes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Image augmentation : pipeline in the making 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0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been done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Define scope of the project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Approach</a:t>
            </a:r>
          </a:p>
          <a:p>
            <a:pPr algn="l"/>
            <a:r>
              <a:rPr lang="en-US" sz="2000" dirty="0"/>
              <a:t>Identification of issues ahead</a:t>
            </a:r>
          </a:p>
          <a:p>
            <a:pPr lvl="1" algn="l"/>
            <a:r>
              <a:rPr lang="en-US" sz="1600" dirty="0"/>
              <a:t>Task historical approach and Status of the art: two articles</a:t>
            </a:r>
          </a:p>
          <a:p>
            <a:pPr marL="457200" lvl="1" indent="0" algn="l">
              <a:buNone/>
            </a:pPr>
            <a:endParaRPr lang="en-US" sz="1600" dirty="0"/>
          </a:p>
          <a:p>
            <a:pPr algn="l"/>
            <a:r>
              <a:rPr lang="en-US" sz="2000" dirty="0"/>
              <a:t>Collecting (some) data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First hands 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Image augmentation</a:t>
            </a:r>
          </a:p>
          <a:p>
            <a:pPr algn="l"/>
            <a:r>
              <a:rPr lang="en-US" sz="2000" dirty="0"/>
              <a:t>Testing various </a:t>
            </a:r>
            <a:r>
              <a:rPr lang="en-US" sz="2000" dirty="0" err="1"/>
              <a:t>pretrained</a:t>
            </a:r>
            <a:r>
              <a:rPr lang="en-US" sz="2000" dirty="0"/>
              <a:t> NN performances (</a:t>
            </a:r>
            <a:r>
              <a:rPr lang="en-US" sz="2000" dirty="0" err="1"/>
              <a:t>pytorch</a:t>
            </a:r>
            <a:r>
              <a:rPr lang="en-US" sz="2000" dirty="0"/>
              <a:t>)</a:t>
            </a:r>
          </a:p>
          <a:p>
            <a:pPr algn="l"/>
            <a:r>
              <a:rPr lang="en-US" sz="2000" dirty="0"/>
              <a:t>Adding new layers/ features and apply transfer learning (Image AI )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3970329" cy="3512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1- STEP: Features identification in 360 pictures</a:t>
            </a:r>
          </a:p>
          <a:p>
            <a:r>
              <a:rPr lang="en-GB" sz="2400" dirty="0"/>
              <a:t>INPUT: rough 360 degree pictures</a:t>
            </a:r>
          </a:p>
          <a:p>
            <a:r>
              <a:rPr lang="en-GB" sz="2400" dirty="0"/>
              <a:t>OUTPUT: pictures where the desired features are identified (</a:t>
            </a:r>
            <a:r>
              <a:rPr lang="en-GB" sz="2400" dirty="0" err="1"/>
              <a:t>eg</a:t>
            </a:r>
            <a:r>
              <a:rPr lang="en-GB" sz="2400" dirty="0"/>
              <a:t> tables, chairs, people…)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5525" y="1350110"/>
            <a:ext cx="3359510" cy="3512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2- STEP: Identify same </a:t>
            </a:r>
            <a:r>
              <a:rPr lang="en-GB" dirty="0" err="1"/>
              <a:t>obj</a:t>
            </a:r>
            <a:r>
              <a:rPr lang="en-GB" dirty="0"/>
              <a:t> across multiple images</a:t>
            </a:r>
          </a:p>
          <a:p>
            <a:pPr>
              <a:buFontTx/>
              <a:buChar char="-"/>
            </a:pPr>
            <a:r>
              <a:rPr lang="en-GB" sz="2200" dirty="0"/>
              <a:t>INPUT: images where features have been identified</a:t>
            </a:r>
          </a:p>
          <a:p>
            <a:pPr>
              <a:buFontTx/>
              <a:buChar char="-"/>
            </a:pPr>
            <a:r>
              <a:rPr lang="en-GB" sz="2200" dirty="0"/>
              <a:t>OUTPUT: for selected feature a yes/no or degree of similarity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525" y="1350110"/>
            <a:ext cx="3359510" cy="351221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2- STEP: Identify same </a:t>
            </a:r>
            <a:r>
              <a:rPr lang="en-GB" dirty="0" err="1"/>
              <a:t>obj</a:t>
            </a:r>
            <a:r>
              <a:rPr lang="en-GB" dirty="0"/>
              <a:t> across multiple images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9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articles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3311" y="1044701"/>
            <a:ext cx="3359509" cy="3663766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https://arxiv.org/abs/1708.00919</a:t>
            </a:r>
            <a:endParaRPr lang="en-US" sz="1600" dirty="0"/>
          </a:p>
          <a:p>
            <a:r>
              <a:rPr lang="en-US" sz="2400" b="1" dirty="0"/>
              <a:t>Learning Spherical Convolution for Fast Features from 360° Imagery</a:t>
            </a:r>
          </a:p>
          <a:p>
            <a:r>
              <a:rPr lang="en-US" sz="1600" dirty="0"/>
              <a:t> 2018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488230" y="1044700"/>
            <a:ext cx="3359509" cy="36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3"/>
              </a:rPr>
              <a:t>https://arxiv.org/abs/1910.01712</a:t>
            </a:r>
            <a:r>
              <a:rPr lang="en-US" sz="1600" dirty="0"/>
              <a:t> </a:t>
            </a:r>
            <a:r>
              <a:rPr lang="en-US" sz="2400" b="1" dirty="0"/>
              <a:t>360-Indoor: Towards Learning Real-World Objects in 360° Indoor </a:t>
            </a:r>
            <a:r>
              <a:rPr lang="en-US" sz="2400" b="1" dirty="0" err="1"/>
              <a:t>Equirectangular</a:t>
            </a:r>
            <a:r>
              <a:rPr lang="en-US" sz="2400" b="1" dirty="0"/>
              <a:t> Images</a:t>
            </a:r>
          </a:p>
          <a:p>
            <a:r>
              <a:rPr lang="en-US" sz="1600" dirty="0"/>
              <a:t> late 2019</a:t>
            </a:r>
          </a:p>
        </p:txBody>
      </p:sp>
    </p:spTree>
    <p:extLst>
      <p:ext uri="{BB962C8B-B14F-4D97-AF65-F5344CB8AC3E}">
        <p14:creationId xmlns:p14="http://schemas.microsoft.com/office/powerpoint/2010/main" val="8041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360 pictures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3311" y="1044701"/>
            <a:ext cx="6566314" cy="36637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360° camera captures the entire viewing sphere surrounding its optical</a:t>
            </a:r>
          </a:p>
          <a:p>
            <a:endParaRPr lang="en-US" dirty="0"/>
          </a:p>
          <a:p>
            <a:r>
              <a:rPr lang="en-US" dirty="0"/>
              <a:t>Hot Applications : virtual reality (VR) and augmented reality (AR) technologies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8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Established approach: CNN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3311" y="1044701"/>
            <a:ext cx="6566314" cy="366376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CNNs are responsible for state-of-the-art results:</a:t>
            </a:r>
          </a:p>
          <a:p>
            <a:pPr lvl="1"/>
            <a:r>
              <a:rPr lang="en-US" dirty="0"/>
              <a:t>image recognition 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image and video segmentation </a:t>
            </a:r>
          </a:p>
          <a:p>
            <a:pPr lvl="1"/>
            <a:r>
              <a:rPr lang="en-US" dirty="0"/>
              <a:t>action detection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Available CNN architectures trained with massive labeled image datasets produce “pre-trained" networks (*)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05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Limits of CNN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3311" y="1044701"/>
            <a:ext cx="6710784" cy="3663766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the existing CNN filters and the expensive training data that produced them are product of perspective projection to a plane.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u="sng" dirty="0"/>
              <a:t>powerful CNN features are awkward if not off limits in practice for 360° imagery</a:t>
            </a:r>
          </a:p>
          <a:p>
            <a:pPr lvl="1"/>
            <a:endParaRPr lang="en-US" sz="4800" dirty="0"/>
          </a:p>
        </p:txBody>
      </p:sp>
      <p:sp>
        <p:nvSpPr>
          <p:cNvPr id="6" name="Down Arrow 5"/>
          <p:cNvSpPr/>
          <p:nvPr/>
        </p:nvSpPr>
        <p:spPr>
          <a:xfrm>
            <a:off x="4644235" y="2724455"/>
            <a:ext cx="1221640" cy="916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Different types of Image Projection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502814"/>
            <a:ext cx="7700042" cy="336665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GB" sz="2200" dirty="0"/>
              <a:t>A projection is performed when a panoramic  image is mapped onto a flat surface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hlinkClick r:id="rId3"/>
              </a:rPr>
              <a:t>https://www.cambridgeincolour.com/tutorials/image-projections.htm</a:t>
            </a:r>
            <a:r>
              <a:rPr lang="en-US" sz="2000" dirty="0"/>
              <a:t> </a:t>
            </a:r>
            <a:endParaRPr lang="en-GB" sz="2200" dirty="0"/>
          </a:p>
          <a:p>
            <a:pPr algn="l">
              <a:lnSpc>
                <a:spcPct val="150000"/>
              </a:lnSpc>
            </a:pPr>
            <a:r>
              <a:rPr lang="en-GB" sz="2200" dirty="0"/>
              <a:t>Equirectangular, cylindrical, rectilinear, fisheye,… etc. </a:t>
            </a:r>
          </a:p>
        </p:txBody>
      </p:sp>
    </p:spTree>
    <p:extLst>
      <p:ext uri="{BB962C8B-B14F-4D97-AF65-F5344CB8AC3E}">
        <p14:creationId xmlns:p14="http://schemas.microsoft.com/office/powerpoint/2010/main" val="179108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Macintosh PowerPoint</Application>
  <PresentationFormat>On-screen Show (16:9)</PresentationFormat>
  <Paragraphs>151</Paragraphs>
  <Slides>20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360 pictures for object detection</vt:lpstr>
      <vt:lpstr>Index</vt:lpstr>
      <vt:lpstr>Define scope of the project</vt:lpstr>
      <vt:lpstr>Define scope of the project</vt:lpstr>
      <vt:lpstr>articles</vt:lpstr>
      <vt:lpstr>360 pictures</vt:lpstr>
      <vt:lpstr>Established approach: CNN </vt:lpstr>
      <vt:lpstr>Limits of CNN </vt:lpstr>
      <vt:lpstr>Different types of Image Projection</vt:lpstr>
      <vt:lpstr>Image projections usually used to parse 360 pics into CNN </vt:lpstr>
      <vt:lpstr>Different types of Image Projection</vt:lpstr>
      <vt:lpstr>Approach : Transfer Learning </vt:lpstr>
      <vt:lpstr>Transfer Learning </vt:lpstr>
      <vt:lpstr>Transfer Learning </vt:lpstr>
      <vt:lpstr>Libraries and tools for transfer learning </vt:lpstr>
      <vt:lpstr>Libraries and tools for transfer learning </vt:lpstr>
      <vt:lpstr>We need good data!</vt:lpstr>
      <vt:lpstr>Currently available data</vt:lpstr>
      <vt:lpstr>Desired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2020-09-29T09:39:51Z</dcterms:modified>
</cp:coreProperties>
</file>