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p:restoredTop sz="94693"/>
  </p:normalViewPr>
  <p:slideViewPr>
    <p:cSldViewPr snapToGrid="0">
      <p:cViewPr varScale="1">
        <p:scale>
          <a:sx n="129" d="100"/>
          <a:sy n="129" d="100"/>
        </p:scale>
        <p:origin x="17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054D74D-B9A4-ED4E-9E3B-D26A86B987E1}" type="datetimeFigureOut">
              <a:rPr lang="en-US" smtClean="0"/>
              <a:t>11/30/23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0B5C96F-03D4-E946-BFF2-A8661E166233}" type="slidenum">
              <a:rPr lang="en-US" smtClean="0"/>
              <a:t>‹#›</a:t>
            </a:fld>
            <a:endParaRPr lang="en-US"/>
          </a:p>
        </p:txBody>
      </p:sp>
    </p:spTree>
    <p:extLst>
      <p:ext uri="{BB962C8B-B14F-4D97-AF65-F5344CB8AC3E}">
        <p14:creationId xmlns:p14="http://schemas.microsoft.com/office/powerpoint/2010/main" val="22730637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4D74D-B9A4-ED4E-9E3B-D26A86B987E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43051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4D74D-B9A4-ED4E-9E3B-D26A86B987E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57580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4D74D-B9A4-ED4E-9E3B-D26A86B987E1}"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251476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054D74D-B9A4-ED4E-9E3B-D26A86B987E1}" type="datetimeFigureOut">
              <a:rPr lang="en-US" smtClean="0"/>
              <a:t>11/30/23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33020571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4D74D-B9A4-ED4E-9E3B-D26A86B987E1}"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28066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4D74D-B9A4-ED4E-9E3B-D26A86B987E1}"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302338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4D74D-B9A4-ED4E-9E3B-D26A86B987E1}"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183410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4D74D-B9A4-ED4E-9E3B-D26A86B987E1}"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5C96F-03D4-E946-BFF2-A8661E166233}" type="slidenum">
              <a:rPr lang="en-US" smtClean="0"/>
              <a:t>‹#›</a:t>
            </a:fld>
            <a:endParaRPr lang="en-US"/>
          </a:p>
        </p:txBody>
      </p:sp>
    </p:spTree>
    <p:extLst>
      <p:ext uri="{BB962C8B-B14F-4D97-AF65-F5344CB8AC3E}">
        <p14:creationId xmlns:p14="http://schemas.microsoft.com/office/powerpoint/2010/main" val="26295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054D74D-B9A4-ED4E-9E3B-D26A86B987E1}" type="datetimeFigureOut">
              <a:rPr lang="en-US" smtClean="0"/>
              <a:t>11/30/23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0B5C96F-03D4-E946-BFF2-A8661E166233}"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965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054D74D-B9A4-ED4E-9E3B-D26A86B987E1}" type="datetimeFigureOut">
              <a:rPr lang="en-US" smtClean="0"/>
              <a:t>11/30/23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0B5C96F-03D4-E946-BFF2-A8661E166233}"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837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054D74D-B9A4-ED4E-9E3B-D26A86B987E1}" type="datetimeFigureOut">
              <a:rPr lang="en-US" smtClean="0"/>
              <a:t>11/30/23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0B5C96F-03D4-E946-BFF2-A8661E166233}" type="slidenum">
              <a:rPr lang="en-US" smtClean="0"/>
              <a:t>‹#›</a:t>
            </a:fld>
            <a:endParaRPr lang="en-US"/>
          </a:p>
        </p:txBody>
      </p:sp>
    </p:spTree>
    <p:extLst>
      <p:ext uri="{BB962C8B-B14F-4D97-AF65-F5344CB8AC3E}">
        <p14:creationId xmlns:p14="http://schemas.microsoft.com/office/powerpoint/2010/main" val="352811060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E020-0A87-F743-5727-7B83E9C227BC}"/>
              </a:ext>
            </a:extLst>
          </p:cNvPr>
          <p:cNvSpPr>
            <a:spLocks noGrp="1"/>
          </p:cNvSpPr>
          <p:nvPr>
            <p:ph type="ctrTitle"/>
          </p:nvPr>
        </p:nvSpPr>
        <p:spPr/>
        <p:txBody>
          <a:bodyPr/>
          <a:lstStyle/>
          <a:p>
            <a:r>
              <a:rPr lang="en-US" dirty="0"/>
              <a:t>Oximetry readings</a:t>
            </a:r>
          </a:p>
        </p:txBody>
      </p:sp>
      <p:sp>
        <p:nvSpPr>
          <p:cNvPr id="3" name="Subtitle 2">
            <a:extLst>
              <a:ext uri="{FF2B5EF4-FFF2-40B4-BE49-F238E27FC236}">
                <a16:creationId xmlns:a16="http://schemas.microsoft.com/office/drawing/2014/main" id="{1FB43E38-9663-1520-F3C7-F238CF66F301}"/>
              </a:ext>
            </a:extLst>
          </p:cNvPr>
          <p:cNvSpPr>
            <a:spLocks noGrp="1"/>
          </p:cNvSpPr>
          <p:nvPr>
            <p:ph type="subTitle" idx="1"/>
          </p:nvPr>
        </p:nvSpPr>
        <p:spPr/>
        <p:txBody>
          <a:bodyPr/>
          <a:lstStyle/>
          <a:p>
            <a:r>
              <a:rPr lang="en-US" dirty="0"/>
              <a:t>By Marisol </a:t>
            </a:r>
            <a:r>
              <a:rPr lang="en-US" dirty="0" err="1"/>
              <a:t>Arita</a:t>
            </a:r>
            <a:endParaRPr lang="en-US" dirty="0"/>
          </a:p>
        </p:txBody>
      </p:sp>
    </p:spTree>
    <p:extLst>
      <p:ext uri="{BB962C8B-B14F-4D97-AF65-F5344CB8AC3E}">
        <p14:creationId xmlns:p14="http://schemas.microsoft.com/office/powerpoint/2010/main" val="11038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9977-14B5-E834-B50C-63C0F61F0171}"/>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7F04FEF-78E2-F3E3-E8A5-6F39E8DA3C4C}"/>
              </a:ext>
            </a:extLst>
          </p:cNvPr>
          <p:cNvSpPr>
            <a:spLocks noGrp="1"/>
          </p:cNvSpPr>
          <p:nvPr>
            <p:ph idx="1"/>
          </p:nvPr>
        </p:nvSpPr>
        <p:spPr/>
        <p:txBody>
          <a:bodyPr/>
          <a:lstStyle/>
          <a:p>
            <a:r>
              <a:rPr lang="en-US" dirty="0"/>
              <a:t>Do different levels of liquid intake affect oxygen saturation level? </a:t>
            </a:r>
          </a:p>
          <a:p>
            <a:pPr lvl="1"/>
            <a:r>
              <a:rPr lang="en-US" dirty="0"/>
              <a:t>In my study I research whether the oxygen saturation after drinking 16 or more liquid ounces differ from drinking less than 16.</a:t>
            </a:r>
          </a:p>
        </p:txBody>
      </p:sp>
    </p:spTree>
    <p:extLst>
      <p:ext uri="{BB962C8B-B14F-4D97-AF65-F5344CB8AC3E}">
        <p14:creationId xmlns:p14="http://schemas.microsoft.com/office/powerpoint/2010/main" val="150590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D14F-1665-9EE3-05EB-ED8E512152A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2946CCD-8FED-0265-7036-C53187BA707C}"/>
              </a:ext>
            </a:extLst>
          </p:cNvPr>
          <p:cNvSpPr>
            <a:spLocks noGrp="1"/>
          </p:cNvSpPr>
          <p:nvPr>
            <p:ph idx="1"/>
          </p:nvPr>
        </p:nvSpPr>
        <p:spPr>
          <a:xfrm>
            <a:off x="951910" y="1728342"/>
            <a:ext cx="9200322" cy="4351338"/>
          </a:xfrm>
        </p:spPr>
        <p:txBody>
          <a:bodyPr/>
          <a:lstStyle/>
          <a:p>
            <a:r>
              <a:rPr lang="en-US" sz="2400" dirty="0"/>
              <a:t>Data collection: Nov. 15 – Nov. 28 2023</a:t>
            </a:r>
          </a:p>
          <a:p>
            <a:r>
              <a:rPr lang="en-US" sz="2400" dirty="0"/>
              <a:t>Guidelines:  </a:t>
            </a:r>
          </a:p>
          <a:p>
            <a:pPr lvl="1"/>
            <a:r>
              <a:rPr lang="en-US" dirty="0"/>
              <a:t>Count only premeasured drinks (bottles, cans)</a:t>
            </a:r>
          </a:p>
          <a:p>
            <a:pPr lvl="1"/>
            <a:r>
              <a:rPr lang="en-US" dirty="0"/>
              <a:t>Did not count liquid within food including soups. </a:t>
            </a:r>
          </a:p>
          <a:p>
            <a:r>
              <a:rPr lang="en-US" sz="2400" dirty="0"/>
              <a:t>Variable: Split into less than 16 ounces and more than or equal to 16 ounces.</a:t>
            </a:r>
          </a:p>
          <a:p>
            <a:r>
              <a:rPr lang="en-US" sz="2400" dirty="0"/>
              <a:t>I used an oximetry meter to measure oxygen saturation daily usually at night after a day of drinking and collected inputs on excel sheet. </a:t>
            </a:r>
          </a:p>
          <a:p>
            <a:endParaRPr lang="en-US" dirty="0"/>
          </a:p>
        </p:txBody>
      </p:sp>
      <p:pic>
        <p:nvPicPr>
          <p:cNvPr id="5" name="Picture 4">
            <a:extLst>
              <a:ext uri="{FF2B5EF4-FFF2-40B4-BE49-F238E27FC236}">
                <a16:creationId xmlns:a16="http://schemas.microsoft.com/office/drawing/2014/main" id="{8941B132-F552-0053-4389-4515CD48E8F2}"/>
              </a:ext>
            </a:extLst>
          </p:cNvPr>
          <p:cNvPicPr>
            <a:picLocks noChangeAspect="1"/>
          </p:cNvPicPr>
          <p:nvPr/>
        </p:nvPicPr>
        <p:blipFill>
          <a:blip r:embed="rId2"/>
          <a:stretch>
            <a:fillRect/>
          </a:stretch>
        </p:blipFill>
        <p:spPr>
          <a:xfrm>
            <a:off x="8950664" y="365125"/>
            <a:ext cx="2403136" cy="2246243"/>
          </a:xfrm>
          <a:prstGeom prst="rect">
            <a:avLst/>
          </a:prstGeom>
        </p:spPr>
      </p:pic>
      <p:sp>
        <p:nvSpPr>
          <p:cNvPr id="6" name="TextBox 5">
            <a:extLst>
              <a:ext uri="{FF2B5EF4-FFF2-40B4-BE49-F238E27FC236}">
                <a16:creationId xmlns:a16="http://schemas.microsoft.com/office/drawing/2014/main" id="{39454C29-4EEF-776D-E4DA-0E3E53C5D888}"/>
              </a:ext>
            </a:extLst>
          </p:cNvPr>
          <p:cNvSpPr txBox="1"/>
          <p:nvPr/>
        </p:nvSpPr>
        <p:spPr>
          <a:xfrm>
            <a:off x="8950664" y="2584658"/>
            <a:ext cx="2477345" cy="369332"/>
          </a:xfrm>
          <a:prstGeom prst="rect">
            <a:avLst/>
          </a:prstGeom>
          <a:noFill/>
        </p:spPr>
        <p:txBody>
          <a:bodyPr wrap="none" rtlCol="0">
            <a:spAutoFit/>
          </a:bodyPr>
          <a:lstStyle/>
          <a:p>
            <a:r>
              <a:rPr lang="en-US" dirty="0"/>
              <a:t>* Not my finger pictured</a:t>
            </a:r>
          </a:p>
        </p:txBody>
      </p:sp>
    </p:spTree>
    <p:extLst>
      <p:ext uri="{BB962C8B-B14F-4D97-AF65-F5344CB8AC3E}">
        <p14:creationId xmlns:p14="http://schemas.microsoft.com/office/powerpoint/2010/main" val="161813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325C-2258-8FB9-CCB4-C39FB1DA12C6}"/>
              </a:ext>
            </a:extLst>
          </p:cNvPr>
          <p:cNvSpPr>
            <a:spLocks noGrp="1"/>
          </p:cNvSpPr>
          <p:nvPr>
            <p:ph type="title"/>
          </p:nvPr>
        </p:nvSpPr>
        <p:spPr/>
        <p:txBody>
          <a:bodyPr/>
          <a:lstStyle/>
          <a:p>
            <a:r>
              <a:rPr lang="en-US" dirty="0"/>
              <a:t>Data</a:t>
            </a:r>
          </a:p>
        </p:txBody>
      </p:sp>
      <p:pic>
        <p:nvPicPr>
          <p:cNvPr id="5" name="Content Placeholder 4">
            <a:extLst>
              <a:ext uri="{FF2B5EF4-FFF2-40B4-BE49-F238E27FC236}">
                <a16:creationId xmlns:a16="http://schemas.microsoft.com/office/drawing/2014/main" id="{1921B345-84FD-097C-1384-9775949FED96}"/>
              </a:ext>
            </a:extLst>
          </p:cNvPr>
          <p:cNvPicPr>
            <a:picLocks noGrp="1" noChangeAspect="1"/>
          </p:cNvPicPr>
          <p:nvPr>
            <p:ph idx="1"/>
          </p:nvPr>
        </p:nvPicPr>
        <p:blipFill>
          <a:blip r:embed="rId2"/>
          <a:stretch>
            <a:fillRect/>
          </a:stretch>
        </p:blipFill>
        <p:spPr>
          <a:xfrm>
            <a:off x="5673863" y="1460742"/>
            <a:ext cx="5575300" cy="3073400"/>
          </a:xfrm>
        </p:spPr>
      </p:pic>
      <p:sp>
        <p:nvSpPr>
          <p:cNvPr id="6" name="TextBox 5">
            <a:extLst>
              <a:ext uri="{FF2B5EF4-FFF2-40B4-BE49-F238E27FC236}">
                <a16:creationId xmlns:a16="http://schemas.microsoft.com/office/drawing/2014/main" id="{B18C17BF-4638-7149-E5C0-60F4020446D7}"/>
              </a:ext>
            </a:extLst>
          </p:cNvPr>
          <p:cNvSpPr txBox="1"/>
          <p:nvPr/>
        </p:nvSpPr>
        <p:spPr>
          <a:xfrm>
            <a:off x="942837" y="1967948"/>
            <a:ext cx="3857763" cy="923330"/>
          </a:xfrm>
          <a:prstGeom prst="rect">
            <a:avLst/>
          </a:prstGeom>
          <a:noFill/>
        </p:spPr>
        <p:txBody>
          <a:bodyPr wrap="square" rtlCol="0">
            <a:spAutoFit/>
          </a:bodyPr>
          <a:lstStyle/>
          <a:p>
            <a:r>
              <a:rPr lang="en-US" dirty="0"/>
              <a:t>Used 16 as the basis for measurement as that’s roughly the size of a standard water bottle. </a:t>
            </a:r>
          </a:p>
        </p:txBody>
      </p:sp>
      <p:pic>
        <p:nvPicPr>
          <p:cNvPr id="7" name="Picture 6">
            <a:extLst>
              <a:ext uri="{FF2B5EF4-FFF2-40B4-BE49-F238E27FC236}">
                <a16:creationId xmlns:a16="http://schemas.microsoft.com/office/drawing/2014/main" id="{11B35496-ACDD-304F-A520-4CD570FBCB20}"/>
              </a:ext>
            </a:extLst>
          </p:cNvPr>
          <p:cNvPicPr>
            <a:picLocks noChangeAspect="1"/>
          </p:cNvPicPr>
          <p:nvPr/>
        </p:nvPicPr>
        <p:blipFill>
          <a:blip r:embed="rId3"/>
          <a:stretch>
            <a:fillRect/>
          </a:stretch>
        </p:blipFill>
        <p:spPr>
          <a:xfrm>
            <a:off x="1909096" y="3168538"/>
            <a:ext cx="1181974" cy="3217597"/>
          </a:xfrm>
          <a:prstGeom prst="rect">
            <a:avLst/>
          </a:prstGeom>
        </p:spPr>
      </p:pic>
    </p:spTree>
    <p:extLst>
      <p:ext uri="{BB962C8B-B14F-4D97-AF65-F5344CB8AC3E}">
        <p14:creationId xmlns:p14="http://schemas.microsoft.com/office/powerpoint/2010/main" val="190871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F9F6-F218-FFB2-97EC-740ACD04A62E}"/>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F00DC000-7FE0-85C5-1F4E-D0698F052615}"/>
              </a:ext>
            </a:extLst>
          </p:cNvPr>
          <p:cNvSpPr>
            <a:spLocks noGrp="1"/>
          </p:cNvSpPr>
          <p:nvPr>
            <p:ph idx="1"/>
          </p:nvPr>
        </p:nvSpPr>
        <p:spPr/>
        <p:txBody>
          <a:bodyPr/>
          <a:lstStyle/>
          <a:p>
            <a:r>
              <a:rPr lang="en-US" dirty="0"/>
              <a:t>Claim: Test if the data provides evidence that the average oxygen saturation level after drinking less than 16 ounces of liquid is significantly different from that of drinking 16 or more ounces. </a:t>
            </a:r>
          </a:p>
          <a:p>
            <a:endParaRPr lang="en-US" dirty="0"/>
          </a:p>
          <a:p>
            <a:r>
              <a:rPr lang="en-US" dirty="0"/>
              <a:t>Dependent variable: Oxygen saturation</a:t>
            </a:r>
          </a:p>
          <a:p>
            <a:r>
              <a:rPr lang="en-US" dirty="0"/>
              <a:t>Independent variable: Liquid intake (Below 16 ounces and 16 or above ounces)</a:t>
            </a:r>
          </a:p>
        </p:txBody>
      </p:sp>
    </p:spTree>
    <p:extLst>
      <p:ext uri="{BB962C8B-B14F-4D97-AF65-F5344CB8AC3E}">
        <p14:creationId xmlns:p14="http://schemas.microsoft.com/office/powerpoint/2010/main" val="126387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CF18-C21B-DDFB-7DD3-9AD59518FC3F}"/>
              </a:ext>
            </a:extLst>
          </p:cNvPr>
          <p:cNvSpPr>
            <a:spLocks noGrp="1"/>
          </p:cNvSpPr>
          <p:nvPr>
            <p:ph type="title"/>
          </p:nvPr>
        </p:nvSpPr>
        <p:spPr/>
        <p:txBody>
          <a:bodyPr/>
          <a:lstStyle/>
          <a:p>
            <a:r>
              <a:rPr lang="en-US" dirty="0"/>
              <a:t>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B6404D-BE9F-4052-290A-92D602C38454}"/>
                  </a:ext>
                </a:extLst>
              </p:cNvPr>
              <p:cNvSpPr>
                <a:spLocks noGrp="1"/>
              </p:cNvSpPr>
              <p:nvPr>
                <p:ph idx="1"/>
              </p:nvPr>
            </p:nvSpPr>
            <p:spPr/>
            <p:txBody>
              <a:bodyPr>
                <a:normAutofit/>
              </a:bodyPr>
              <a:lstStyle/>
              <a:p>
                <a:pPr lvl="1"/>
                <a:r>
                  <a:rPr lang="en-US" sz="3200" dirty="0"/>
                  <a:t>Null Hypothesis</a:t>
                </a:r>
              </a:p>
              <a:p>
                <a:pPr lvl="2"/>
                <a14:m>
                  <m:oMath xmlns:m="http://schemas.openxmlformats.org/officeDocument/2006/math">
                    <m:sSub>
                      <m:sSubPr>
                        <m:ctrlPr>
                          <a:rPr lang="en-US" sz="3200" b="1" i="1">
                            <a:latin typeface="Cambria Math" panose="02040503050406030204" pitchFamily="18" charset="0"/>
                          </a:rPr>
                        </m:ctrlPr>
                      </m:sSubPr>
                      <m:e>
                        <m:r>
                          <a:rPr lang="en-US" sz="3200" b="1" i="1">
                            <a:latin typeface="Cambria Math" panose="02040503050406030204" pitchFamily="18" charset="0"/>
                          </a:rPr>
                          <m:t>𝑯</m:t>
                        </m:r>
                      </m:e>
                      <m:sub>
                        <m:r>
                          <a:rPr lang="en-US" sz="3200" b="1" i="1">
                            <a:latin typeface="Cambria Math" panose="02040503050406030204" pitchFamily="18" charset="0"/>
                          </a:rPr>
                          <m:t>𝟎</m:t>
                        </m:r>
                        <m:r>
                          <a:rPr lang="en-US" sz="3200" b="1" i="1">
                            <a:latin typeface="Cambria Math" panose="02040503050406030204" pitchFamily="18" charset="0"/>
                          </a:rPr>
                          <m:t>  </m:t>
                        </m:r>
                      </m:sub>
                    </m:sSub>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𝒍𝒆𝒔𝒔𝒕𝒉𝒂𝒏</m:t>
                        </m:r>
                        <m:r>
                          <a:rPr lang="en-US" sz="3200" b="1" i="1" smtClean="0">
                            <a:latin typeface="Cambria Math" panose="02040503050406030204" pitchFamily="18" charset="0"/>
                          </a:rPr>
                          <m:t>𝟏𝟔</m:t>
                        </m:r>
                      </m:sub>
                    </m:sSub>
                    <m:r>
                      <a:rPr lang="en-US" sz="3200" b="1" i="1">
                        <a:latin typeface="Cambria Math" panose="02040503050406030204" pitchFamily="18" charset="0"/>
                      </a:rPr>
                      <m:t> =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𝒎𝒐𝒓𝒆𝒕𝒉𝒂𝒏</m:t>
                        </m:r>
                        <m:r>
                          <a:rPr lang="en-US" sz="3200" b="1" i="1" smtClean="0">
                            <a:latin typeface="Cambria Math" panose="02040503050406030204" pitchFamily="18" charset="0"/>
                          </a:rPr>
                          <m:t>𝟏𝟔</m:t>
                        </m:r>
                      </m:sub>
                    </m:sSub>
                    <m:r>
                      <a:rPr lang="en-US" sz="3200" b="1" i="1">
                        <a:latin typeface="Cambria Math" panose="02040503050406030204" pitchFamily="18" charset="0"/>
                      </a:rPr>
                      <m:t> </m:t>
                    </m:r>
                  </m:oMath>
                </a14:m>
                <a:endParaRPr lang="en-US" sz="3200" b="1" dirty="0"/>
              </a:p>
              <a:p>
                <a:pPr lvl="1"/>
                <a:r>
                  <a:rPr lang="en-US" sz="3200" dirty="0"/>
                  <a:t>Alternative Hypothesis</a:t>
                </a:r>
              </a:p>
              <a:p>
                <a:pPr lvl="2"/>
                <a14:m>
                  <m:oMath xmlns:m="http://schemas.openxmlformats.org/officeDocument/2006/math">
                    <m:sSub>
                      <m:sSubPr>
                        <m:ctrlPr>
                          <a:rPr lang="en-US" sz="3200" b="1" i="1" smtClean="0">
                            <a:latin typeface="Cambria Math" panose="02040503050406030204" pitchFamily="18" charset="0"/>
                          </a:rPr>
                        </m:ctrlPr>
                      </m:sSubPr>
                      <m:e>
                        <m:r>
                          <a:rPr lang="en-US" sz="3200" b="1" i="1">
                            <a:latin typeface="Cambria Math" panose="02040503050406030204" pitchFamily="18" charset="0"/>
                          </a:rPr>
                          <m:t>𝑯</m:t>
                        </m:r>
                      </m:e>
                      <m:sub>
                        <m:r>
                          <a:rPr lang="en-US" sz="3200" b="1" i="1">
                            <a:latin typeface="Cambria Math" panose="02040503050406030204" pitchFamily="18" charset="0"/>
                          </a:rPr>
                          <m:t>𝒂</m:t>
                        </m:r>
                        <m:r>
                          <a:rPr lang="en-US" sz="3200" b="1" i="1">
                            <a:latin typeface="Cambria Math" panose="02040503050406030204" pitchFamily="18" charset="0"/>
                          </a:rPr>
                          <m:t>  </m:t>
                        </m:r>
                      </m:sub>
                    </m:sSub>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𝒍𝒆𝒔𝒔𝒕𝒉𝒂𝒏</m:t>
                        </m:r>
                        <m:r>
                          <a:rPr lang="en-US" sz="3200" b="1" i="1" smtClean="0">
                            <a:latin typeface="Cambria Math" panose="02040503050406030204" pitchFamily="18" charset="0"/>
                          </a:rPr>
                          <m:t>𝟏𝟔</m:t>
                        </m:r>
                      </m:sub>
                    </m:sSub>
                    <m:r>
                      <m:rPr>
                        <m:nor/>
                      </m:rPr>
                      <a:rPr lang="en-US" sz="3200" b="0" i="0" smtClean="0">
                        <a:latin typeface="Cambria Math" panose="02040503050406030204" pitchFamily="18" charset="0"/>
                      </a:rPr>
                      <m:t>  </m:t>
                    </m:r>
                    <m:r>
                      <m:rPr>
                        <m:nor/>
                      </m:rPr>
                      <a:rPr lang="en-US" sz="3200">
                        <a:ea typeface="Cambria Math" panose="02040503050406030204" pitchFamily="18" charset="0"/>
                      </a:rPr>
                      <m:t>≠</m:t>
                    </m:r>
                    <m:r>
                      <m:rPr>
                        <m:nor/>
                      </m:rPr>
                      <a:rPr lang="en-US" sz="3200" smtClean="0"/>
                      <m:t> </m:t>
                    </m:r>
                    <m:r>
                      <m:rPr>
                        <m:nor/>
                      </m:rPr>
                      <a:rPr lang="en-US" sz="3200" b="0" i="0" smtClean="0"/>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smtClean="0">
                            <a:latin typeface="Cambria Math" panose="02040503050406030204" pitchFamily="18" charset="0"/>
                          </a:rPr>
                          <m:t>𝒎𝒐𝒓𝒆𝒕𝒉𝒂𝒏</m:t>
                        </m:r>
                        <m:r>
                          <a:rPr lang="en-US" sz="3200" b="1" i="1" smtClean="0">
                            <a:latin typeface="Cambria Math" panose="02040503050406030204" pitchFamily="18" charset="0"/>
                          </a:rPr>
                          <m:t>𝟏𝟔</m:t>
                        </m:r>
                      </m:sub>
                    </m:sSub>
                  </m:oMath>
                </a14:m>
                <a:endParaRPr lang="en-US" sz="3200" dirty="0"/>
              </a:p>
              <a:p>
                <a:pPr lvl="2"/>
                <a:endParaRPr lang="en-US" dirty="0"/>
              </a:p>
              <a:p>
                <a:pPr lvl="2"/>
                <a:endParaRPr lang="en-US" dirty="0"/>
              </a:p>
              <a:p>
                <a:pPr marL="548640" lvl="2" indent="0">
                  <a:buNone/>
                </a:pPr>
                <a:r>
                  <a:rPr lang="en-US" dirty="0"/>
                  <a:t>* more than 16 includes 16, for simplicity I name it ‘more than 16’</a:t>
                </a:r>
              </a:p>
            </p:txBody>
          </p:sp>
        </mc:Choice>
        <mc:Fallback>
          <p:sp>
            <p:nvSpPr>
              <p:cNvPr id="3" name="Content Placeholder 2">
                <a:extLst>
                  <a:ext uri="{FF2B5EF4-FFF2-40B4-BE49-F238E27FC236}">
                    <a16:creationId xmlns:a16="http://schemas.microsoft.com/office/drawing/2014/main" id="{BBB6404D-BE9F-4052-290A-92D602C38454}"/>
                  </a:ext>
                </a:extLst>
              </p:cNvPr>
              <p:cNvSpPr>
                <a:spLocks noGrp="1" noRot="1" noChangeAspect="1" noMove="1" noResize="1" noEditPoints="1" noAdjustHandles="1" noChangeArrowheads="1" noChangeShapeType="1" noTextEdit="1"/>
              </p:cNvSpPr>
              <p:nvPr>
                <p:ph idx="1"/>
              </p:nvPr>
            </p:nvSpPr>
            <p:spPr>
              <a:blipFill>
                <a:blip r:embed="rId2"/>
                <a:stretch>
                  <a:fillRect t="-1929"/>
                </a:stretch>
              </a:blipFill>
            </p:spPr>
            <p:txBody>
              <a:bodyPr/>
              <a:lstStyle/>
              <a:p>
                <a:r>
                  <a:rPr lang="en-US">
                    <a:noFill/>
                  </a:rPr>
                  <a:t> </a:t>
                </a:r>
              </a:p>
            </p:txBody>
          </p:sp>
        </mc:Fallback>
      </mc:AlternateContent>
    </p:spTree>
    <p:extLst>
      <p:ext uri="{BB962C8B-B14F-4D97-AF65-F5344CB8AC3E}">
        <p14:creationId xmlns:p14="http://schemas.microsoft.com/office/powerpoint/2010/main" val="375302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FE7F-FBBB-1961-8258-3D050DC9DAA0}"/>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7C92696B-EBA9-BEF8-09B9-F191BA8EE720}"/>
              </a:ext>
            </a:extLst>
          </p:cNvPr>
          <p:cNvSpPr>
            <a:spLocks noGrp="1"/>
          </p:cNvSpPr>
          <p:nvPr>
            <p:ph idx="1"/>
          </p:nvPr>
        </p:nvSpPr>
        <p:spPr>
          <a:xfrm>
            <a:off x="1066800" y="2103120"/>
            <a:ext cx="10058400" cy="1703567"/>
          </a:xfrm>
        </p:spPr>
        <p:txBody>
          <a:bodyPr/>
          <a:lstStyle/>
          <a:p>
            <a:r>
              <a:rPr lang="en-US" dirty="0"/>
              <a:t>Used two sided t-test</a:t>
            </a:r>
          </a:p>
          <a:p>
            <a:r>
              <a:rPr lang="en-US" dirty="0"/>
              <a:t>P value  = .003112 so therefore with a significance level of .05 I reject the null hypothesis and accept the alternative hypothesis. </a:t>
            </a:r>
          </a:p>
        </p:txBody>
      </p:sp>
      <p:pic>
        <p:nvPicPr>
          <p:cNvPr id="5" name="Picture 4">
            <a:extLst>
              <a:ext uri="{FF2B5EF4-FFF2-40B4-BE49-F238E27FC236}">
                <a16:creationId xmlns:a16="http://schemas.microsoft.com/office/drawing/2014/main" id="{C9408C54-DCED-76CC-AF93-99FA7DCBDE5F}"/>
              </a:ext>
            </a:extLst>
          </p:cNvPr>
          <p:cNvPicPr>
            <a:picLocks noChangeAspect="1"/>
          </p:cNvPicPr>
          <p:nvPr/>
        </p:nvPicPr>
        <p:blipFill>
          <a:blip r:embed="rId2"/>
          <a:stretch>
            <a:fillRect/>
          </a:stretch>
        </p:blipFill>
        <p:spPr>
          <a:xfrm>
            <a:off x="1501361" y="3651637"/>
            <a:ext cx="7772400" cy="2415999"/>
          </a:xfrm>
          <a:prstGeom prst="rect">
            <a:avLst/>
          </a:prstGeom>
        </p:spPr>
      </p:pic>
    </p:spTree>
    <p:extLst>
      <p:ext uri="{BB962C8B-B14F-4D97-AF65-F5344CB8AC3E}">
        <p14:creationId xmlns:p14="http://schemas.microsoft.com/office/powerpoint/2010/main" val="37241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45EC-983E-71AC-644B-88CE92BAD480}"/>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0809925E-D633-6560-1CFA-479305FC14FA}"/>
              </a:ext>
            </a:extLst>
          </p:cNvPr>
          <p:cNvPicPr>
            <a:picLocks noGrp="1" noChangeAspect="1"/>
          </p:cNvPicPr>
          <p:nvPr>
            <p:ph idx="1"/>
          </p:nvPr>
        </p:nvPicPr>
        <p:blipFill>
          <a:blip r:embed="rId2"/>
          <a:stretch>
            <a:fillRect/>
          </a:stretch>
        </p:blipFill>
        <p:spPr>
          <a:xfrm>
            <a:off x="5310308" y="1616421"/>
            <a:ext cx="5566914" cy="3932237"/>
          </a:xfrm>
        </p:spPr>
      </p:pic>
      <p:sp>
        <p:nvSpPr>
          <p:cNvPr id="7" name="TextBox 6">
            <a:extLst>
              <a:ext uri="{FF2B5EF4-FFF2-40B4-BE49-F238E27FC236}">
                <a16:creationId xmlns:a16="http://schemas.microsoft.com/office/drawing/2014/main" id="{C9525448-B948-FC31-097A-F9C70440F916}"/>
              </a:ext>
            </a:extLst>
          </p:cNvPr>
          <p:cNvSpPr txBox="1"/>
          <p:nvPr/>
        </p:nvSpPr>
        <p:spPr>
          <a:xfrm>
            <a:off x="735496" y="1755777"/>
            <a:ext cx="4432852" cy="5078313"/>
          </a:xfrm>
          <a:prstGeom prst="rect">
            <a:avLst/>
          </a:prstGeom>
          <a:noFill/>
        </p:spPr>
        <p:txBody>
          <a:bodyPr wrap="square" rtlCol="0">
            <a:spAutoFit/>
          </a:bodyPr>
          <a:lstStyle/>
          <a:p>
            <a:r>
              <a:rPr lang="en-US" dirty="0"/>
              <a:t>Reject the null hypothesis in favor of the alternative hypothesis. There is evidence to support that the mean oxygen sat. level differs when drinking less than 16 ounces and drinking 16 or more ounces. </a:t>
            </a:r>
          </a:p>
          <a:p>
            <a:endParaRPr lang="en-US" dirty="0"/>
          </a:p>
          <a:p>
            <a:endParaRPr lang="en-US" dirty="0"/>
          </a:p>
          <a:p>
            <a:r>
              <a:rPr lang="en-US" sz="1800" dirty="0">
                <a:effectLst/>
                <a:latin typeface="Century Gothic" panose="020B0502020202020204" pitchFamily="34" charset="0"/>
              </a:rPr>
              <a:t>The graph shows there is a significant difference in oxygen saturation between drinking less than 16 ounces of liquid and more than 16 as neither mean overlaps in the opposite confidence interval. </a:t>
            </a:r>
            <a:endParaRPr lang="en-US" dirty="0">
              <a:latin typeface="Century Gothic" panose="020B0502020202020204" pitchFamily="34" charset="0"/>
            </a:endParaRPr>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0A7663B5-7817-1E8F-37C7-0EB146B79C54}"/>
              </a:ext>
            </a:extLst>
          </p:cNvPr>
          <p:cNvPicPr>
            <a:picLocks noChangeAspect="1"/>
          </p:cNvPicPr>
          <p:nvPr/>
        </p:nvPicPr>
        <p:blipFill>
          <a:blip r:embed="rId3"/>
          <a:stretch>
            <a:fillRect/>
          </a:stretch>
        </p:blipFill>
        <p:spPr>
          <a:xfrm>
            <a:off x="5265668" y="5806937"/>
            <a:ext cx="5656194" cy="539637"/>
          </a:xfrm>
          <a:prstGeom prst="rect">
            <a:avLst/>
          </a:prstGeom>
        </p:spPr>
      </p:pic>
    </p:spTree>
    <p:extLst>
      <p:ext uri="{BB962C8B-B14F-4D97-AF65-F5344CB8AC3E}">
        <p14:creationId xmlns:p14="http://schemas.microsoft.com/office/powerpoint/2010/main" val="3326186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{9A339CFD-DEE4-DA4E-9C6C-495284CD8B60}tf10001067</Template>
  <TotalTime>45</TotalTime>
  <Words>330</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Cambria Math</vt:lpstr>
      <vt:lpstr>Century Gothic</vt:lpstr>
      <vt:lpstr>Garamond</vt:lpstr>
      <vt:lpstr>Savon</vt:lpstr>
      <vt:lpstr>Oximetry readings</vt:lpstr>
      <vt:lpstr>Question:</vt:lpstr>
      <vt:lpstr>Data</vt:lpstr>
      <vt:lpstr>Data</vt:lpstr>
      <vt:lpstr>Hypothesis testing</vt:lpstr>
      <vt:lpstr>Hypothesis testing</vt:lpstr>
      <vt:lpstr>Hypothesis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Oxymetry readings</dc:title>
  <dc:creator>Mary A</dc:creator>
  <cp:lastModifiedBy>Mary A</cp:lastModifiedBy>
  <cp:revision>28</cp:revision>
  <dcterms:created xsi:type="dcterms:W3CDTF">2023-11-30T21:55:31Z</dcterms:created>
  <dcterms:modified xsi:type="dcterms:W3CDTF">2023-11-30T22:40:57Z</dcterms:modified>
</cp:coreProperties>
</file>