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70" r:id="rId4"/>
    <p:sldId id="258" r:id="rId5"/>
    <p:sldId id="259" r:id="rId6"/>
    <p:sldId id="260" r:id="rId7"/>
    <p:sldId id="261" r:id="rId8"/>
    <p:sldId id="262"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7" autoAdjust="0"/>
    <p:restoredTop sz="94660"/>
  </p:normalViewPr>
  <p:slideViewPr>
    <p:cSldViewPr snapToGrid="0">
      <p:cViewPr varScale="1">
        <p:scale>
          <a:sx n="136" d="100"/>
          <a:sy n="136" d="100"/>
        </p:scale>
        <p:origin x="1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B1DDFF"/>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3" name="Rectangle 22"/>
          <p:cNvSpPr/>
          <p:nvPr/>
        </p:nvSpPr>
        <p:spPr>
          <a:xfrm>
            <a:off x="0" y="0"/>
            <a:ext cx="12192000" cy="6858000"/>
          </a:xfrm>
          <a:prstGeom prst="rect">
            <a:avLst/>
          </a:prstGeom>
          <a:blipFill dpi="0" rotWithShape="1">
            <a:blip r:embed="rId2">
              <a:alphaModFix amt="12000"/>
              <a:duotone>
                <a:schemeClr val="accent1">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10" name="Rectangle 9"/>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bg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1FFC9DC3-EB73-422C-997D-C44A8CC66036}" type="datetimeFigureOut">
              <a:rPr lang="en-US" smtClean="0"/>
              <a:t>12/2/24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bg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bg2"/>
                </a:solidFill>
              </a:defRPr>
            </a:lvl1pPr>
          </a:lstStyle>
          <a:p>
            <a:fld id="{E3CA206C-4964-43F1-92BB-A23275A52F72}" type="slidenum">
              <a:rPr lang="en-US" smtClean="0"/>
              <a:t>‹#›</a:t>
            </a:fld>
            <a:endParaRPr lang="en-US"/>
          </a:p>
        </p:txBody>
      </p:sp>
    </p:spTree>
    <p:extLst>
      <p:ext uri="{BB962C8B-B14F-4D97-AF65-F5344CB8AC3E}">
        <p14:creationId xmlns:p14="http://schemas.microsoft.com/office/powerpoint/2010/main" val="13475987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C9DC3-EB73-422C-997D-C44A8CC66036}"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A206C-4964-43F1-92BB-A23275A52F72}" type="slidenum">
              <a:rPr lang="en-US" smtClean="0"/>
              <a:t>‹#›</a:t>
            </a:fld>
            <a:endParaRPr lang="en-US"/>
          </a:p>
        </p:txBody>
      </p:sp>
    </p:spTree>
    <p:extLst>
      <p:ext uri="{BB962C8B-B14F-4D97-AF65-F5344CB8AC3E}">
        <p14:creationId xmlns:p14="http://schemas.microsoft.com/office/powerpoint/2010/main" val="341651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C9DC3-EB73-422C-997D-C44A8CC66036}"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A206C-4964-43F1-92BB-A23275A52F72}" type="slidenum">
              <a:rPr lang="en-US" smtClean="0"/>
              <a:t>‹#›</a:t>
            </a:fld>
            <a:endParaRPr lang="en-US"/>
          </a:p>
        </p:txBody>
      </p:sp>
    </p:spTree>
    <p:extLst>
      <p:ext uri="{BB962C8B-B14F-4D97-AF65-F5344CB8AC3E}">
        <p14:creationId xmlns:p14="http://schemas.microsoft.com/office/powerpoint/2010/main" val="67787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C9DC3-EB73-422C-997D-C44A8CC66036}"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CA206C-4964-43F1-92BB-A23275A52F72}" type="slidenum">
              <a:rPr lang="en-US" smtClean="0"/>
              <a:t>‹#›</a:t>
            </a:fld>
            <a:endParaRPr lang="en-US"/>
          </a:p>
        </p:txBody>
      </p:sp>
    </p:spTree>
    <p:extLst>
      <p:ext uri="{BB962C8B-B14F-4D97-AF65-F5344CB8AC3E}">
        <p14:creationId xmlns:p14="http://schemas.microsoft.com/office/powerpoint/2010/main" val="658030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bg2">
                <a:tint val="80000"/>
                <a:shade val="100000"/>
                <a:satMod val="300000"/>
              </a:schemeClr>
            </a:gs>
            <a:gs pos="100000">
              <a:srgbClr val="B1DDFF">
                <a:lumMod val="64000"/>
                <a:lumOff val="36000"/>
              </a:srgb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blipFill dpi="0" rotWithShape="1">
            <a:blip r:embed="rId2">
              <a:alphaModFix amt="12000"/>
              <a:duotone>
                <a:schemeClr val="accent2">
                  <a:shade val="45000"/>
                  <a:satMod val="135000"/>
                </a:schemeClr>
                <a:prstClr val="white"/>
              </a:duotone>
            </a:blip>
            <a:srcRect/>
            <a:tile tx="-368300" ty="203200" sx="64000" sy="64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a:t>
            </a:r>
          </a:p>
        </p:txBody>
      </p:sp>
      <p:sp>
        <p:nvSpPr>
          <p:cNvPr id="23" name="Rectangle 22"/>
          <p:cNvSpPr/>
          <p:nvPr/>
        </p:nvSpPr>
        <p:spPr>
          <a:xfrm>
            <a:off x="1307870" y="1267730"/>
            <a:ext cx="9576262" cy="4307950"/>
          </a:xfrm>
          <a:prstGeom prst="rect">
            <a:avLst/>
          </a:prstGeom>
          <a:solidFill>
            <a:schemeClr val="tx2"/>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bg2"/>
            </a:solid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1">
                  <a:lumMod val="20000"/>
                  <a:lumOff val="8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bg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1FFC9DC3-EB73-422C-997D-C44A8CC66036}" type="datetimeFigureOut">
              <a:rPr lang="en-US" smtClean="0"/>
              <a:t>12/2/24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bg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bg2"/>
                </a:solidFill>
              </a:defRPr>
            </a:lvl1pPr>
          </a:lstStyle>
          <a:p>
            <a:fld id="{E3CA206C-4964-43F1-92BB-A23275A52F72}" type="slidenum">
              <a:rPr lang="en-US" smtClean="0"/>
              <a:t>‹#›</a:t>
            </a:fld>
            <a:endParaRPr lang="en-US"/>
          </a:p>
        </p:txBody>
      </p:sp>
    </p:spTree>
    <p:extLst>
      <p:ext uri="{BB962C8B-B14F-4D97-AF65-F5344CB8AC3E}">
        <p14:creationId xmlns:p14="http://schemas.microsoft.com/office/powerpoint/2010/main" val="259058962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FC9DC3-EB73-422C-997D-C44A8CC66036}"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CA206C-4964-43F1-92BB-A23275A52F72}" type="slidenum">
              <a:rPr lang="en-US" smtClean="0"/>
              <a:t>‹#›</a:t>
            </a:fld>
            <a:endParaRPr lang="en-US"/>
          </a:p>
        </p:txBody>
      </p:sp>
    </p:spTree>
    <p:extLst>
      <p:ext uri="{BB962C8B-B14F-4D97-AF65-F5344CB8AC3E}">
        <p14:creationId xmlns:p14="http://schemas.microsoft.com/office/powerpoint/2010/main" val="3322693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FC9DC3-EB73-422C-997D-C44A8CC66036}"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CA206C-4964-43F1-92BB-A23275A52F72}" type="slidenum">
              <a:rPr lang="en-US" smtClean="0"/>
              <a:t>‹#›</a:t>
            </a:fld>
            <a:endParaRPr lang="en-US"/>
          </a:p>
        </p:txBody>
      </p:sp>
    </p:spTree>
    <p:extLst>
      <p:ext uri="{BB962C8B-B14F-4D97-AF65-F5344CB8AC3E}">
        <p14:creationId xmlns:p14="http://schemas.microsoft.com/office/powerpoint/2010/main" val="53764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FC9DC3-EB73-422C-997D-C44A8CC66036}" type="datetimeFigureOut">
              <a:rPr lang="en-US" smtClean="0"/>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CA206C-4964-43F1-92BB-A23275A52F72}" type="slidenum">
              <a:rPr lang="en-US" smtClean="0"/>
              <a:t>‹#›</a:t>
            </a:fld>
            <a:endParaRPr lang="en-US"/>
          </a:p>
        </p:txBody>
      </p:sp>
    </p:spTree>
    <p:extLst>
      <p:ext uri="{BB962C8B-B14F-4D97-AF65-F5344CB8AC3E}">
        <p14:creationId xmlns:p14="http://schemas.microsoft.com/office/powerpoint/2010/main" val="145651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FC9DC3-EB73-422C-997D-C44A8CC66036}" type="datetimeFigureOut">
              <a:rPr lang="en-US" smtClean="0"/>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CA206C-4964-43F1-92BB-A23275A52F72}" type="slidenum">
              <a:rPr lang="en-US" smtClean="0"/>
              <a:t>‹#›</a:t>
            </a:fld>
            <a:endParaRPr lang="en-US"/>
          </a:p>
        </p:txBody>
      </p:sp>
    </p:spTree>
    <p:extLst>
      <p:ext uri="{BB962C8B-B14F-4D97-AF65-F5344CB8AC3E}">
        <p14:creationId xmlns:p14="http://schemas.microsoft.com/office/powerpoint/2010/main" val="406865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1FFC9DC3-EB73-422C-997D-C44A8CC66036}"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E3CA206C-4964-43F1-92BB-A23275A52F72}" type="slidenum">
              <a:rPr lang="en-US" smtClean="0"/>
              <a:t>‹#›</a:t>
            </a:fld>
            <a:endParaRPr lang="en-US"/>
          </a:p>
        </p:txBody>
      </p:sp>
    </p:spTree>
    <p:extLst>
      <p:ext uri="{BB962C8B-B14F-4D97-AF65-F5344CB8AC3E}">
        <p14:creationId xmlns:p14="http://schemas.microsoft.com/office/powerpoint/2010/main" val="1207987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9020386" y="237744"/>
            <a:ext cx="2926080" cy="6382512"/>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rgbClr val="969696"/>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effectLst>
                  <a:outerShdw blurRad="12700" dist="3810" dir="2700000" algn="tl" rotWithShape="0">
                    <a:prstClr val="black">
                      <a:alpha val="40000"/>
                    </a:prstClr>
                  </a:outerShdw>
                </a:effectLst>
              </a:defRPr>
            </a:lvl1pPr>
          </a:lstStyle>
          <a:p>
            <a:fld id="{1FFC9DC3-EB73-422C-997D-C44A8CC66036}" type="datetimeFigureOut">
              <a:rPr lang="en-US" smtClean="0"/>
              <a:t>12/2/24</a:t>
            </a:fld>
            <a:endParaRPr lang="en-US"/>
          </a:p>
        </p:txBody>
      </p:sp>
      <p:sp>
        <p:nvSpPr>
          <p:cNvPr id="12" name="Footer Placeholder 11"/>
          <p:cNvSpPr>
            <a:spLocks noGrp="1"/>
          </p:cNvSpPr>
          <p:nvPr>
            <p:ph type="ftr" sz="quarter" idx="11"/>
          </p:nvPr>
        </p:nvSpPr>
        <p:spPr/>
        <p:txBody>
          <a:bodyPr/>
          <a:lstStyle>
            <a:lvl1pPr algn="r">
              <a:defRPr lang="en-US" sz="1000" kern="1200" dirty="0">
                <a:solidFill>
                  <a:schemeClr val="tx1">
                    <a:lumMod val="75000"/>
                    <a:lumOff val="25000"/>
                  </a:schemeClr>
                </a:solidFill>
                <a:effectLst>
                  <a:outerShdw blurRad="12700" dist="3810" dir="2700000" algn="tl" rotWithShape="0">
                    <a:prstClr val="black">
                      <a:alpha val="40000"/>
                    </a:prstClr>
                  </a:outerShdw>
                </a:effectLst>
                <a:latin typeface="+mn-lt"/>
                <a:ea typeface="+mn-ea"/>
                <a:cs typeface="+mn-cs"/>
              </a:defRPr>
            </a:lvl1pPr>
          </a:lstStyle>
          <a:p>
            <a:endParaRPr lang="en-US"/>
          </a:p>
        </p:txBody>
      </p:sp>
      <p:sp>
        <p:nvSpPr>
          <p:cNvPr id="13" name="Slide Number Placeholder 12"/>
          <p:cNvSpPr>
            <a:spLocks noGrp="1"/>
          </p:cNvSpPr>
          <p:nvPr>
            <p:ph type="sldNum" sz="quarter" idx="12"/>
          </p:nvPr>
        </p:nvSpPr>
        <p:spPr/>
        <p:txBody>
          <a:bodyPr/>
          <a:lstStyle>
            <a:lvl1pPr>
              <a:defRPr>
                <a:solidFill>
                  <a:srgbClr val="FFFFFF"/>
                </a:solidFill>
              </a:defRPr>
            </a:lvl1pPr>
          </a:lstStyle>
          <a:p>
            <a:fld id="{E3CA206C-4964-43F1-92BB-A23275A52F72}" type="slidenum">
              <a:rPr lang="en-US" smtClean="0"/>
              <a:t>‹#›</a:t>
            </a:fld>
            <a:endParaRPr lang="en-US"/>
          </a:p>
        </p:txBody>
      </p:sp>
    </p:spTree>
    <p:extLst>
      <p:ext uri="{BB962C8B-B14F-4D97-AF65-F5344CB8AC3E}">
        <p14:creationId xmlns:p14="http://schemas.microsoft.com/office/powerpoint/2010/main" val="206242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1FFC9DC3-EB73-422C-997D-C44A8CC66036}" type="datetimeFigureOut">
              <a:rPr lang="en-US" smtClean="0"/>
              <a:t>12/2/24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14667"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3CA206C-4964-43F1-92BB-A23275A52F72}"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227232495"/>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2"/>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7" y="2091263"/>
            <a:ext cx="9147141" cy="1217545"/>
          </a:xfrm>
        </p:spPr>
        <p:txBody>
          <a:bodyPr/>
          <a:lstStyle/>
          <a:p>
            <a:r>
              <a:rPr lang="en-US" sz="6000" dirty="0"/>
              <a:t>University case study</a:t>
            </a:r>
          </a:p>
        </p:txBody>
      </p:sp>
      <p:sp>
        <p:nvSpPr>
          <p:cNvPr id="3" name="Subtitle 2"/>
          <p:cNvSpPr>
            <a:spLocks noGrp="1"/>
          </p:cNvSpPr>
          <p:nvPr>
            <p:ph type="subTitle" idx="1"/>
          </p:nvPr>
        </p:nvSpPr>
        <p:spPr/>
        <p:txBody>
          <a:bodyPr/>
          <a:lstStyle/>
          <a:p>
            <a:r>
              <a:rPr lang="en-US" dirty="0"/>
              <a:t>By: Qin Liu and Marisol Arita</a:t>
            </a:r>
          </a:p>
        </p:txBody>
      </p:sp>
      <p:sp>
        <p:nvSpPr>
          <p:cNvPr id="12" name="Rectangle 6">
            <a:extLst>
              <a:ext uri="{FF2B5EF4-FFF2-40B4-BE49-F238E27FC236}">
                <a16:creationId xmlns:a16="http://schemas.microsoft.com/office/drawing/2014/main" id="{829B1714-B8E6-3A1D-48B8-9A455E059AB9}"/>
              </a:ext>
            </a:extLst>
          </p:cNvPr>
          <p:cNvSpPr>
            <a:spLocks noChangeArrowheads="1"/>
          </p:cNvSpPr>
          <p:nvPr/>
        </p:nvSpPr>
        <p:spPr bwMode="auto">
          <a:xfrm>
            <a:off x="1980903" y="3549193"/>
            <a:ext cx="83087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Analyzing Institutional and Demographic Factors Influencing College Applications Rates</a:t>
            </a:r>
            <a:endParaRPr kumimoji="0" lang="en-US" altLang="en-US" sz="1800" b="0" i="0" u="none" strike="noStrike" cap="none" normalizeH="0" baseline="0" dirty="0">
              <a:ln>
                <a:noFill/>
              </a:ln>
              <a:solidFill>
                <a:schemeClr val="bg1">
                  <a:lumMod val="95000"/>
                </a:schemeClr>
              </a:solidFill>
              <a:effectLst/>
              <a:latin typeface="Arial" panose="020B0604020202020204" pitchFamily="34" charset="0"/>
            </a:endParaRPr>
          </a:p>
        </p:txBody>
      </p:sp>
    </p:spTree>
    <p:extLst>
      <p:ext uri="{BB962C8B-B14F-4D97-AF65-F5344CB8AC3E}">
        <p14:creationId xmlns:p14="http://schemas.microsoft.com/office/powerpoint/2010/main" val="26861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1703" y="1763755"/>
                <a:ext cx="4919221" cy="3618950"/>
              </a:xfrm>
            </p:spPr>
            <p:txBody>
              <a:bodyPr/>
              <a:lstStyle/>
              <a:p>
                <a:pPr marL="0" indent="0">
                  <a:buNone/>
                </a:pPr>
                <a:r>
                  <a:rPr lang="en-US" dirty="0"/>
                  <a:t> We excluded outliers, and used a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𝑦</m:t>
                        </m:r>
                      </m:e>
                    </m:rad>
                  </m:oMath>
                </a14:m>
                <a:r>
                  <a:rPr lang="en-US" dirty="0"/>
                  <a:t> transformation to stabilize the variance. </a:t>
                </a:r>
              </a:p>
              <a:p>
                <a:pPr marL="0" indent="0">
                  <a:buNone/>
                </a:pPr>
                <a:endParaRPr lang="en-US" dirty="0"/>
              </a:p>
              <a:p>
                <a:pPr marL="0" indent="0">
                  <a:buNone/>
                </a:pPr>
                <a:endParaRPr lang="en-US" dirty="0"/>
              </a:p>
              <a:p>
                <a:pPr marL="0" indent="0">
                  <a:buNone/>
                </a:pPr>
                <a:r>
                  <a:rPr lang="en-US" dirty="0"/>
                  <a:t>After the residual looks closer to the line.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1703" y="1763755"/>
                <a:ext cx="4919221" cy="3618950"/>
              </a:xfrm>
              <a:blipFill>
                <a:blip r:embed="rId2"/>
                <a:stretch>
                  <a:fillRect l="-1028" t="-1049"/>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6233841" y="1763755"/>
            <a:ext cx="3877216" cy="3400900"/>
          </a:xfrm>
          <a:prstGeom prst="rect">
            <a:avLst/>
          </a:prstGeom>
        </p:spPr>
      </p:pic>
      <p:sp>
        <p:nvSpPr>
          <p:cNvPr id="5" name="TextBox 4">
            <a:extLst>
              <a:ext uri="{FF2B5EF4-FFF2-40B4-BE49-F238E27FC236}">
                <a16:creationId xmlns:a16="http://schemas.microsoft.com/office/drawing/2014/main" id="{FF8B442D-B15F-FFE5-1EAF-F0E49F7507E6}"/>
              </a:ext>
            </a:extLst>
          </p:cNvPr>
          <p:cNvSpPr txBox="1"/>
          <p:nvPr/>
        </p:nvSpPr>
        <p:spPr>
          <a:xfrm>
            <a:off x="3046429" y="503489"/>
            <a:ext cx="6099142" cy="830997"/>
          </a:xfrm>
          <a:prstGeom prst="rect">
            <a:avLst/>
          </a:prstGeom>
          <a:noFill/>
        </p:spPr>
        <p:txBody>
          <a:bodyPr wrap="square">
            <a:spAutoFit/>
          </a:bodyPr>
          <a:lstStyle/>
          <a:p>
            <a:r>
              <a:rPr lang="en-US" sz="4800" dirty="0"/>
              <a:t>Residual Analysis</a:t>
            </a:r>
          </a:p>
        </p:txBody>
      </p:sp>
    </p:spTree>
    <p:extLst>
      <p:ext uri="{BB962C8B-B14F-4D97-AF65-F5344CB8AC3E}">
        <p14:creationId xmlns:p14="http://schemas.microsoft.com/office/powerpoint/2010/main" val="4179876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957772" y="2103438"/>
            <a:ext cx="6276455" cy="3932237"/>
          </a:xfrm>
          <a:prstGeom prst="rect">
            <a:avLst/>
          </a:prstGeom>
        </p:spPr>
      </p:pic>
      <p:sp>
        <p:nvSpPr>
          <p:cNvPr id="5" name="TextBox 4"/>
          <p:cNvSpPr txBox="1"/>
          <p:nvPr/>
        </p:nvSpPr>
        <p:spPr>
          <a:xfrm>
            <a:off x="929817" y="1383187"/>
            <a:ext cx="10071988" cy="923330"/>
          </a:xfrm>
          <a:prstGeom prst="rect">
            <a:avLst/>
          </a:prstGeom>
          <a:noFill/>
        </p:spPr>
        <p:txBody>
          <a:bodyPr wrap="none" rtlCol="0">
            <a:spAutoFit/>
          </a:bodyPr>
          <a:lstStyle/>
          <a:p>
            <a:r>
              <a:rPr lang="en-US" dirty="0"/>
              <a:t>Below are the residual vs. independent variable plot, we can see that Accept and Enroll </a:t>
            </a:r>
          </a:p>
          <a:p>
            <a:r>
              <a:rPr lang="en-US" dirty="0"/>
              <a:t>look has curve pattern, private interfere with the outstate and expend.</a:t>
            </a:r>
          </a:p>
          <a:p>
            <a:endParaRPr lang="en-US" dirty="0"/>
          </a:p>
        </p:txBody>
      </p:sp>
      <p:sp>
        <p:nvSpPr>
          <p:cNvPr id="3" name="TextBox 2">
            <a:extLst>
              <a:ext uri="{FF2B5EF4-FFF2-40B4-BE49-F238E27FC236}">
                <a16:creationId xmlns:a16="http://schemas.microsoft.com/office/drawing/2014/main" id="{2FEF7566-D4E1-42D1-1BC4-40B67F7420F6}"/>
              </a:ext>
            </a:extLst>
          </p:cNvPr>
          <p:cNvSpPr txBox="1"/>
          <p:nvPr/>
        </p:nvSpPr>
        <p:spPr>
          <a:xfrm>
            <a:off x="3218355" y="496817"/>
            <a:ext cx="5614559" cy="830997"/>
          </a:xfrm>
          <a:prstGeom prst="rect">
            <a:avLst/>
          </a:prstGeom>
          <a:noFill/>
        </p:spPr>
        <p:txBody>
          <a:bodyPr wrap="square">
            <a:spAutoFit/>
          </a:bodyPr>
          <a:lstStyle/>
          <a:p>
            <a:r>
              <a:rPr lang="en-US" sz="4800" dirty="0"/>
              <a:t>Residual Analysis</a:t>
            </a:r>
          </a:p>
        </p:txBody>
      </p:sp>
    </p:spTree>
    <p:extLst>
      <p:ext uri="{BB962C8B-B14F-4D97-AF65-F5344CB8AC3E}">
        <p14:creationId xmlns:p14="http://schemas.microsoft.com/office/powerpoint/2010/main" val="49131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903" y="1357459"/>
            <a:ext cx="10515600" cy="942227"/>
          </a:xfrm>
        </p:spPr>
        <p:txBody>
          <a:bodyPr>
            <a:normAutofit/>
          </a:bodyPr>
          <a:lstStyle/>
          <a:p>
            <a:pPr marL="0" indent="0">
              <a:buNone/>
            </a:pPr>
            <a:r>
              <a:rPr lang="en-US" dirty="0"/>
              <a:t>We added Accept and Enroll second term and private intersect with outstate and expend. The model improved comparing it with the first term model. The residuals look normal and no obvious pattern detected. </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190425" y="3002308"/>
            <a:ext cx="2400635" cy="1124107"/>
          </a:xfrm>
          <a:prstGeom prst="rect">
            <a:avLst/>
          </a:prstGeom>
        </p:spPr>
      </p:pic>
      <p:pic>
        <p:nvPicPr>
          <p:cNvPr id="5" name="Picture 4"/>
          <p:cNvPicPr>
            <a:picLocks noChangeAspect="1"/>
          </p:cNvPicPr>
          <p:nvPr/>
        </p:nvPicPr>
        <p:blipFill>
          <a:blip r:embed="rId3"/>
          <a:stretch>
            <a:fillRect/>
          </a:stretch>
        </p:blipFill>
        <p:spPr>
          <a:xfrm>
            <a:off x="7882214" y="2628978"/>
            <a:ext cx="3124636" cy="1114581"/>
          </a:xfrm>
          <a:prstGeom prst="rect">
            <a:avLst/>
          </a:prstGeom>
        </p:spPr>
      </p:pic>
      <p:pic>
        <p:nvPicPr>
          <p:cNvPr id="6" name="Picture 5"/>
          <p:cNvPicPr>
            <a:picLocks noChangeAspect="1"/>
          </p:cNvPicPr>
          <p:nvPr/>
        </p:nvPicPr>
        <p:blipFill>
          <a:blip r:embed="rId4"/>
          <a:stretch>
            <a:fillRect/>
          </a:stretch>
        </p:blipFill>
        <p:spPr>
          <a:xfrm>
            <a:off x="2185641" y="4362390"/>
            <a:ext cx="4963218" cy="1981477"/>
          </a:xfrm>
          <a:prstGeom prst="rect">
            <a:avLst/>
          </a:prstGeom>
        </p:spPr>
      </p:pic>
      <p:pic>
        <p:nvPicPr>
          <p:cNvPr id="7" name="Picture 6"/>
          <p:cNvPicPr>
            <a:picLocks noChangeAspect="1"/>
          </p:cNvPicPr>
          <p:nvPr/>
        </p:nvPicPr>
        <p:blipFill>
          <a:blip r:embed="rId5"/>
          <a:stretch>
            <a:fillRect/>
          </a:stretch>
        </p:blipFill>
        <p:spPr>
          <a:xfrm>
            <a:off x="7882214" y="4072850"/>
            <a:ext cx="3554437" cy="2292903"/>
          </a:xfrm>
          <a:prstGeom prst="rect">
            <a:avLst/>
          </a:prstGeom>
        </p:spPr>
      </p:pic>
      <p:sp>
        <p:nvSpPr>
          <p:cNvPr id="8" name="TextBox 7">
            <a:extLst>
              <a:ext uri="{FF2B5EF4-FFF2-40B4-BE49-F238E27FC236}">
                <a16:creationId xmlns:a16="http://schemas.microsoft.com/office/drawing/2014/main" id="{597031D3-31E8-A64F-B369-D05A32B392C2}"/>
              </a:ext>
            </a:extLst>
          </p:cNvPr>
          <p:cNvSpPr txBox="1"/>
          <p:nvPr/>
        </p:nvSpPr>
        <p:spPr>
          <a:xfrm>
            <a:off x="2618504" y="528126"/>
            <a:ext cx="6099142" cy="707886"/>
          </a:xfrm>
          <a:prstGeom prst="rect">
            <a:avLst/>
          </a:prstGeom>
          <a:noFill/>
        </p:spPr>
        <p:txBody>
          <a:bodyPr wrap="square">
            <a:spAutoFit/>
          </a:bodyPr>
          <a:lstStyle/>
          <a:p>
            <a:pPr algn="ctr"/>
            <a:r>
              <a:rPr lang="en-US" sz="4000" dirty="0"/>
              <a:t>Residual Analysis</a:t>
            </a:r>
          </a:p>
        </p:txBody>
      </p:sp>
    </p:spTree>
    <p:extLst>
      <p:ext uri="{BB962C8B-B14F-4D97-AF65-F5344CB8AC3E}">
        <p14:creationId xmlns:p14="http://schemas.microsoft.com/office/powerpoint/2010/main" val="183231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5971" y="340937"/>
            <a:ext cx="10047402" cy="1195632"/>
          </a:xfrm>
        </p:spPr>
        <p:txBody>
          <a:bodyPr>
            <a:normAutofit/>
          </a:bodyPr>
          <a:lstStyle/>
          <a:p>
            <a:pPr algn="ctr"/>
            <a:r>
              <a:rPr lang="en-US" sz="4000" dirty="0"/>
              <a:t>Our final model:</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057274" y="1457325"/>
                <a:ext cx="10296525" cy="4719638"/>
              </a:xfrm>
            </p:spPr>
            <p:txBody>
              <a:bodyPr>
                <a:normAutofit fontScale="47500" lnSpcReduction="20000"/>
              </a:bodyPr>
              <a:lstStyle/>
              <a:p>
                <a:pPr marL="0" indent="0">
                  <a:buNone/>
                </a:pPr>
                <a14:m>
                  <m:oMath xmlns:m="http://schemas.openxmlformats.org/officeDocument/2006/math">
                    <m:rad>
                      <m:radPr>
                        <m:degHide m:val="on"/>
                        <m:ctrlPr>
                          <a:rPr lang="en-US" sz="5900" i="1" smtClean="0">
                            <a:latin typeface="Cambria Math" panose="02040503050406030204" pitchFamily="18" charset="0"/>
                          </a:rPr>
                        </m:ctrlPr>
                      </m:radPr>
                      <m:deg/>
                      <m:e>
                        <m:r>
                          <a:rPr lang="en-US" sz="5900" b="0" i="1" smtClean="0">
                            <a:latin typeface="Cambria Math" panose="02040503050406030204" pitchFamily="18" charset="0"/>
                          </a:rPr>
                          <m:t>𝑦</m:t>
                        </m:r>
                      </m:e>
                    </m:rad>
                  </m:oMath>
                </a14:m>
                <a:r>
                  <a:rPr lang="en-US" sz="5900" dirty="0"/>
                  <a:t> = 11.53</a:t>
                </a:r>
                <a14:m>
                  <m:oMath xmlns:m="http://schemas.openxmlformats.org/officeDocument/2006/math">
                    <m:r>
                      <a:rPr lang="en-US" sz="5900" i="1">
                        <a:latin typeface="Cambria Math" panose="02040503050406030204" pitchFamily="18" charset="0"/>
                      </a:rPr>
                      <m:t>−</m:t>
                    </m:r>
                    <m:r>
                      <a:rPr lang="en-US" sz="5900" b="0" i="1" smtClean="0">
                        <a:latin typeface="Cambria Math" panose="02040503050406030204" pitchFamily="18" charset="0"/>
                      </a:rPr>
                      <m:t>6.1</m:t>
                    </m:r>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b="0" i="1" smtClean="0">
                            <a:latin typeface="Cambria Math" panose="02040503050406030204" pitchFamily="18" charset="0"/>
                          </a:rPr>
                          <m:t>1</m:t>
                        </m:r>
                      </m:sub>
                    </m:sSub>
                    <m:r>
                      <a:rPr lang="en-US" sz="5900" i="1">
                        <a:latin typeface="Cambria Math" panose="02040503050406030204" pitchFamily="18" charset="0"/>
                      </a:rPr>
                      <m:t>+</m:t>
                    </m:r>
                    <m:r>
                      <a:rPr lang="en-US" sz="5900" b="0" i="1" smtClean="0">
                        <a:latin typeface="Cambria Math" panose="02040503050406030204" pitchFamily="18" charset="0"/>
                      </a:rPr>
                      <m:t>0.02</m:t>
                    </m:r>
                    <m:sSub>
                      <m:sSubPr>
                        <m:ctrlPr>
                          <a:rPr lang="en-US" sz="5900" i="1">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2</m:t>
                        </m:r>
                      </m:sub>
                    </m:sSub>
                    <m:r>
                      <a:rPr lang="en-US" sz="5900" b="0" i="1" smtClean="0">
                        <a:latin typeface="Cambria Math" panose="02040503050406030204" pitchFamily="18" charset="0"/>
                      </a:rPr>
                      <m:t>+0.003</m:t>
                    </m:r>
                    <m:sSub>
                      <m:sSubPr>
                        <m:ctrlPr>
                          <a:rPr lang="en-US" sz="5900" i="1">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3</m:t>
                        </m:r>
                      </m:sub>
                    </m:sSub>
                    <m:r>
                      <a:rPr lang="en-US" sz="5900" i="1">
                        <a:latin typeface="Cambria Math" panose="02040503050406030204" pitchFamily="18" charset="0"/>
                      </a:rPr>
                      <m:t>+</m:t>
                    </m:r>
                    <m:r>
                      <a:rPr lang="en-US" sz="5900" b="0" i="1" smtClean="0">
                        <a:latin typeface="Cambria Math" panose="02040503050406030204" pitchFamily="18" charset="0"/>
                      </a:rPr>
                      <m:t>24</m:t>
                    </m:r>
                    <m:sSub>
                      <m:sSubPr>
                        <m:ctrlPr>
                          <a:rPr lang="en-US" sz="5900" i="1">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4</m:t>
                        </m:r>
                      </m:sub>
                    </m:sSub>
                    <m:r>
                      <a:rPr lang="en-US" sz="5900" b="0" i="1" smtClean="0">
                        <a:latin typeface="Cambria Math" panose="02040503050406030204" pitchFamily="18" charset="0"/>
                      </a:rPr>
                      <m:t>−4.5</m:t>
                    </m:r>
                    <m:sSub>
                      <m:sSubPr>
                        <m:ctrlPr>
                          <a:rPr lang="en-US" sz="5900" i="1">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5</m:t>
                        </m:r>
                      </m:sub>
                    </m:sSub>
                    <m:r>
                      <a:rPr lang="en-US" sz="5900" b="0" i="1" smtClean="0">
                        <a:latin typeface="Cambria Math" panose="02040503050406030204" pitchFamily="18" charset="0"/>
                      </a:rPr>
                      <m:t>−0.00013</m:t>
                    </m:r>
                    <m:sSub>
                      <m:sSubPr>
                        <m:ctrlPr>
                          <a:rPr lang="en-US" sz="5900" i="1">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6</m:t>
                        </m:r>
                      </m:sub>
                    </m:sSub>
                    <m:r>
                      <a:rPr lang="en-US" sz="5900" b="0" i="1" smtClean="0">
                        <a:latin typeface="Cambria Math" panose="02040503050406030204" pitchFamily="18" charset="0"/>
                      </a:rPr>
                      <m:t>−0.0002</m:t>
                    </m:r>
                    <m:sSub>
                      <m:sSubPr>
                        <m:ctrlPr>
                          <a:rPr lang="en-US" sz="5900" i="1">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7</m:t>
                        </m:r>
                      </m:sub>
                    </m:sSub>
                    <m:r>
                      <a:rPr lang="en-US" sz="5900" i="1">
                        <a:latin typeface="Cambria Math" panose="02040503050406030204" pitchFamily="18" charset="0"/>
                      </a:rPr>
                      <m:t>+</m:t>
                    </m:r>
                    <m:r>
                      <a:rPr lang="en-US" sz="5900" b="0" i="1" smtClean="0">
                        <a:latin typeface="Cambria Math" panose="02040503050406030204" pitchFamily="18" charset="0"/>
                      </a:rPr>
                      <m:t>0.001</m:t>
                    </m:r>
                    <m:sSub>
                      <m:sSubPr>
                        <m:ctrlPr>
                          <a:rPr lang="en-US" sz="5900" i="1">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8</m:t>
                        </m:r>
                      </m:sub>
                    </m:sSub>
                    <m:r>
                      <a:rPr lang="en-US" sz="5900" b="0" i="1" smtClean="0">
                        <a:latin typeface="Cambria Math" panose="02040503050406030204" pitchFamily="18" charset="0"/>
                      </a:rPr>
                      <m:t>−2.28</m:t>
                    </m:r>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9</m:t>
                        </m:r>
                      </m:sub>
                    </m:sSub>
                    <m:r>
                      <a:rPr lang="en-US" sz="5900" i="1">
                        <a:latin typeface="Cambria Math" panose="02040503050406030204" pitchFamily="18" charset="0"/>
                      </a:rPr>
                      <m:t>+</m:t>
                    </m:r>
                    <m:r>
                      <a:rPr lang="en-US" sz="5900" b="0" i="1" smtClean="0">
                        <a:latin typeface="Cambria Math" panose="02040503050406030204" pitchFamily="18" charset="0"/>
                      </a:rPr>
                      <m:t>0.0002</m:t>
                    </m:r>
                    <m:sSub>
                      <m:sSubPr>
                        <m:ctrlPr>
                          <a:rPr lang="en-US" sz="5900" i="1">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10</m:t>
                        </m:r>
                      </m:sub>
                    </m:sSub>
                    <m:r>
                      <a:rPr lang="en-US" sz="5900" i="1">
                        <a:latin typeface="Cambria Math" panose="02040503050406030204" pitchFamily="18" charset="0"/>
                      </a:rPr>
                      <m:t>+</m:t>
                    </m:r>
                    <m:r>
                      <a:rPr lang="en-US" sz="5900" b="0" i="1" smtClean="0">
                        <a:latin typeface="Cambria Math" panose="02040503050406030204" pitchFamily="18" charset="0"/>
                      </a:rPr>
                      <m:t>7.8</m:t>
                    </m:r>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1</m:t>
                        </m:r>
                        <m:r>
                          <a:rPr lang="en-US" sz="5900" b="0" i="1" smtClean="0">
                            <a:latin typeface="Cambria Math" panose="02040503050406030204" pitchFamily="18" charset="0"/>
                          </a:rPr>
                          <m:t>1</m:t>
                        </m:r>
                      </m:sub>
                    </m:sSub>
                  </m:oMath>
                </a14:m>
                <a:r>
                  <a:rPr lang="en-US" sz="5900" dirty="0"/>
                  <a:t>-0.0000006 </a:t>
                </a:r>
                <a14:m>
                  <m:oMath xmlns:m="http://schemas.openxmlformats.org/officeDocument/2006/math">
                    <m:sSup>
                      <m:sSupPr>
                        <m:ctrlPr>
                          <a:rPr lang="en-US" sz="5900" i="1" smtClean="0">
                            <a:latin typeface="Cambria Math" panose="02040503050406030204" pitchFamily="18" charset="0"/>
                          </a:rPr>
                        </m:ctrlPr>
                      </m:sSupPr>
                      <m:e>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b="0" i="1" smtClean="0">
                                <a:latin typeface="Cambria Math" panose="02040503050406030204" pitchFamily="18" charset="0"/>
                              </a:rPr>
                              <m:t>2</m:t>
                            </m:r>
                          </m:sub>
                        </m:sSub>
                      </m:e>
                      <m:sup>
                        <m:r>
                          <a:rPr lang="en-US" sz="5900" b="0" i="1" smtClean="0">
                            <a:latin typeface="Cambria Math" panose="02040503050406030204" pitchFamily="18" charset="0"/>
                          </a:rPr>
                          <m:t>2</m:t>
                        </m:r>
                      </m:sup>
                    </m:sSup>
                    <m:r>
                      <a:rPr lang="en-US" sz="5900" b="0" i="1" smtClean="0">
                        <a:latin typeface="Cambria Math" panose="02040503050406030204" pitchFamily="18" charset="0"/>
                      </a:rPr>
                      <m:t>−0.0000005</m:t>
                    </m:r>
                    <m:sSup>
                      <m:sSupPr>
                        <m:ctrlPr>
                          <a:rPr lang="en-US" sz="5900" i="1" smtClean="0">
                            <a:latin typeface="Cambria Math" panose="02040503050406030204" pitchFamily="18" charset="0"/>
                          </a:rPr>
                        </m:ctrlPr>
                      </m:sSupPr>
                      <m:e>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b="0" i="1" smtClean="0">
                                <a:latin typeface="Cambria Math" panose="02040503050406030204" pitchFamily="18" charset="0"/>
                              </a:rPr>
                              <m:t>3</m:t>
                            </m:r>
                          </m:sub>
                        </m:sSub>
                      </m:e>
                      <m:sup>
                        <m:r>
                          <a:rPr lang="en-US" sz="5900" b="0" i="1" smtClean="0">
                            <a:latin typeface="Cambria Math" panose="02040503050406030204" pitchFamily="18" charset="0"/>
                          </a:rPr>
                          <m:t>2</m:t>
                        </m:r>
                      </m:sup>
                    </m:sSup>
                    <m:r>
                      <a:rPr lang="en-US" sz="5900" b="0" i="1" smtClean="0">
                        <a:latin typeface="Cambria Math" panose="02040503050406030204" pitchFamily="18" charset="0"/>
                      </a:rPr>
                      <m:t>−0.000065</m:t>
                    </m:r>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b="0" i="1" smtClean="0">
                            <a:latin typeface="Cambria Math" panose="02040503050406030204" pitchFamily="18" charset="0"/>
                          </a:rPr>
                          <m:t>1</m:t>
                        </m:r>
                      </m:sub>
                    </m:sSub>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i="1">
                            <a:latin typeface="Cambria Math" panose="02040503050406030204" pitchFamily="18" charset="0"/>
                          </a:rPr>
                          <m:t>7</m:t>
                        </m:r>
                      </m:sub>
                    </m:sSub>
                  </m:oMath>
                </a14:m>
                <a:r>
                  <a:rPr lang="en-US" sz="5900" dirty="0"/>
                  <a:t>+0.0002</a:t>
                </a:r>
                <a14:m>
                  <m:oMath xmlns:m="http://schemas.openxmlformats.org/officeDocument/2006/math">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b="0" i="1" smtClean="0">
                            <a:latin typeface="Cambria Math" panose="02040503050406030204" pitchFamily="18" charset="0"/>
                          </a:rPr>
                          <m:t>1</m:t>
                        </m:r>
                      </m:sub>
                    </m:sSub>
                    <m:sSub>
                      <m:sSubPr>
                        <m:ctrlPr>
                          <a:rPr lang="en-US" sz="5900" i="1" smtClean="0">
                            <a:latin typeface="Cambria Math" panose="02040503050406030204" pitchFamily="18" charset="0"/>
                          </a:rPr>
                        </m:ctrlPr>
                      </m:sSubPr>
                      <m:e>
                        <m:r>
                          <a:rPr lang="en-US" sz="5900" i="1">
                            <a:latin typeface="Cambria Math" panose="02040503050406030204" pitchFamily="18" charset="0"/>
                          </a:rPr>
                          <m:t>𝑥</m:t>
                        </m:r>
                      </m:e>
                      <m:sub>
                        <m:r>
                          <a:rPr lang="en-US" sz="5900" b="0" i="1" smtClean="0">
                            <a:latin typeface="Cambria Math" panose="02040503050406030204" pitchFamily="18" charset="0"/>
                          </a:rPr>
                          <m:t>10</m:t>
                        </m:r>
                      </m:sub>
                    </m:sSub>
                  </m:oMath>
                </a14:m>
                <a:endParaRPr lang="en-US" sz="5900" dirty="0"/>
              </a:p>
              <a:p>
                <a:pPr marL="0" indent="0">
                  <a:buNone/>
                </a:pPr>
                <a:endParaRPr lang="en-US" dirty="0"/>
              </a:p>
              <a:p>
                <a14:m>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r>
                      <a:rPr lang="en-US" i="1" smtClean="0">
                        <a:latin typeface="Cambria Math" panose="02040503050406030204" pitchFamily="18" charset="0"/>
                      </a:rPr>
                      <m:t>𝐴𝑝𝑝𝑠</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1 </m:t>
                            </m:r>
                            <m:r>
                              <a:rPr lang="en-US" i="1">
                                <a:latin typeface="Cambria Math" panose="02040503050406030204" pitchFamily="18" charset="0"/>
                              </a:rPr>
                              <m:t>𝑖𝑓</m:t>
                            </m:r>
                            <m:r>
                              <a:rPr lang="en-US" i="1">
                                <a:latin typeface="Cambria Math" panose="02040503050406030204" pitchFamily="18" charset="0"/>
                              </a:rPr>
                              <m:t> </m:t>
                            </m:r>
                            <m:r>
                              <a:rPr lang="en-US" i="1">
                                <a:latin typeface="Cambria Math" panose="02040503050406030204" pitchFamily="18" charset="0"/>
                              </a:rPr>
                              <m:t>𝑝𝑟𝑖𝑣𝑎𝑡𝑒</m:t>
                            </m:r>
                          </m:e>
                          <m:e>
                            <m:r>
                              <a:rPr lang="en-US" i="1">
                                <a:latin typeface="Cambria Math" panose="02040503050406030204" pitchFamily="18" charset="0"/>
                              </a:rPr>
                              <m:t>0 </m:t>
                            </m:r>
                            <m:r>
                              <a:rPr lang="en-US" i="1">
                                <a:latin typeface="Cambria Math" panose="02040503050406030204" pitchFamily="18" charset="0"/>
                              </a:rPr>
                              <m:t>𝑜𝑡h𝑒𝑟𝑤𝑖𝑠𝑒</m:t>
                            </m:r>
                          </m:e>
                        </m:eqArr>
                      </m:e>
                    </m:d>
                    <m:r>
                      <a:rPr lang="en-US" i="1">
                        <a:latin typeface="Cambria Math" panose="02040503050406030204" pitchFamily="18" charset="0"/>
                      </a:rPr>
                      <m:t> </m:t>
                    </m:r>
                    <m:r>
                      <a:rPr lang="en-US" i="1">
                        <a:latin typeface="Cambria Math" panose="02040503050406030204" pitchFamily="18" charset="0"/>
                      </a:rPr>
                      <m:t>𝑏𝑎𝑠𝑒</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𝑛𝑜𝑡</m:t>
                    </m:r>
                    <m:r>
                      <a:rPr lang="en-US" i="1">
                        <a:latin typeface="Cambria Math" panose="02040503050406030204" pitchFamily="18" charset="0"/>
                      </a:rPr>
                      <m:t> </m:t>
                    </m:r>
                    <m:r>
                      <a:rPr lang="en-US" i="1">
                        <a:latin typeface="Cambria Math" panose="02040503050406030204" pitchFamily="18" charset="0"/>
                      </a:rPr>
                      <m:t>𝑝𝑟𝑖𝑣𝑎𝑡𝑒</m:t>
                    </m:r>
                    <m:r>
                      <a:rPr lang="en-US" i="1">
                        <a:latin typeface="Cambria Math" panose="02040503050406030204" pitchFamily="18" charset="0"/>
                      </a:rPr>
                      <m:t> </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𝐴𝑐𝑐𝑒𝑝𝑡</m:t>
                    </m:r>
                    <m:r>
                      <a:rPr lang="en-US" i="1">
                        <a:latin typeface="Cambria Math" panose="02040503050406030204" pitchFamily="18" charset="0"/>
                      </a:rPr>
                      <m:t> </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𝐸𝑛𝑟𝑜𝑙𝑙</m:t>
                    </m:r>
                    <m:r>
                      <a:rPr lang="en-US" i="1">
                        <a:latin typeface="Cambria Math" panose="02040503050406030204" pitchFamily="18" charset="0"/>
                      </a:rPr>
                      <m:t> </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4</m:t>
                        </m:r>
                      </m:sub>
                    </m:sSub>
                    <m:r>
                      <a:rPr lang="en-US" i="1">
                        <a:latin typeface="Cambria Math" panose="02040503050406030204" pitchFamily="18" charset="0"/>
                      </a:rPr>
                      <m:t>−</m:t>
                    </m:r>
                    <m:r>
                      <a:rPr lang="en-US" i="1">
                        <a:latin typeface="Cambria Math" panose="02040503050406030204" pitchFamily="18" charset="0"/>
                      </a:rPr>
                      <m:t>𝑇𝑜𝑝</m:t>
                    </m:r>
                    <m:r>
                      <a:rPr lang="en-US" i="1">
                        <a:latin typeface="Cambria Math" panose="02040503050406030204" pitchFamily="18" charset="0"/>
                      </a:rPr>
                      <m:t> 10%</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5</m:t>
                        </m:r>
                      </m:sub>
                    </m:sSub>
                    <m:r>
                      <a:rPr lang="en-US" i="1">
                        <a:latin typeface="Cambria Math" panose="02040503050406030204" pitchFamily="18" charset="0"/>
                      </a:rPr>
                      <m:t>−</m:t>
                    </m:r>
                    <m:r>
                      <a:rPr lang="en-US" i="1">
                        <a:latin typeface="Cambria Math" panose="02040503050406030204" pitchFamily="18" charset="0"/>
                      </a:rPr>
                      <m:t>𝑡𝑜𝑝</m:t>
                    </m:r>
                    <m:r>
                      <a:rPr lang="en-US" i="1">
                        <a:latin typeface="Cambria Math" panose="02040503050406030204" pitchFamily="18" charset="0"/>
                      </a:rPr>
                      <m:t> 25%</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6</m:t>
                        </m:r>
                      </m:sub>
                    </m:sSub>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𝑈𝑛𝑑𝑒𝑟𝑔𝑟𝑎𝑑</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7</m:t>
                        </m:r>
                      </m:sub>
                    </m:sSub>
                    <m:r>
                      <a:rPr lang="en-US" i="1">
                        <a:latin typeface="Cambria Math" panose="02040503050406030204" pitchFamily="18" charset="0"/>
                      </a:rPr>
                      <m:t>−</m:t>
                    </m:r>
                    <m:r>
                      <a:rPr lang="en-US" i="1">
                        <a:latin typeface="Cambria Math" panose="02040503050406030204" pitchFamily="18" charset="0"/>
                      </a:rPr>
                      <m:t>𝑂𝑢𝑡𝑠𝑡𝑎𝑡𝑒</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8</m:t>
                        </m:r>
                      </m:sub>
                    </m:sSub>
                    <m:r>
                      <a:rPr lang="en-US" i="1">
                        <a:latin typeface="Cambria Math" panose="02040503050406030204" pitchFamily="18" charset="0"/>
                      </a:rPr>
                      <m:t>− </m:t>
                    </m:r>
                    <m:r>
                      <a:rPr lang="en-US" i="1">
                        <a:latin typeface="Cambria Math" panose="02040503050406030204" pitchFamily="18" charset="0"/>
                      </a:rPr>
                      <m:t>𝑅𝑜𝑜𝑚</m:t>
                    </m:r>
                    <m:r>
                      <a:rPr lang="en-US" i="1">
                        <a:latin typeface="Cambria Math" panose="02040503050406030204" pitchFamily="18" charset="0"/>
                      </a:rPr>
                      <m:t>.</m:t>
                    </m:r>
                    <m:r>
                      <a:rPr lang="en-US" i="1">
                        <a:latin typeface="Cambria Math" panose="02040503050406030204" pitchFamily="18" charset="0"/>
                      </a:rPr>
                      <m:t>𝐵𝑜𝑎𝑟𝑑</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9</m:t>
                        </m:r>
                      </m:sub>
                    </m:sSub>
                    <m:r>
                      <a:rPr lang="en-US" i="1">
                        <a:latin typeface="Cambria Math" panose="02040503050406030204" pitchFamily="18" charset="0"/>
                      </a:rPr>
                      <m:t>−</m:t>
                    </m:r>
                    <m:r>
                      <a:rPr lang="en-US" i="1">
                        <a:latin typeface="Cambria Math" panose="02040503050406030204" pitchFamily="18" charset="0"/>
                      </a:rPr>
                      <m:t>𝑃𝐻𝐷</m:t>
                    </m:r>
                    <m:r>
                      <a:rPr lang="en-US" i="1">
                        <a:latin typeface="Cambria Math" panose="02040503050406030204" pitchFamily="18" charset="0"/>
                      </a:rPr>
                      <m:t> %</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10</m:t>
                        </m:r>
                      </m:sub>
                    </m:sSub>
                    <m:r>
                      <a:rPr lang="en-US" i="1">
                        <a:latin typeface="Cambria Math" panose="02040503050406030204" pitchFamily="18" charset="0"/>
                      </a:rPr>
                      <m:t>−</m:t>
                    </m:r>
                    <m:r>
                      <a:rPr lang="en-US" i="1">
                        <a:latin typeface="Cambria Math" panose="02040503050406030204" pitchFamily="18" charset="0"/>
                      </a:rPr>
                      <m:t>𝐸𝑥𝑝𝑒𝑛𝑑</m:t>
                    </m:r>
                    <m:r>
                      <a:rPr lang="en-US" i="1">
                        <a:latin typeface="Cambria Math" panose="02040503050406030204" pitchFamily="18" charset="0"/>
                      </a:rPr>
                      <m:t> </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 </m:t>
                    </m:r>
                    <m:r>
                      <a:rPr lang="en-US" i="1">
                        <a:latin typeface="Cambria Math" panose="02040503050406030204" pitchFamily="18" charset="0"/>
                      </a:rPr>
                      <m:t>𝐺𝑟𝑎𝑑</m:t>
                    </m:r>
                    <m:r>
                      <a:rPr lang="en-US" i="1">
                        <a:latin typeface="Cambria Math" panose="02040503050406030204" pitchFamily="18" charset="0"/>
                      </a:rPr>
                      <m:t> </m:t>
                    </m:r>
                    <m:r>
                      <a:rPr lang="en-US" i="1">
                        <a:latin typeface="Cambria Math" panose="02040503050406030204" pitchFamily="18" charset="0"/>
                      </a:rPr>
                      <m:t>𝑅𝑎𝑡𝑒</m:t>
                    </m:r>
                    <m:r>
                      <a:rPr lang="en-US" i="1">
                        <a:latin typeface="Cambria Math" panose="02040503050406030204" pitchFamily="18" charset="0"/>
                      </a:rPr>
                      <m:t>% </m:t>
                    </m:r>
                  </m:oMath>
                </a14:m>
                <a:endParaRPr lang="en-US" dirty="0"/>
              </a:p>
              <a:p>
                <a:pPr marL="0" indent="0">
                  <a:buNone/>
                </a:pP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057274" y="1457325"/>
                <a:ext cx="10296525" cy="4719638"/>
              </a:xfrm>
              <a:blipFill>
                <a:blip r:embed="rId2"/>
                <a:stretch>
                  <a:fillRect l="-1233" t="-2949"/>
                </a:stretch>
              </a:blipFill>
            </p:spPr>
            <p:txBody>
              <a:bodyPr/>
              <a:lstStyle/>
              <a:p>
                <a:r>
                  <a:rPr lang="en-US">
                    <a:noFill/>
                  </a:rPr>
                  <a:t> </a:t>
                </a:r>
              </a:p>
            </p:txBody>
          </p:sp>
        </mc:Fallback>
      </mc:AlternateContent>
    </p:spTree>
    <p:extLst>
      <p:ext uri="{BB962C8B-B14F-4D97-AF65-F5344CB8AC3E}">
        <p14:creationId xmlns:p14="http://schemas.microsoft.com/office/powerpoint/2010/main" val="3335590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1066800" y="1792035"/>
            <a:ext cx="10058400" cy="3931920"/>
          </a:xfrm>
        </p:spPr>
        <p:txBody>
          <a:bodyPr>
            <a:normAutofit fontScale="92500" lnSpcReduction="10000"/>
          </a:bodyPr>
          <a:lstStyle/>
          <a:p>
            <a:endParaRPr lang="en-US" dirty="0"/>
          </a:p>
          <a:p>
            <a:r>
              <a:rPr lang="en-US" dirty="0"/>
              <a:t>From the model, we can observe that the most influential factors include the following:</a:t>
            </a:r>
          </a:p>
          <a:p>
            <a:r>
              <a:rPr lang="en-US" b="1" dirty="0"/>
              <a:t>Top 10% of High School Class:</a:t>
            </a:r>
            <a:r>
              <a:rPr lang="en-US" dirty="0"/>
              <a:t> A higher percentage of students from the top 10% significantly increases the number of college applications.</a:t>
            </a:r>
          </a:p>
          <a:p>
            <a:r>
              <a:rPr lang="en-US" b="1" dirty="0"/>
              <a:t>Graduation Rate:</a:t>
            </a:r>
            <a:r>
              <a:rPr lang="en-US" dirty="0"/>
              <a:t> Schools with higher graduation rates tend to attract more applications, indicating its positive impact.</a:t>
            </a:r>
          </a:p>
          <a:p>
            <a:r>
              <a:rPr lang="en-US" b="1" dirty="0"/>
              <a:t>Room and Board Costs:</a:t>
            </a:r>
            <a:r>
              <a:rPr lang="en-US" dirty="0"/>
              <a:t> Higher costs for room and board negatively affect the number of applications, likely deterring prospective students.</a:t>
            </a:r>
          </a:p>
          <a:p>
            <a:r>
              <a:rPr lang="en-US" b="1" dirty="0"/>
              <a:t>Faculty with </a:t>
            </a:r>
            <a:r>
              <a:rPr lang="en-US" b="1" dirty="0" err="1"/>
              <a:t>Ph.D.s</a:t>
            </a:r>
            <a:r>
              <a:rPr lang="en-US" b="1" dirty="0"/>
              <a:t>:</a:t>
            </a:r>
            <a:r>
              <a:rPr lang="en-US" dirty="0"/>
              <a:t> Interestingly, a higher percentage of faculty with </a:t>
            </a:r>
            <a:r>
              <a:rPr lang="en-US" dirty="0" err="1"/>
              <a:t>Ph.D.s</a:t>
            </a:r>
            <a:r>
              <a:rPr lang="en-US" dirty="0"/>
              <a:t> appears to decrease the number of applications, which may reflect unique preferences or perceptions among applicants.</a:t>
            </a:r>
          </a:p>
          <a:p>
            <a:r>
              <a:rPr lang="en-US" dirty="0"/>
              <a:t>These findings highlight key factors that influence application trends and can guide strategies for improving college enrollment.</a:t>
            </a:r>
          </a:p>
          <a:p>
            <a:pPr marL="0" indent="0">
              <a:buNone/>
            </a:pPr>
            <a:endParaRPr lang="en-US" dirty="0"/>
          </a:p>
        </p:txBody>
      </p:sp>
    </p:spTree>
    <p:extLst>
      <p:ext uri="{BB962C8B-B14F-4D97-AF65-F5344CB8AC3E}">
        <p14:creationId xmlns:p14="http://schemas.microsoft.com/office/powerpoint/2010/main" val="350088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p>
        </p:txBody>
      </p:sp>
      <p:sp>
        <p:nvSpPr>
          <p:cNvPr id="3" name="Content Placeholder 2"/>
          <p:cNvSpPr>
            <a:spLocks noGrp="1"/>
          </p:cNvSpPr>
          <p:nvPr>
            <p:ph idx="1"/>
          </p:nvPr>
        </p:nvSpPr>
        <p:spPr/>
        <p:txBody>
          <a:bodyPr/>
          <a:lstStyle/>
          <a:p>
            <a:pPr marL="0" indent="0">
              <a:buNone/>
            </a:pPr>
            <a:r>
              <a:rPr lang="en-US" dirty="0"/>
              <a:t>A university is currently seeking to improve the number of applications received for their undergraduate program. To accomplish this goal, they conducted a study that collected demographic characteristics and tuition information from 777 universities and colleges across the United States. </a:t>
            </a:r>
          </a:p>
          <a:p>
            <a:pPr marL="0" indent="0">
              <a:buNone/>
            </a:pPr>
            <a:endParaRPr lang="en-US" dirty="0"/>
          </a:p>
          <a:p>
            <a:pPr marL="0" indent="0">
              <a:buNone/>
            </a:pPr>
            <a:r>
              <a:rPr lang="en-US" dirty="0"/>
              <a:t>We developed a regression model that can identify the key factors correlated with the number of applications received. </a:t>
            </a:r>
          </a:p>
          <a:p>
            <a:endParaRPr lang="en-US" dirty="0"/>
          </a:p>
        </p:txBody>
      </p:sp>
    </p:spTree>
    <p:extLst>
      <p:ext uri="{BB962C8B-B14F-4D97-AF65-F5344CB8AC3E}">
        <p14:creationId xmlns:p14="http://schemas.microsoft.com/office/powerpoint/2010/main" val="819803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EEC5-3C94-0932-1142-C4B088E229EE}"/>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4622E966-01BC-BBE5-1655-138AF74EC4DF}"/>
              </a:ext>
            </a:extLst>
          </p:cNvPr>
          <p:cNvSpPr>
            <a:spLocks noGrp="1"/>
          </p:cNvSpPr>
          <p:nvPr>
            <p:ph idx="1"/>
          </p:nvPr>
        </p:nvSpPr>
        <p:spPr/>
        <p:txBody>
          <a:bodyPr/>
          <a:lstStyle/>
          <a:p>
            <a:r>
              <a:rPr lang="en-US" dirty="0"/>
              <a:t>Data overview</a:t>
            </a:r>
          </a:p>
          <a:p>
            <a:r>
              <a:rPr lang="en-US" dirty="0"/>
              <a:t>Variables</a:t>
            </a:r>
          </a:p>
          <a:p>
            <a:r>
              <a:rPr lang="en-US" dirty="0"/>
              <a:t>Methods</a:t>
            </a:r>
          </a:p>
          <a:p>
            <a:r>
              <a:rPr lang="en-US" dirty="0"/>
              <a:t>Initial model </a:t>
            </a:r>
          </a:p>
          <a:p>
            <a:r>
              <a:rPr lang="en-US" dirty="0"/>
              <a:t>First residual analysis</a:t>
            </a:r>
          </a:p>
          <a:p>
            <a:r>
              <a:rPr lang="en-US" dirty="0"/>
              <a:t>Final model</a:t>
            </a:r>
          </a:p>
          <a:p>
            <a:r>
              <a:rPr lang="en-US" dirty="0"/>
              <a:t>Conclusion</a:t>
            </a:r>
          </a:p>
        </p:txBody>
      </p:sp>
    </p:spTree>
    <p:extLst>
      <p:ext uri="{BB962C8B-B14F-4D97-AF65-F5344CB8AC3E}">
        <p14:creationId xmlns:p14="http://schemas.microsoft.com/office/powerpoint/2010/main" val="2828104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342" y="390063"/>
            <a:ext cx="10281458" cy="615777"/>
          </a:xfrm>
        </p:spPr>
        <p:txBody>
          <a:bodyPr>
            <a:noAutofit/>
          </a:bodyPr>
          <a:lstStyle/>
          <a:p>
            <a:pPr algn="ctr"/>
            <a:r>
              <a:rPr lang="en-US" sz="4000" dirty="0"/>
              <a:t>Data Overview</a:t>
            </a:r>
          </a:p>
        </p:txBody>
      </p:sp>
      <p:sp>
        <p:nvSpPr>
          <p:cNvPr id="3" name="Content Placeholder 2"/>
          <p:cNvSpPr>
            <a:spLocks noGrp="1"/>
          </p:cNvSpPr>
          <p:nvPr>
            <p:ph idx="1"/>
          </p:nvPr>
        </p:nvSpPr>
        <p:spPr>
          <a:xfrm>
            <a:off x="847898" y="1005840"/>
            <a:ext cx="10505902" cy="5685905"/>
          </a:xfrm>
        </p:spPr>
        <p:txBody>
          <a:bodyPr>
            <a:normAutofit fontScale="77500" lnSpcReduction="20000"/>
          </a:bodyPr>
          <a:lstStyle/>
          <a:p>
            <a:pPr marL="0" indent="0">
              <a:buNone/>
            </a:pPr>
            <a:r>
              <a:rPr lang="en-US" sz="2300" dirty="0"/>
              <a:t>The dataset used is saved in a file named </a:t>
            </a:r>
            <a:r>
              <a:rPr lang="en-US" sz="2300" b="1" dirty="0"/>
              <a:t>University Data.csv</a:t>
            </a:r>
            <a:r>
              <a:rPr lang="en-US" sz="2300" dirty="0"/>
              <a:t>, which contains 19 columns. Below is a description of each column and its meaning.</a:t>
            </a:r>
          </a:p>
          <a:p>
            <a:pPr marL="0" indent="0">
              <a:buNone/>
            </a:pPr>
            <a:r>
              <a:rPr lang="en-US" sz="1500" dirty="0"/>
              <a:t>Apps = Number of applications received</a:t>
            </a:r>
            <a:r>
              <a:rPr lang="en-US" sz="1600" dirty="0"/>
              <a:t>(quantitative, integer)</a:t>
            </a:r>
          </a:p>
          <a:p>
            <a:pPr marL="0" indent="0">
              <a:buNone/>
            </a:pPr>
            <a:r>
              <a:rPr lang="en-US" sz="1500" dirty="0" err="1"/>
              <a:t>UniversityName</a:t>
            </a:r>
            <a:r>
              <a:rPr lang="en-US" sz="1500" dirty="0"/>
              <a:t>= Name of the university (</a:t>
            </a:r>
            <a:r>
              <a:rPr lang="en-US" sz="1400" dirty="0"/>
              <a:t>qualitative)</a:t>
            </a:r>
            <a:endParaRPr lang="en-US" sz="1500" dirty="0"/>
          </a:p>
          <a:p>
            <a:pPr marL="0" indent="0">
              <a:buNone/>
            </a:pPr>
            <a:r>
              <a:rPr lang="en-US" sz="1500" dirty="0"/>
              <a:t>Private = Public/private indicator</a:t>
            </a:r>
            <a:r>
              <a:rPr lang="en-US" sz="1600" dirty="0"/>
              <a:t>(qualitative, encoded as binary)</a:t>
            </a:r>
            <a:endParaRPr lang="en-US" sz="1500" dirty="0"/>
          </a:p>
          <a:p>
            <a:pPr marL="0" indent="0">
              <a:buNone/>
            </a:pPr>
            <a:r>
              <a:rPr lang="en-US" sz="1500" dirty="0"/>
              <a:t> Accept = Number of applicants accepted </a:t>
            </a:r>
            <a:r>
              <a:rPr lang="en-US" sz="1600" dirty="0"/>
              <a:t>(quantitative, integer)</a:t>
            </a:r>
            <a:endParaRPr lang="en-US" sz="1500" dirty="0"/>
          </a:p>
          <a:p>
            <a:pPr marL="0" indent="0">
              <a:buNone/>
            </a:pPr>
            <a:r>
              <a:rPr lang="en-US" sz="1500" dirty="0"/>
              <a:t>Enroll = Number of new students enrolled </a:t>
            </a:r>
            <a:r>
              <a:rPr lang="en-US" sz="1600" dirty="0"/>
              <a:t>(quantitative, integer)</a:t>
            </a:r>
            <a:endParaRPr lang="en-US" sz="1500" dirty="0"/>
          </a:p>
          <a:p>
            <a:pPr marL="0" indent="0">
              <a:buNone/>
            </a:pPr>
            <a:r>
              <a:rPr lang="en-US" sz="1500" dirty="0"/>
              <a:t>Top10perc = New students from top 10 % of high school class </a:t>
            </a:r>
            <a:r>
              <a:rPr lang="en-US" sz="1600" dirty="0"/>
              <a:t>(quantitative, integer)</a:t>
            </a:r>
            <a:endParaRPr lang="en-US" sz="1500" dirty="0"/>
          </a:p>
          <a:p>
            <a:pPr marL="0" indent="0">
              <a:buNone/>
            </a:pPr>
            <a:r>
              <a:rPr lang="en-US" sz="1500" dirty="0"/>
              <a:t>Top25perc = New students from top 25 % of high school class</a:t>
            </a:r>
            <a:r>
              <a:rPr lang="en-US" sz="1600" dirty="0"/>
              <a:t>(quantitative, integer)</a:t>
            </a:r>
            <a:endParaRPr lang="en-US" sz="1500" dirty="0"/>
          </a:p>
          <a:p>
            <a:pPr marL="0" indent="0">
              <a:buNone/>
            </a:pPr>
            <a:r>
              <a:rPr lang="en-US" sz="1500" dirty="0" err="1"/>
              <a:t>F.Undergrad</a:t>
            </a:r>
            <a:r>
              <a:rPr lang="en-US" sz="1500" dirty="0"/>
              <a:t> = Number of full-time undergraduates</a:t>
            </a:r>
            <a:r>
              <a:rPr lang="en-US" sz="1600" dirty="0"/>
              <a:t>(quantitative, integer)</a:t>
            </a:r>
            <a:endParaRPr lang="en-US" sz="1500" dirty="0"/>
          </a:p>
          <a:p>
            <a:pPr marL="0" indent="0">
              <a:buNone/>
            </a:pPr>
            <a:r>
              <a:rPr lang="en-US" sz="1500" dirty="0"/>
              <a:t> </a:t>
            </a:r>
            <a:r>
              <a:rPr lang="en-US" sz="1500" dirty="0" err="1"/>
              <a:t>P.Undergrad</a:t>
            </a:r>
            <a:r>
              <a:rPr lang="en-US" sz="1500" dirty="0"/>
              <a:t> = Number of part-time undergraduates </a:t>
            </a:r>
            <a:r>
              <a:rPr lang="en-US" sz="1600" dirty="0"/>
              <a:t>(quantitative, integer)</a:t>
            </a:r>
            <a:endParaRPr lang="en-US" sz="1500" dirty="0"/>
          </a:p>
          <a:p>
            <a:pPr marL="0" indent="0">
              <a:buNone/>
            </a:pPr>
            <a:r>
              <a:rPr lang="en-US" sz="1500" dirty="0"/>
              <a:t>Outstate = Out-of-state tuition</a:t>
            </a:r>
            <a:r>
              <a:rPr lang="en-US" sz="1600" dirty="0"/>
              <a:t>(quantitative, integer)</a:t>
            </a:r>
            <a:endParaRPr lang="en-US" sz="1500" dirty="0"/>
          </a:p>
          <a:p>
            <a:pPr marL="0" indent="0">
              <a:buNone/>
            </a:pPr>
            <a:r>
              <a:rPr lang="en-US" sz="1500" dirty="0" err="1"/>
              <a:t>Room.Board</a:t>
            </a:r>
            <a:r>
              <a:rPr lang="en-US" sz="1500" dirty="0"/>
              <a:t> = Room and board costs </a:t>
            </a:r>
          </a:p>
          <a:p>
            <a:pPr marL="0" indent="0">
              <a:buNone/>
            </a:pPr>
            <a:r>
              <a:rPr lang="en-US" sz="1500" dirty="0"/>
              <a:t>Books = Estimated book costs</a:t>
            </a:r>
            <a:r>
              <a:rPr lang="en-US" sz="1600" dirty="0"/>
              <a:t>(quantitative, integer)</a:t>
            </a:r>
          </a:p>
          <a:p>
            <a:pPr marL="0" indent="0">
              <a:buNone/>
            </a:pPr>
            <a:r>
              <a:rPr lang="en-US" sz="1500" dirty="0"/>
              <a:t>Personal = Estimated personal spending </a:t>
            </a:r>
            <a:r>
              <a:rPr lang="en-US" sz="1600" dirty="0"/>
              <a:t>(quantitative, integer)</a:t>
            </a:r>
            <a:endParaRPr lang="en-US" sz="1500" dirty="0"/>
          </a:p>
          <a:p>
            <a:pPr marL="0" indent="0">
              <a:buNone/>
            </a:pPr>
            <a:r>
              <a:rPr lang="en-US" sz="1500" dirty="0"/>
              <a:t>PhD = Percent of faculty with Ph.D.’s </a:t>
            </a:r>
            <a:r>
              <a:rPr lang="en-US" sz="1400" dirty="0"/>
              <a:t>(quantitative, integer)</a:t>
            </a:r>
            <a:endParaRPr lang="en-US" sz="1500" dirty="0"/>
          </a:p>
          <a:p>
            <a:pPr marL="0" indent="0">
              <a:buNone/>
            </a:pPr>
            <a:r>
              <a:rPr lang="en-US" sz="1500" dirty="0"/>
              <a:t>Terminal = Percent of faculty with terminal degree </a:t>
            </a:r>
            <a:r>
              <a:rPr lang="en-US" sz="1400" dirty="0"/>
              <a:t>(quantitative, integer)</a:t>
            </a:r>
            <a:endParaRPr lang="en-US" sz="1500" dirty="0"/>
          </a:p>
          <a:p>
            <a:pPr marL="0" indent="0">
              <a:buNone/>
            </a:pPr>
            <a:r>
              <a:rPr lang="en-US" sz="1500" dirty="0" err="1"/>
              <a:t>S.F.Ratio</a:t>
            </a:r>
            <a:r>
              <a:rPr lang="en-US" sz="1500" dirty="0"/>
              <a:t> = Student/faculty ratio </a:t>
            </a:r>
            <a:r>
              <a:rPr lang="en-US" sz="1400" dirty="0"/>
              <a:t>(quantitative, integer)</a:t>
            </a:r>
            <a:endParaRPr lang="en-US" sz="1500" dirty="0"/>
          </a:p>
          <a:p>
            <a:pPr marL="0" indent="0">
              <a:buNone/>
            </a:pPr>
            <a:r>
              <a:rPr lang="en-US" sz="1500" dirty="0" err="1"/>
              <a:t>perc.alumni</a:t>
            </a:r>
            <a:r>
              <a:rPr lang="en-US" sz="1500" dirty="0"/>
              <a:t> = Percent of alumni who donate</a:t>
            </a:r>
            <a:r>
              <a:rPr lang="en-US" sz="1400" dirty="0"/>
              <a:t>(quantitative, integer)</a:t>
            </a:r>
            <a:endParaRPr lang="en-US" sz="1500" dirty="0"/>
          </a:p>
          <a:p>
            <a:pPr marL="0" indent="0">
              <a:buNone/>
            </a:pPr>
            <a:r>
              <a:rPr lang="en-US" sz="1500" dirty="0"/>
              <a:t> Expend = Instructional expenditure per student </a:t>
            </a:r>
            <a:r>
              <a:rPr lang="en-US" sz="1400" dirty="0"/>
              <a:t>(quantitative, integer)</a:t>
            </a:r>
            <a:endParaRPr lang="en-US" sz="1500" dirty="0"/>
          </a:p>
          <a:p>
            <a:pPr marL="0" indent="0">
              <a:buNone/>
            </a:pPr>
            <a:r>
              <a:rPr lang="en-US" sz="1500" dirty="0" err="1"/>
              <a:t>Grad.Rate</a:t>
            </a:r>
            <a:r>
              <a:rPr lang="en-US" sz="1500" dirty="0"/>
              <a:t> = Graduation rate</a:t>
            </a:r>
            <a:r>
              <a:rPr lang="en-US" sz="1400" dirty="0"/>
              <a:t>(quantitative, integer)</a:t>
            </a:r>
            <a:endParaRPr lang="en-US" sz="1500" dirty="0"/>
          </a:p>
        </p:txBody>
      </p:sp>
    </p:spTree>
    <p:extLst>
      <p:ext uri="{BB962C8B-B14F-4D97-AF65-F5344CB8AC3E}">
        <p14:creationId xmlns:p14="http://schemas.microsoft.com/office/powerpoint/2010/main" val="1644003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642594"/>
            <a:ext cx="10339633" cy="1371600"/>
          </a:xfrm>
        </p:spPr>
        <p:txBody>
          <a:bodyPr>
            <a:normAutofit/>
          </a:bodyPr>
          <a:lstStyle/>
          <a:p>
            <a:r>
              <a:rPr lang="en-US" sz="3200" dirty="0"/>
              <a:t>Identify dependent and independent variables</a:t>
            </a:r>
          </a:p>
        </p:txBody>
      </p:sp>
      <p:sp>
        <p:nvSpPr>
          <p:cNvPr id="3" name="Content Placeholder 2"/>
          <p:cNvSpPr>
            <a:spLocks noGrp="1"/>
          </p:cNvSpPr>
          <p:nvPr>
            <p:ph idx="1"/>
          </p:nvPr>
        </p:nvSpPr>
        <p:spPr/>
        <p:txBody>
          <a:bodyPr>
            <a:normAutofit/>
          </a:bodyPr>
          <a:lstStyle/>
          <a:p>
            <a:pPr marL="0" indent="0">
              <a:buNone/>
            </a:pPr>
            <a:r>
              <a:rPr lang="en-US" dirty="0"/>
              <a:t>We aimed to develop a regression model to identify the key factors correlated with the number of applications received. The dependent variable in this model will be </a:t>
            </a:r>
            <a:r>
              <a:rPr lang="en-US" b="1" dirty="0"/>
              <a:t>Apps</a:t>
            </a:r>
            <a:r>
              <a:rPr lang="en-US" dirty="0"/>
              <a:t> (the number of applications received), while the remaining variables will be considered independent variables. Since the </a:t>
            </a:r>
            <a:r>
              <a:rPr lang="en-US" b="1" dirty="0" err="1"/>
              <a:t>UniversityName</a:t>
            </a:r>
            <a:r>
              <a:rPr lang="en-US" dirty="0"/>
              <a:t> column has too many unique levels and adds unnecessary complexity, it will not be included as an independent variable in the model. We also did some data transformation, make the Top10perc, TOP 25perc, PhD, Terminal, </a:t>
            </a:r>
            <a:r>
              <a:rPr lang="en-US" dirty="0" err="1"/>
              <a:t>perc.alumni</a:t>
            </a:r>
            <a:r>
              <a:rPr lang="en-US" dirty="0"/>
              <a:t>, </a:t>
            </a:r>
            <a:r>
              <a:rPr lang="en-US" dirty="0" err="1"/>
              <a:t>Grad.Rate</a:t>
            </a:r>
            <a:r>
              <a:rPr lang="en-US" dirty="0"/>
              <a:t> to the decimal point and give the new name as:</a:t>
            </a:r>
          </a:p>
          <a:p>
            <a:pPr marL="0" indent="0">
              <a:buNone/>
            </a:pPr>
            <a:r>
              <a:rPr lang="en-US" dirty="0"/>
              <a:t>TOP10%, TOP 25%, PHD%, Terminal%, Alum%, Grad Rate% and saved in </a:t>
            </a:r>
          </a:p>
          <a:p>
            <a:pPr marL="0" indent="0">
              <a:buNone/>
            </a:pPr>
            <a:r>
              <a:rPr lang="en-US" dirty="0"/>
              <a:t>University Data_updated.csv</a:t>
            </a:r>
          </a:p>
        </p:txBody>
      </p:sp>
    </p:spTree>
    <p:extLst>
      <p:ext uri="{BB962C8B-B14F-4D97-AF65-F5344CB8AC3E}">
        <p14:creationId xmlns:p14="http://schemas.microsoft.com/office/powerpoint/2010/main" val="298416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381" y="370690"/>
            <a:ext cx="10306050" cy="587375"/>
          </a:xfrm>
        </p:spPr>
        <p:txBody>
          <a:bodyPr>
            <a:noAutofit/>
          </a:bodyPr>
          <a:lstStyle/>
          <a:p>
            <a:pPr algn="ctr"/>
            <a:r>
              <a:rPr lang="en-US" sz="4000" dirty="0"/>
              <a:t>Variable Screening Methods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2425" y="1036948"/>
                <a:ext cx="10906125" cy="5525776"/>
              </a:xfrm>
            </p:spPr>
            <p:txBody>
              <a:bodyPr>
                <a:normAutofit fontScale="25000" lnSpcReduction="20000"/>
              </a:bodyPr>
              <a:lstStyle/>
              <a:p>
                <a:pPr marL="0" indent="0">
                  <a:buNone/>
                </a:pPr>
                <a:r>
                  <a:rPr lang="en-US" sz="6400" b="1" dirty="0"/>
                  <a:t>We employed the All-Possible-Regression Selection Method to evaluate the 17 independent variables. By analyzing metrics such as </a:t>
                </a:r>
                <a14:m>
                  <m:oMath xmlns:m="http://schemas.openxmlformats.org/officeDocument/2006/math">
                    <m:sSup>
                      <m:sSupPr>
                        <m:ctrlPr>
                          <a:rPr lang="en-US" sz="6400" b="1" i="1" smtClean="0">
                            <a:latin typeface="Cambria Math" panose="02040503050406030204" pitchFamily="18" charset="0"/>
                          </a:rPr>
                        </m:ctrlPr>
                      </m:sSupPr>
                      <m:e>
                        <m:r>
                          <a:rPr lang="en-US" sz="6400" b="1" i="1" smtClean="0">
                            <a:latin typeface="Cambria Math" panose="02040503050406030204" pitchFamily="18" charset="0"/>
                          </a:rPr>
                          <m:t>𝑹</m:t>
                        </m:r>
                      </m:e>
                      <m:sup>
                        <m:r>
                          <a:rPr lang="en-US" sz="6400" b="1" i="1" smtClean="0">
                            <a:latin typeface="Cambria Math" panose="02040503050406030204" pitchFamily="18" charset="0"/>
                          </a:rPr>
                          <m:t>𝟐</m:t>
                        </m:r>
                      </m:sup>
                    </m:sSup>
                  </m:oMath>
                </a14:m>
                <a:r>
                  <a:rPr lang="en-US" sz="6400" b="1" dirty="0"/>
                  <a:t>, RMSE, </a:t>
                </a:r>
                <a14:m>
                  <m:oMath xmlns:m="http://schemas.openxmlformats.org/officeDocument/2006/math">
                    <m:sSub>
                      <m:sSubPr>
                        <m:ctrlPr>
                          <a:rPr lang="en-US" sz="6400" b="1" i="1" smtClean="0">
                            <a:latin typeface="Cambria Math" panose="02040503050406030204" pitchFamily="18" charset="0"/>
                          </a:rPr>
                        </m:ctrlPr>
                      </m:sSubPr>
                      <m:e>
                        <m:r>
                          <a:rPr lang="en-US" sz="6400" b="1" i="1" smtClean="0">
                            <a:latin typeface="Cambria Math" panose="02040503050406030204" pitchFamily="18" charset="0"/>
                          </a:rPr>
                          <m:t>𝑪</m:t>
                        </m:r>
                      </m:e>
                      <m:sub>
                        <m:r>
                          <a:rPr lang="en-US" sz="6400" b="1" i="1" smtClean="0">
                            <a:latin typeface="Cambria Math" panose="02040503050406030204" pitchFamily="18" charset="0"/>
                          </a:rPr>
                          <m:t>𝒑</m:t>
                        </m:r>
                      </m:sub>
                    </m:sSub>
                  </m:oMath>
                </a14:m>
                <a:r>
                  <a:rPr lang="en-US" sz="6400" b="1" dirty="0"/>
                  <a:t>, AIC and BIC, we identified a set of potentially significant predictors and developed the initial model as shown below:</a:t>
                </a:r>
              </a:p>
              <a:p>
                <a:pPr marL="0" indent="0">
                  <a:buNone/>
                </a:pPr>
                <a:r>
                  <a:rPr lang="en-US" dirty="0"/>
                  <a:t> </a:t>
                </a:r>
              </a:p>
              <a:p>
                <a14:m>
                  <m:oMath xmlns:m="http://schemas.openxmlformats.org/officeDocument/2006/math">
                    <m:r>
                      <a:rPr lang="en-US" sz="5600" i="1">
                        <a:latin typeface="Cambria Math" panose="02040503050406030204" pitchFamily="18" charset="0"/>
                      </a:rPr>
                      <m:t>𝑦</m:t>
                    </m:r>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0</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1</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1</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2</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2</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3</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3</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4</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4</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5</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5</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6</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6</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7</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7</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8</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8</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9</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9</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10</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10</m:t>
                        </m:r>
                      </m:sub>
                    </m:sSub>
                    <m:r>
                      <a:rPr lang="en-US" sz="5600" i="1">
                        <a:latin typeface="Cambria Math" panose="02040503050406030204" pitchFamily="18" charset="0"/>
                      </a:rPr>
                      <m:t>+</m:t>
                    </m:r>
                    <m:sSub>
                      <m:sSubPr>
                        <m:ctrlPr>
                          <a:rPr lang="en-US" sz="5600" i="1">
                            <a:latin typeface="Cambria Math" panose="02040503050406030204" pitchFamily="18" charset="0"/>
                          </a:rPr>
                        </m:ctrlPr>
                      </m:sSubPr>
                      <m:e>
                        <m:r>
                          <a:rPr lang="en-US" sz="5600" i="1">
                            <a:latin typeface="Cambria Math" panose="02040503050406030204" pitchFamily="18" charset="0"/>
                          </a:rPr>
                          <m:t>𝛽</m:t>
                        </m:r>
                      </m:e>
                      <m:sub>
                        <m:r>
                          <a:rPr lang="en-US" sz="5600" i="1">
                            <a:latin typeface="Cambria Math" panose="02040503050406030204" pitchFamily="18" charset="0"/>
                          </a:rPr>
                          <m:t>11</m:t>
                        </m:r>
                      </m:sub>
                    </m:sSub>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11</m:t>
                        </m:r>
                      </m:sub>
                    </m:sSub>
                  </m:oMath>
                </a14:m>
                <a:endParaRPr lang="en-US" sz="5600" dirty="0"/>
              </a:p>
              <a:p>
                <a14:m>
                  <m:oMath xmlns:m="http://schemas.openxmlformats.org/officeDocument/2006/math">
                    <m:r>
                      <a:rPr lang="en-US" sz="5600" i="1">
                        <a:latin typeface="Cambria Math" panose="02040503050406030204" pitchFamily="18" charset="0"/>
                      </a:rPr>
                      <m:t>𝑦</m:t>
                    </m:r>
                    <m:r>
                      <a:rPr lang="en-US" sz="5600" i="1">
                        <a:latin typeface="Cambria Math" panose="02040503050406030204" pitchFamily="18" charset="0"/>
                      </a:rPr>
                      <m:t>−</m:t>
                    </m:r>
                    <m:r>
                      <a:rPr lang="en-US" sz="5600" i="1">
                        <a:latin typeface="Cambria Math" panose="02040503050406030204" pitchFamily="18" charset="0"/>
                      </a:rPr>
                      <m:t>𝐴𝑝𝑝𝑠</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1</m:t>
                        </m:r>
                      </m:sub>
                    </m:sSub>
                    <m:r>
                      <a:rPr lang="en-US" sz="5600" i="1">
                        <a:latin typeface="Cambria Math" panose="02040503050406030204" pitchFamily="18" charset="0"/>
                      </a:rPr>
                      <m:t>− </m:t>
                    </m:r>
                    <m:d>
                      <m:dPr>
                        <m:begChr m:val="{"/>
                        <m:endChr m:val="}"/>
                        <m:ctrlPr>
                          <a:rPr lang="en-US" sz="5600" i="1">
                            <a:latin typeface="Cambria Math" panose="02040503050406030204" pitchFamily="18" charset="0"/>
                          </a:rPr>
                        </m:ctrlPr>
                      </m:dPr>
                      <m:e>
                        <m:eqArr>
                          <m:eqArrPr>
                            <m:ctrlPr>
                              <a:rPr lang="en-US" sz="5600" i="1">
                                <a:latin typeface="Cambria Math" panose="02040503050406030204" pitchFamily="18" charset="0"/>
                              </a:rPr>
                            </m:ctrlPr>
                          </m:eqArrPr>
                          <m:e>
                            <m:r>
                              <a:rPr lang="en-US" sz="5600" i="1">
                                <a:latin typeface="Cambria Math" panose="02040503050406030204" pitchFamily="18" charset="0"/>
                              </a:rPr>
                              <m:t>1 </m:t>
                            </m:r>
                            <m:r>
                              <a:rPr lang="en-US" sz="5600" i="1">
                                <a:latin typeface="Cambria Math" panose="02040503050406030204" pitchFamily="18" charset="0"/>
                              </a:rPr>
                              <m:t>𝑖𝑓</m:t>
                            </m:r>
                            <m:r>
                              <a:rPr lang="en-US" sz="5600" i="1">
                                <a:latin typeface="Cambria Math" panose="02040503050406030204" pitchFamily="18" charset="0"/>
                              </a:rPr>
                              <m:t> </m:t>
                            </m:r>
                            <m:r>
                              <a:rPr lang="en-US" sz="5600" i="1">
                                <a:latin typeface="Cambria Math" panose="02040503050406030204" pitchFamily="18" charset="0"/>
                              </a:rPr>
                              <m:t>𝑝𝑟𝑖𝑣𝑎𝑡𝑒</m:t>
                            </m:r>
                          </m:e>
                          <m:e>
                            <m:r>
                              <a:rPr lang="en-US" sz="5600" i="1">
                                <a:latin typeface="Cambria Math" panose="02040503050406030204" pitchFamily="18" charset="0"/>
                              </a:rPr>
                              <m:t>0 </m:t>
                            </m:r>
                            <m:r>
                              <a:rPr lang="en-US" sz="5600" i="1">
                                <a:latin typeface="Cambria Math" panose="02040503050406030204" pitchFamily="18" charset="0"/>
                              </a:rPr>
                              <m:t>𝑜𝑡h𝑒𝑟𝑤𝑖𝑠𝑒</m:t>
                            </m:r>
                          </m:e>
                        </m:eqArr>
                      </m:e>
                    </m:d>
                    <m:r>
                      <a:rPr lang="en-US" sz="5600" i="1">
                        <a:latin typeface="Cambria Math" panose="02040503050406030204" pitchFamily="18" charset="0"/>
                      </a:rPr>
                      <m:t> </m:t>
                    </m:r>
                    <m:r>
                      <a:rPr lang="en-US" sz="5600" i="1">
                        <a:latin typeface="Cambria Math" panose="02040503050406030204" pitchFamily="18" charset="0"/>
                      </a:rPr>
                      <m:t>𝑏𝑎𝑠𝑒</m:t>
                    </m:r>
                    <m:r>
                      <a:rPr lang="en-US" sz="5600" i="1">
                        <a:latin typeface="Cambria Math" panose="02040503050406030204" pitchFamily="18" charset="0"/>
                      </a:rPr>
                      <m:t> </m:t>
                    </m:r>
                    <m:r>
                      <a:rPr lang="en-US" sz="5600" i="1">
                        <a:latin typeface="Cambria Math" panose="02040503050406030204" pitchFamily="18" charset="0"/>
                      </a:rPr>
                      <m:t>𝑖𝑠</m:t>
                    </m:r>
                    <m:r>
                      <a:rPr lang="en-US" sz="5600" i="1">
                        <a:latin typeface="Cambria Math" panose="02040503050406030204" pitchFamily="18" charset="0"/>
                      </a:rPr>
                      <m:t> </m:t>
                    </m:r>
                    <m:r>
                      <a:rPr lang="en-US" sz="5600" i="1">
                        <a:latin typeface="Cambria Math" panose="02040503050406030204" pitchFamily="18" charset="0"/>
                      </a:rPr>
                      <m:t>𝑛𝑜𝑡</m:t>
                    </m:r>
                    <m:r>
                      <a:rPr lang="en-US" sz="5600" i="1">
                        <a:latin typeface="Cambria Math" panose="02040503050406030204" pitchFamily="18" charset="0"/>
                      </a:rPr>
                      <m:t> </m:t>
                    </m:r>
                    <m:r>
                      <a:rPr lang="en-US" sz="5600" i="1">
                        <a:latin typeface="Cambria Math" panose="02040503050406030204" pitchFamily="18" charset="0"/>
                      </a:rPr>
                      <m:t>𝑝𝑟𝑖𝑣𝑎𝑡𝑒</m:t>
                    </m:r>
                    <m:r>
                      <a:rPr lang="en-US" sz="5600" i="1">
                        <a:latin typeface="Cambria Math" panose="02040503050406030204" pitchFamily="18" charset="0"/>
                      </a:rPr>
                      <m:t> </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2</m:t>
                        </m:r>
                      </m:sub>
                    </m:sSub>
                    <m:r>
                      <a:rPr lang="en-US" sz="5600" i="1">
                        <a:latin typeface="Cambria Math" panose="02040503050406030204" pitchFamily="18" charset="0"/>
                      </a:rPr>
                      <m:t>−</m:t>
                    </m:r>
                    <m:r>
                      <a:rPr lang="en-US" sz="5600" i="1">
                        <a:latin typeface="Cambria Math" panose="02040503050406030204" pitchFamily="18" charset="0"/>
                      </a:rPr>
                      <m:t>𝐴𝑐𝑐𝑒𝑝𝑡</m:t>
                    </m:r>
                    <m:r>
                      <a:rPr lang="en-US" sz="5600" i="1">
                        <a:latin typeface="Cambria Math" panose="02040503050406030204" pitchFamily="18" charset="0"/>
                      </a:rPr>
                      <m:t> </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3</m:t>
                        </m:r>
                      </m:sub>
                    </m:sSub>
                    <m:r>
                      <a:rPr lang="en-US" sz="5600" i="1">
                        <a:latin typeface="Cambria Math" panose="02040503050406030204" pitchFamily="18" charset="0"/>
                      </a:rPr>
                      <m:t>−</m:t>
                    </m:r>
                    <m:r>
                      <a:rPr lang="en-US" sz="5600" i="1">
                        <a:latin typeface="Cambria Math" panose="02040503050406030204" pitchFamily="18" charset="0"/>
                      </a:rPr>
                      <m:t>𝐸𝑛𝑟𝑜𝑙𝑙</m:t>
                    </m:r>
                    <m:r>
                      <a:rPr lang="en-US" sz="5600" i="1">
                        <a:latin typeface="Cambria Math" panose="02040503050406030204" pitchFamily="18" charset="0"/>
                      </a:rPr>
                      <m:t> </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4</m:t>
                        </m:r>
                      </m:sub>
                    </m:sSub>
                    <m:r>
                      <a:rPr lang="en-US" sz="5600" i="1">
                        <a:latin typeface="Cambria Math" panose="02040503050406030204" pitchFamily="18" charset="0"/>
                      </a:rPr>
                      <m:t>−</m:t>
                    </m:r>
                    <m:r>
                      <a:rPr lang="en-US" sz="5600" i="1">
                        <a:latin typeface="Cambria Math" panose="02040503050406030204" pitchFamily="18" charset="0"/>
                      </a:rPr>
                      <m:t>𝑇𝑜𝑝</m:t>
                    </m:r>
                    <m:r>
                      <a:rPr lang="en-US" sz="5600" i="1">
                        <a:latin typeface="Cambria Math" panose="02040503050406030204" pitchFamily="18" charset="0"/>
                      </a:rPr>
                      <m:t> 10%</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5</m:t>
                        </m:r>
                      </m:sub>
                    </m:sSub>
                    <m:r>
                      <a:rPr lang="en-US" sz="5600" i="1">
                        <a:latin typeface="Cambria Math" panose="02040503050406030204" pitchFamily="18" charset="0"/>
                      </a:rPr>
                      <m:t>−</m:t>
                    </m:r>
                    <m:r>
                      <a:rPr lang="en-US" sz="5600" i="1">
                        <a:latin typeface="Cambria Math" panose="02040503050406030204" pitchFamily="18" charset="0"/>
                      </a:rPr>
                      <m:t>𝑡𝑜𝑝</m:t>
                    </m:r>
                    <m:r>
                      <a:rPr lang="en-US" sz="5600" i="1">
                        <a:latin typeface="Cambria Math" panose="02040503050406030204" pitchFamily="18" charset="0"/>
                      </a:rPr>
                      <m:t> 25%</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6</m:t>
                        </m:r>
                      </m:sub>
                    </m:sSub>
                    <m:r>
                      <a:rPr lang="en-US" sz="5600" i="1">
                        <a:latin typeface="Cambria Math" panose="02040503050406030204" pitchFamily="18" charset="0"/>
                      </a:rPr>
                      <m:t>−</m:t>
                    </m:r>
                    <m:r>
                      <a:rPr lang="en-US" sz="5600" i="1">
                        <a:latin typeface="Cambria Math" panose="02040503050406030204" pitchFamily="18" charset="0"/>
                      </a:rPr>
                      <m:t>𝐹</m:t>
                    </m:r>
                    <m:r>
                      <a:rPr lang="en-US" sz="5600" i="1">
                        <a:latin typeface="Cambria Math" panose="02040503050406030204" pitchFamily="18" charset="0"/>
                      </a:rPr>
                      <m:t>.</m:t>
                    </m:r>
                    <m:r>
                      <a:rPr lang="en-US" sz="5600" i="1">
                        <a:latin typeface="Cambria Math" panose="02040503050406030204" pitchFamily="18" charset="0"/>
                      </a:rPr>
                      <m:t>𝑈𝑛𝑑𝑒𝑟𝑔𝑟𝑎𝑑</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7</m:t>
                        </m:r>
                      </m:sub>
                    </m:sSub>
                    <m:r>
                      <a:rPr lang="en-US" sz="5600" i="1">
                        <a:latin typeface="Cambria Math" panose="02040503050406030204" pitchFamily="18" charset="0"/>
                      </a:rPr>
                      <m:t>−</m:t>
                    </m:r>
                    <m:r>
                      <a:rPr lang="en-US" sz="5600" i="1">
                        <a:latin typeface="Cambria Math" panose="02040503050406030204" pitchFamily="18" charset="0"/>
                      </a:rPr>
                      <m:t>𝑂𝑢𝑡𝑠𝑡𝑎𝑡𝑒</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8</m:t>
                        </m:r>
                      </m:sub>
                    </m:sSub>
                    <m:r>
                      <a:rPr lang="en-US" sz="5600" i="1">
                        <a:latin typeface="Cambria Math" panose="02040503050406030204" pitchFamily="18" charset="0"/>
                      </a:rPr>
                      <m:t>− </m:t>
                    </m:r>
                    <m:r>
                      <a:rPr lang="en-US" sz="5600" i="1">
                        <a:latin typeface="Cambria Math" panose="02040503050406030204" pitchFamily="18" charset="0"/>
                      </a:rPr>
                      <m:t>𝑅𝑜𝑜𝑚</m:t>
                    </m:r>
                    <m:r>
                      <a:rPr lang="en-US" sz="5600" i="1">
                        <a:latin typeface="Cambria Math" panose="02040503050406030204" pitchFamily="18" charset="0"/>
                      </a:rPr>
                      <m:t>.</m:t>
                    </m:r>
                    <m:r>
                      <a:rPr lang="en-US" sz="5600" i="1">
                        <a:latin typeface="Cambria Math" panose="02040503050406030204" pitchFamily="18" charset="0"/>
                      </a:rPr>
                      <m:t>𝐵𝑜𝑎𝑟𝑑</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9</m:t>
                        </m:r>
                      </m:sub>
                    </m:sSub>
                    <m:r>
                      <a:rPr lang="en-US" sz="5600" i="1">
                        <a:latin typeface="Cambria Math" panose="02040503050406030204" pitchFamily="18" charset="0"/>
                      </a:rPr>
                      <m:t>−</m:t>
                    </m:r>
                    <m:r>
                      <a:rPr lang="en-US" sz="5600" i="1">
                        <a:latin typeface="Cambria Math" panose="02040503050406030204" pitchFamily="18" charset="0"/>
                      </a:rPr>
                      <m:t>𝑃𝐻𝐷</m:t>
                    </m:r>
                    <m:r>
                      <a:rPr lang="en-US" sz="5600" i="1">
                        <a:latin typeface="Cambria Math" panose="02040503050406030204" pitchFamily="18" charset="0"/>
                      </a:rPr>
                      <m:t> %</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10</m:t>
                        </m:r>
                      </m:sub>
                    </m:sSub>
                    <m:r>
                      <a:rPr lang="en-US" sz="5600" i="1">
                        <a:latin typeface="Cambria Math" panose="02040503050406030204" pitchFamily="18" charset="0"/>
                      </a:rPr>
                      <m:t>−</m:t>
                    </m:r>
                    <m:r>
                      <a:rPr lang="en-US" sz="5600" i="1">
                        <a:latin typeface="Cambria Math" panose="02040503050406030204" pitchFamily="18" charset="0"/>
                      </a:rPr>
                      <m:t>𝐸𝑥𝑝𝑒𝑛𝑑</m:t>
                    </m:r>
                    <m:r>
                      <a:rPr lang="en-US" sz="5600" i="1">
                        <a:latin typeface="Cambria Math" panose="02040503050406030204" pitchFamily="18" charset="0"/>
                      </a:rPr>
                      <m:t> </m:t>
                    </m:r>
                  </m:oMath>
                </a14:m>
                <a:endParaRPr lang="en-US" sz="5600" dirty="0"/>
              </a:p>
              <a:p>
                <a14:m>
                  <m:oMath xmlns:m="http://schemas.openxmlformats.org/officeDocument/2006/math">
                    <m:sSub>
                      <m:sSubPr>
                        <m:ctrlPr>
                          <a:rPr lang="en-US" sz="5600" i="1">
                            <a:latin typeface="Cambria Math" panose="02040503050406030204" pitchFamily="18" charset="0"/>
                          </a:rPr>
                        </m:ctrlPr>
                      </m:sSubPr>
                      <m:e>
                        <m:r>
                          <a:rPr lang="en-US" sz="5600" i="1">
                            <a:latin typeface="Cambria Math" panose="02040503050406030204" pitchFamily="18" charset="0"/>
                          </a:rPr>
                          <m:t>𝑥</m:t>
                        </m:r>
                      </m:e>
                      <m:sub>
                        <m:r>
                          <a:rPr lang="en-US" sz="5600" i="1">
                            <a:latin typeface="Cambria Math" panose="02040503050406030204" pitchFamily="18" charset="0"/>
                          </a:rPr>
                          <m:t>11</m:t>
                        </m:r>
                      </m:sub>
                    </m:sSub>
                    <m:r>
                      <a:rPr lang="en-US" sz="5600" i="1">
                        <a:latin typeface="Cambria Math" panose="02040503050406030204" pitchFamily="18" charset="0"/>
                      </a:rPr>
                      <m:t>− </m:t>
                    </m:r>
                    <m:r>
                      <a:rPr lang="en-US" sz="5600" i="1">
                        <a:latin typeface="Cambria Math" panose="02040503050406030204" pitchFamily="18" charset="0"/>
                      </a:rPr>
                      <m:t>𝐺𝑟𝑎𝑑</m:t>
                    </m:r>
                    <m:r>
                      <a:rPr lang="en-US" sz="5600" i="1">
                        <a:latin typeface="Cambria Math" panose="02040503050406030204" pitchFamily="18" charset="0"/>
                      </a:rPr>
                      <m:t> </m:t>
                    </m:r>
                    <m:r>
                      <a:rPr lang="en-US" sz="5600" i="1">
                        <a:latin typeface="Cambria Math" panose="02040503050406030204" pitchFamily="18" charset="0"/>
                      </a:rPr>
                      <m:t>𝑅𝑎𝑡𝑒</m:t>
                    </m:r>
                    <m:r>
                      <a:rPr lang="en-US" sz="5600" i="1">
                        <a:latin typeface="Cambria Math" panose="02040503050406030204" pitchFamily="18" charset="0"/>
                      </a:rPr>
                      <m:t>% </m:t>
                    </m:r>
                  </m:oMath>
                </a14:m>
                <a:endParaRPr lang="en-US" sz="5600" dirty="0"/>
              </a:p>
              <a:p>
                <a:pPr marL="0" indent="0">
                  <a:buNone/>
                </a:pPr>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2425" y="1036948"/>
                <a:ext cx="10906125" cy="5525776"/>
              </a:xfrm>
              <a:blipFill>
                <a:blip r:embed="rId2"/>
                <a:stretch>
                  <a:fillRect l="-233" t="-1147"/>
                </a:stretch>
              </a:blipFill>
            </p:spPr>
            <p:txBody>
              <a:bodyPr/>
              <a:lstStyle/>
              <a:p>
                <a:r>
                  <a:rPr lang="en-US">
                    <a:noFill/>
                  </a:rPr>
                  <a:t> </a:t>
                </a:r>
              </a:p>
            </p:txBody>
          </p:sp>
        </mc:Fallback>
      </mc:AlternateContent>
    </p:spTree>
    <p:extLst>
      <p:ext uri="{BB962C8B-B14F-4D97-AF65-F5344CB8AC3E}">
        <p14:creationId xmlns:p14="http://schemas.microsoft.com/office/powerpoint/2010/main" val="214919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235" y="210265"/>
            <a:ext cx="6795155" cy="1371600"/>
          </a:xfrm>
        </p:spPr>
        <p:txBody>
          <a:bodyPr/>
          <a:lstStyle/>
          <a:p>
            <a:r>
              <a:rPr lang="en-US" dirty="0"/>
              <a:t>Initial model analysis</a:t>
            </a:r>
          </a:p>
        </p:txBody>
      </p:sp>
      <p:pic>
        <p:nvPicPr>
          <p:cNvPr id="4" name="Content Placeholder 3"/>
          <p:cNvPicPr>
            <a:picLocks noGrp="1"/>
          </p:cNvPicPr>
          <p:nvPr>
            <p:ph idx="1"/>
          </p:nvPr>
        </p:nvPicPr>
        <p:blipFill>
          <a:blip r:embed="rId2"/>
          <a:stretch>
            <a:fillRect/>
          </a:stretch>
        </p:blipFill>
        <p:spPr>
          <a:xfrm>
            <a:off x="2279351" y="1581864"/>
            <a:ext cx="3210093" cy="1732835"/>
          </a:xfrm>
          <a:prstGeom prst="rect">
            <a:avLst/>
          </a:prstGeom>
        </p:spPr>
      </p:pic>
      <p:pic>
        <p:nvPicPr>
          <p:cNvPr id="5" name="Picture 4"/>
          <p:cNvPicPr/>
          <p:nvPr/>
        </p:nvPicPr>
        <p:blipFill>
          <a:blip r:embed="rId3"/>
          <a:stretch>
            <a:fillRect/>
          </a:stretch>
        </p:blipFill>
        <p:spPr>
          <a:xfrm>
            <a:off x="6096000" y="1581865"/>
            <a:ext cx="4781382" cy="1732835"/>
          </a:xfrm>
          <a:prstGeom prst="rect">
            <a:avLst/>
          </a:prstGeom>
        </p:spPr>
      </p:pic>
      <p:pic>
        <p:nvPicPr>
          <p:cNvPr id="6" name="Picture 5"/>
          <p:cNvPicPr>
            <a:picLocks noChangeAspect="1"/>
          </p:cNvPicPr>
          <p:nvPr/>
        </p:nvPicPr>
        <p:blipFill>
          <a:blip r:embed="rId4"/>
          <a:stretch>
            <a:fillRect/>
          </a:stretch>
        </p:blipFill>
        <p:spPr>
          <a:xfrm>
            <a:off x="3628534" y="3429000"/>
            <a:ext cx="4000500" cy="2911539"/>
          </a:xfrm>
          <a:prstGeom prst="rect">
            <a:avLst/>
          </a:prstGeom>
        </p:spPr>
      </p:pic>
    </p:spTree>
    <p:extLst>
      <p:ext uri="{BB962C8B-B14F-4D97-AF65-F5344CB8AC3E}">
        <p14:creationId xmlns:p14="http://schemas.microsoft.com/office/powerpoint/2010/main" val="314542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dirty="0"/>
                  <a:t>From the summary of fit result, we can see that model:</a:t>
                </a:r>
              </a:p>
              <a:p>
                <a:pPr marL="0" indent="0">
                  <a:buNone/>
                </a:pPr>
                <a:r>
                  <a:rPr lang="en-US" dirty="0"/>
                  <a:t>F ratio = 907.23, P value &lt; 0.0001 </a:t>
                </a:r>
              </a:p>
              <a:p>
                <a:pPr marL="0" indent="0">
                  <a:buNone/>
                </a:pPr>
                <a:r>
                  <a:rPr lang="en-US" dirty="0"/>
                  <a:t>We use the significant level </a:t>
                </a:r>
                <a:r>
                  <a:rPr lang="el-GR" dirty="0"/>
                  <a:t>α</a:t>
                </a:r>
                <a:r>
                  <a:rPr lang="en-US" dirty="0"/>
                  <a:t> = 0.05, So P &lt; </a:t>
                </a:r>
                <a:r>
                  <a:rPr lang="el-GR" dirty="0"/>
                  <a:t>α</a:t>
                </a:r>
                <a:r>
                  <a:rPr lang="en-US" dirty="0"/>
                  <a:t>,</a:t>
                </a:r>
              </a:p>
              <a:p>
                <a:pPr marL="0" indent="0">
                  <a:buNone/>
                </a:pPr>
                <a:endParaRPr lang="en-US" dirty="0"/>
              </a:p>
              <a:p>
                <a:pPr marL="0" indent="0">
                  <a:buNone/>
                </a:pPr>
                <a:r>
                  <a:rPr lang="en-US" dirty="0"/>
                  <a:t>The model is statistically significant to predict number of applications received</a:t>
                </a:r>
              </a:p>
              <a:p>
                <a:pPr marL="0" indent="0">
                  <a:buNone/>
                </a:pPr>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𝑎</m:t>
                        </m:r>
                      </m:sup>
                    </m:sSup>
                  </m:oMath>
                </a14:m>
                <a:r>
                  <a:rPr lang="en-US" dirty="0"/>
                  <a:t> is 92.8, so 92.8% variance can be explained by this model.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04" t="-643"/>
                </a:stretch>
              </a:blipFill>
            </p:spPr>
            <p:txBody>
              <a:bodyPr/>
              <a:lstStyle/>
              <a:p>
                <a:r>
                  <a:rPr lang="en-US">
                    <a:noFill/>
                  </a:rPr>
                  <a:t> </a:t>
                </a:r>
              </a:p>
            </p:txBody>
          </p:sp>
        </mc:Fallback>
      </mc:AlternateContent>
    </p:spTree>
    <p:extLst>
      <p:ext uri="{BB962C8B-B14F-4D97-AF65-F5344CB8AC3E}">
        <p14:creationId xmlns:p14="http://schemas.microsoft.com/office/powerpoint/2010/main" val="135653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758" y="428497"/>
            <a:ext cx="5522537" cy="881829"/>
          </a:xfrm>
        </p:spPr>
        <p:txBody>
          <a:bodyPr/>
          <a:lstStyle/>
          <a:p>
            <a:r>
              <a:rPr lang="en-US" dirty="0"/>
              <a:t>Residual Analysis</a:t>
            </a:r>
          </a:p>
        </p:txBody>
      </p:sp>
      <p:sp>
        <p:nvSpPr>
          <p:cNvPr id="3" name="Content Placeholder 2"/>
          <p:cNvSpPr>
            <a:spLocks noGrp="1"/>
          </p:cNvSpPr>
          <p:nvPr>
            <p:ph idx="1"/>
          </p:nvPr>
        </p:nvSpPr>
        <p:spPr>
          <a:xfrm>
            <a:off x="1066800" y="1310326"/>
            <a:ext cx="10058400" cy="3931920"/>
          </a:xfrm>
        </p:spPr>
        <p:txBody>
          <a:bodyPr>
            <a:normAutofit/>
          </a:bodyPr>
          <a:lstStyle/>
          <a:p>
            <a:endParaRPr lang="en-US" dirty="0"/>
          </a:p>
          <a:p>
            <a:r>
              <a:rPr lang="en-US" dirty="0"/>
              <a:t>Since the model assumes that the random error ε is normally distributed, has a mean of zero, and maintains a constant variance σ2, it is crucial to examine the model's residuals to confirm these assumptions.</a:t>
            </a:r>
          </a:p>
          <a:p>
            <a:pPr marL="0" indent="0">
              <a:buNone/>
            </a:pPr>
            <a:endParaRPr lang="en-US" dirty="0"/>
          </a:p>
        </p:txBody>
      </p:sp>
      <p:pic>
        <p:nvPicPr>
          <p:cNvPr id="4" name="Picture 3"/>
          <p:cNvPicPr>
            <a:picLocks noChangeAspect="1"/>
          </p:cNvPicPr>
          <p:nvPr/>
        </p:nvPicPr>
        <p:blipFill>
          <a:blip r:embed="rId2"/>
          <a:stretch>
            <a:fillRect/>
          </a:stretch>
        </p:blipFill>
        <p:spPr>
          <a:xfrm>
            <a:off x="1180414" y="3588414"/>
            <a:ext cx="4915586" cy="1981477"/>
          </a:xfrm>
          <a:prstGeom prst="rect">
            <a:avLst/>
          </a:prstGeom>
        </p:spPr>
      </p:pic>
      <p:pic>
        <p:nvPicPr>
          <p:cNvPr id="5" name="Picture 4"/>
          <p:cNvPicPr>
            <a:picLocks noChangeAspect="1"/>
          </p:cNvPicPr>
          <p:nvPr/>
        </p:nvPicPr>
        <p:blipFill>
          <a:blip r:embed="rId3"/>
          <a:stretch>
            <a:fillRect/>
          </a:stretch>
        </p:blipFill>
        <p:spPr>
          <a:xfrm>
            <a:off x="6810235" y="2707023"/>
            <a:ext cx="3600729" cy="3060621"/>
          </a:xfrm>
          <a:prstGeom prst="rect">
            <a:avLst/>
          </a:prstGeom>
        </p:spPr>
      </p:pic>
    </p:spTree>
    <p:extLst>
      <p:ext uri="{BB962C8B-B14F-4D97-AF65-F5344CB8AC3E}">
        <p14:creationId xmlns:p14="http://schemas.microsoft.com/office/powerpoint/2010/main" val="717670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373545"/>
      </a:dk2>
      <a:lt2>
        <a:srgbClr val="BCD0E0"/>
      </a:lt2>
      <a:accent1>
        <a:srgbClr val="3494BA"/>
      </a:accent1>
      <a:accent2>
        <a:srgbClr val="58B6C0"/>
      </a:accent2>
      <a:accent3>
        <a:srgbClr val="75BDA7"/>
      </a:accent3>
      <a:accent4>
        <a:srgbClr val="7A8C8E"/>
      </a:accent4>
      <a:accent5>
        <a:srgbClr val="84ACB6"/>
      </a:accent5>
      <a:accent6>
        <a:srgbClr val="6793CD"/>
      </a:accent6>
      <a:hlink>
        <a:srgbClr val="6B9F25"/>
      </a:hlink>
      <a:folHlink>
        <a:srgbClr val="9F6715"/>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913DB040-6816-4415-960D-8178C785755E}"/>
    </a:ext>
  </a:extLst>
</a:theme>
</file>

<file path=docProps/app.xml><?xml version="1.0" encoding="utf-8"?>
<Properties xmlns="http://schemas.openxmlformats.org/officeDocument/2006/extended-properties" xmlns:vt="http://schemas.openxmlformats.org/officeDocument/2006/docPropsVTypes">
  <Template>Savon</Template>
  <TotalTime>897</TotalTime>
  <Words>1090</Words>
  <Application>Microsoft Macintosh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Century Gothic</vt:lpstr>
      <vt:lpstr>Savon</vt:lpstr>
      <vt:lpstr>University case study</vt:lpstr>
      <vt:lpstr>Introduction</vt:lpstr>
      <vt:lpstr>Outline:</vt:lpstr>
      <vt:lpstr>Data Overview</vt:lpstr>
      <vt:lpstr>Identify dependent and independent variables</vt:lpstr>
      <vt:lpstr>Variable Screening Methods</vt:lpstr>
      <vt:lpstr>Initial model analysis</vt:lpstr>
      <vt:lpstr>Continued:</vt:lpstr>
      <vt:lpstr>Residual Analysis</vt:lpstr>
      <vt:lpstr>PowerPoint Presentation</vt:lpstr>
      <vt:lpstr>PowerPoint Presentation</vt:lpstr>
      <vt:lpstr>PowerPoint Presentation</vt:lpstr>
      <vt:lpstr>Our final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19528</dc:creator>
  <cp:lastModifiedBy>Mary A</cp:lastModifiedBy>
  <cp:revision>60</cp:revision>
  <dcterms:created xsi:type="dcterms:W3CDTF">2024-12-01T15:37:14Z</dcterms:created>
  <dcterms:modified xsi:type="dcterms:W3CDTF">2024-12-03T03:35:10Z</dcterms:modified>
</cp:coreProperties>
</file>