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56" r:id="rId3"/>
    <p:sldId id="269" r:id="rId4"/>
    <p:sldId id="257" r:id="rId5"/>
    <p:sldId id="270" r:id="rId6"/>
    <p:sldId id="258" r:id="rId7"/>
    <p:sldId id="259" r:id="rId8"/>
    <p:sldId id="267" r:id="rId9"/>
    <p:sldId id="283" r:id="rId10"/>
    <p:sldId id="262" r:id="rId11"/>
    <p:sldId id="274" r:id="rId12"/>
    <p:sldId id="278" r:id="rId13"/>
    <p:sldId id="275" r:id="rId14"/>
    <p:sldId id="276" r:id="rId15"/>
    <p:sldId id="282" r:id="rId16"/>
    <p:sldId id="277" r:id="rId17"/>
    <p:sldId id="280" r:id="rId18"/>
    <p:sldId id="273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CB0D-BC91-4463-96FC-F01E18481165}" v="286" dt="2019-12-16T09:32:51.830"/>
    <p1510:client id="{49020715-603D-4F94-B914-78B5065ABCA5}" v="279" dt="2019-12-15T03:47:22.927"/>
    <p1510:client id="{51DF8775-773A-495C-9A86-0EF8891C9F7A}" v="579" dt="2019-12-15T09:24:45.274"/>
    <p1510:client id="{A20D96FD-8261-4B9F-8A2C-586B256ED694}" v="483" dt="2019-12-16T08:59:39.540"/>
    <p1510:client id="{AB1479BC-AFF9-4E37-8DBA-34AC9A57936A}" v="785" dt="2019-12-13T09:22:29.997"/>
    <p1510:client id="{BD8EC8CD-10E0-459B-9238-06DB586E63C4}" v="15" dt="2019-12-13T02:59:52.872"/>
    <p1510:client id="{D1422A4E-A3B1-47E3-853F-7FC4828B1465}" v="69" dt="2019-12-17T05:44:35.428"/>
    <p1510:client id="{FF2F20BE-D979-4636-960B-216847C0D99D}" v="1177" dt="2019-12-17T02:19:0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7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3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0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9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6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0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1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6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BE40-3B69-4DA8-B5CA-3F9AD778A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TDS 3751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704D-CFB1-4271-9266-A77586AD2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Lab 04: Web Application with Flask</a:t>
            </a:r>
          </a:p>
          <a:p>
            <a:r>
              <a:rPr lang="en-US" dirty="0">
                <a:cs typeface="Calibri"/>
              </a:rPr>
              <a:t>By: Aristotle Tan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: </a:t>
            </a:r>
            <a:r>
              <a:rPr lang="en-US" dirty="0">
                <a:ea typeface="+mn-lt"/>
                <a:cs typeface="+mn-lt"/>
              </a:rPr>
              <a:t>github.com/aritan7/</a:t>
            </a:r>
            <a:r>
              <a:rPr lang="en-US" dirty="0" err="1">
                <a:ea typeface="+mn-lt"/>
                <a:cs typeface="+mn-lt"/>
              </a:rPr>
              <a:t>smc_flask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687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503D-CC0F-40AC-A170-BF818F8B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#1: index.html (templates)</a:t>
            </a:r>
            <a:endParaRPr lang="en-US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96E2-CE53-4470-816B-B9A3FB2F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cs typeface="Calibri" panose="020F0502020204030204"/>
              </a:rPr>
              <a:t>&lt;html&gt;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&lt;head&gt;hello&lt;/head&gt;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&lt;body&gt;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Hello, {{ name }}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&lt;/body&gt;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&lt;/html&gt;</a:t>
            </a: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30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E134-C2FB-4171-9C06-DD10A93D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#2: Search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0164-146A-4651-B880-EE9D1C9A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A032C0F7-8D44-4865-B6C0-6987E513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5" y="1516418"/>
            <a:ext cx="8383570" cy="49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1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E134-C2FB-4171-9C06-DD10A93D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#2: Search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0164-146A-4651-B880-EE9D1C9A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Get user query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Retrieve list of tweets from csv. </a:t>
            </a:r>
          </a:p>
          <a:p>
            <a:pPr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Retrieve list of csv based on user query. </a:t>
            </a: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A032C0F7-8D44-4865-B6C0-6987E513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50" t="-321" r="19962" b="93692"/>
          <a:stretch/>
        </p:blipFill>
        <p:spPr>
          <a:xfrm>
            <a:off x="992956" y="1956336"/>
            <a:ext cx="3189737" cy="58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5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B602-3829-410B-BA03-12183E98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#2 Search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ACBC-813C-438A-B82E-3732FDD0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Search1 </a:t>
            </a:r>
            <a:r>
              <a:rPr lang="en-US" dirty="0">
                <a:cs typeface="Calibri"/>
              </a:rPr>
              <a:t>directory</a:t>
            </a:r>
          </a:p>
          <a:p>
            <a:pPr lvl="1"/>
            <a:r>
              <a:rPr lang="en-US" dirty="0">
                <a:cs typeface="Calibri"/>
              </a:rPr>
              <a:t>Templates</a:t>
            </a:r>
          </a:p>
          <a:p>
            <a:pPr lvl="2"/>
            <a:r>
              <a:rPr lang="en-US" dirty="0">
                <a:cs typeface="Calibri"/>
              </a:rPr>
              <a:t>index.html</a:t>
            </a:r>
          </a:p>
          <a:p>
            <a:pPr lvl="1"/>
            <a:r>
              <a:rPr lang="en-US" dirty="0">
                <a:cs typeface="Calibri"/>
              </a:rPr>
              <a:t>Application.py</a:t>
            </a:r>
          </a:p>
          <a:p>
            <a:pPr lvl="1"/>
            <a:r>
              <a:rPr lang="en-US" dirty="0">
                <a:cs typeface="Calibri"/>
              </a:rPr>
              <a:t>Tweet_processing.py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Tweets.json</a:t>
            </a:r>
            <a:endParaRPr lang="en-US">
              <a:ea typeface="+mn-lt"/>
              <a:cs typeface="+mn-lt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99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B602-3829-410B-BA03-12183E98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#2 Search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ACBC-813C-438A-B82E-3732FDD0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cs typeface="Calibri"/>
              </a:rPr>
              <a:t>Search1 </a:t>
            </a:r>
            <a:r>
              <a:rPr lang="en-US" dirty="0">
                <a:cs typeface="Calibri"/>
              </a:rPr>
              <a:t>Exercise 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/>
              </a:rPr>
              <a:t>- Complete tweets_processing.py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56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B602-3829-410B-BA03-12183E98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#2 Search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ACBC-813C-438A-B82E-3732FDD0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cs typeface="Calibri"/>
              </a:rPr>
              <a:t>Search4 </a:t>
            </a:r>
            <a:r>
              <a:rPr lang="en-US" dirty="0">
                <a:cs typeface="Calibri"/>
              </a:rPr>
              <a:t>Exercise 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/>
              </a:rPr>
              <a:t>- Submitting form via POST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18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B602-3829-410B-BA03-12183E98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#2 Search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ACBC-813C-438A-B82E-3732FDD0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Search1 </a:t>
            </a:r>
            <a:r>
              <a:rPr lang="en-US" i="1" dirty="0">
                <a:ea typeface="+mn-lt"/>
                <a:cs typeface="+mn-lt"/>
              </a:rPr>
              <a:t>–</a:t>
            </a:r>
            <a:r>
              <a:rPr lang="en-US" dirty="0">
                <a:ea typeface="+mn-lt"/>
                <a:cs typeface="+mn-lt"/>
              </a:rPr>
              <a:t> HTTP_GET via form</a:t>
            </a:r>
          </a:p>
          <a:p>
            <a:pPr marL="0" indent="0">
              <a:buNone/>
            </a:pPr>
            <a:r>
              <a:rPr lang="en-US" b="1" i="1" dirty="0">
                <a:cs typeface="Calibri"/>
              </a:rPr>
              <a:t>Search2 </a:t>
            </a:r>
            <a:r>
              <a:rPr lang="en-US" i="1" dirty="0">
                <a:ea typeface="+mn-lt"/>
                <a:cs typeface="+mn-lt"/>
              </a:rPr>
              <a:t>–</a:t>
            </a:r>
            <a:r>
              <a:rPr lang="en-US" dirty="0">
                <a:cs typeface="Calibri"/>
              </a:rPr>
              <a:t> Templates, extend template, blocks</a:t>
            </a:r>
          </a:p>
          <a:p>
            <a:pPr marL="0" indent="0">
              <a:buNone/>
            </a:pPr>
            <a:r>
              <a:rPr lang="en-US" b="1" i="1" dirty="0">
                <a:ea typeface="+mn-lt"/>
                <a:cs typeface="+mn-lt"/>
              </a:rPr>
              <a:t>Search3 </a:t>
            </a:r>
            <a:r>
              <a:rPr lang="en-US" i="1" dirty="0">
                <a:ea typeface="+mn-lt"/>
                <a:cs typeface="+mn-lt"/>
              </a:rPr>
              <a:t>–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Dynamically generated html, jinja-for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Search4 </a:t>
            </a:r>
            <a:r>
              <a:rPr lang="en-US" i="1" dirty="0">
                <a:ea typeface="+mn-lt"/>
                <a:cs typeface="+mn-lt"/>
              </a:rPr>
              <a:t>–</a:t>
            </a:r>
            <a:r>
              <a:rPr lang="en-US" b="1" i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HTTP_POST via form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r>
              <a:rPr lang="en-US" sz="2000" i="1" dirty="0">
                <a:cs typeface="Calibri"/>
              </a:rPr>
              <a:t>Red: Partial code only</a:t>
            </a:r>
          </a:p>
        </p:txBody>
      </p:sp>
    </p:spTree>
    <p:extLst>
      <p:ext uri="{BB962C8B-B14F-4D97-AF65-F5344CB8AC3E}">
        <p14:creationId xmlns:p14="http://schemas.microsoft.com/office/powerpoint/2010/main" val="285724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E134-C2FB-4171-9C06-DD10A93D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#2: Search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0164-146A-4651-B880-EE9D1C9A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DDC3EB-35D9-4586-A0FB-0B1A09E6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1604426"/>
            <a:ext cx="8014354" cy="47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D18B-7B19-48B8-822A-8EB15F7E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#4: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4644-9002-43D7-8825-1C011170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Wordcloud</a:t>
            </a:r>
            <a:r>
              <a:rPr lang="en-US" dirty="0">
                <a:cs typeface="Calibri"/>
              </a:rPr>
              <a:t> Example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BCD667-6E89-445A-828A-78F84F97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2322815"/>
            <a:ext cx="7205220" cy="41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8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D18B-7B19-48B8-822A-8EB15F7E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#4: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4644-9002-43D7-8825-1C011170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Exercise</a:t>
            </a:r>
            <a:r>
              <a:rPr lang="en-US" dirty="0">
                <a:cs typeface="Calibri"/>
              </a:rPr>
              <a:t>: Generate word-cloud using </a:t>
            </a:r>
            <a:r>
              <a:rPr lang="en-US" dirty="0" err="1">
                <a:cs typeface="Calibri"/>
              </a:rPr>
              <a:t>Tf-Idf</a:t>
            </a:r>
            <a:endParaRPr lang="en-US" dirty="0" err="1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BCD667-6E89-445A-828A-78F84F97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2322815"/>
            <a:ext cx="7205220" cy="41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11CBC6-05D6-48A9-BA8D-314946AB3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1270020" y="1314833"/>
            <a:ext cx="5804628" cy="43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3965-862E-4A62-BA72-26DFBF7B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MVC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C3EF-18BA-4AB8-98A2-14B36160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Model</a:t>
            </a:r>
          </a:p>
          <a:p>
            <a:pPr lvl="1"/>
            <a:r>
              <a:rPr lang="en-US" dirty="0">
                <a:cs typeface="Calibri"/>
              </a:rPr>
              <a:t>Database, Data structure</a:t>
            </a:r>
          </a:p>
          <a:p>
            <a:pPr lvl="1"/>
            <a:r>
              <a:rPr lang="en-US" dirty="0">
                <a:cs typeface="Calibri"/>
              </a:rPr>
              <a:t>Data abstraction layer</a:t>
            </a:r>
          </a:p>
          <a:p>
            <a:pPr lvl="1"/>
            <a:r>
              <a:rPr lang="en-US" dirty="0">
                <a:cs typeface="Calibri"/>
              </a:rPr>
              <a:t>Not covered</a:t>
            </a:r>
          </a:p>
          <a:p>
            <a:r>
              <a:rPr lang="en-US" b="1" dirty="0">
                <a:cs typeface="Calibri"/>
              </a:rPr>
              <a:t>View </a:t>
            </a:r>
            <a:r>
              <a:rPr lang="en-US" dirty="0">
                <a:ea typeface="+mn-lt"/>
                <a:cs typeface="+mn-lt"/>
              </a:rPr>
              <a:t>✓</a:t>
            </a:r>
          </a:p>
          <a:p>
            <a:pPr lvl="1"/>
            <a:r>
              <a:rPr lang="en-US" dirty="0">
                <a:cs typeface="Calibri"/>
              </a:rPr>
              <a:t>How the user engage with the browser</a:t>
            </a:r>
          </a:p>
          <a:p>
            <a:pPr lvl="1"/>
            <a:r>
              <a:rPr lang="en-US" dirty="0">
                <a:cs typeface="Calibri"/>
              </a:rPr>
              <a:t>What the user </a:t>
            </a:r>
            <a:r>
              <a:rPr lang="en-US" dirty="0">
                <a:ea typeface="+mn-lt"/>
                <a:cs typeface="+mn-lt"/>
              </a:rPr>
              <a:t>perceives</a:t>
            </a: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Controller </a:t>
            </a:r>
            <a:r>
              <a:rPr lang="en-US" dirty="0">
                <a:ea typeface="+mn-lt"/>
                <a:cs typeface="+mn-lt"/>
              </a:rPr>
              <a:t>✓</a:t>
            </a:r>
          </a:p>
          <a:p>
            <a:pPr lvl="1"/>
            <a:r>
              <a:rPr lang="en-US" dirty="0">
                <a:cs typeface="Calibri"/>
              </a:rPr>
              <a:t>Provides the</a:t>
            </a:r>
            <a:r>
              <a:rPr lang="en-US" dirty="0">
                <a:ea typeface="+mn-lt"/>
                <a:cs typeface="+mn-lt"/>
              </a:rPr>
              <a:t> logic to either handle presentation flow in the view or update the model’s data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10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026F-0D2D-4504-8DBF-7A72FA35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Flask?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0297-70BF-44B0-868B-CEE5FD27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Micro-framework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Support templating languages like Jinja2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Simple!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To install:</a:t>
            </a:r>
          </a:p>
          <a:p>
            <a:pPr lvl="1"/>
            <a:r>
              <a:rPr lang="en-US" dirty="0">
                <a:cs typeface="Calibri" panose="020F0502020204030204"/>
              </a:rPr>
              <a:t>Pip install flask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162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2381-E311-4BA7-9882-F09995C4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7B4D-2F1F-4EBC-8B1A-C5B827B5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Hello World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2. Tweet Search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Dashboard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38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503D-CC0F-40AC-A170-BF818F8B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#1: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96E2-CE53-4470-816B-B9A3FB2F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from flask import Flask, </a:t>
            </a:r>
            <a:r>
              <a:rPr lang="en-US" dirty="0" err="1">
                <a:ea typeface="+mn-lt"/>
                <a:cs typeface="+mn-lt"/>
              </a:rPr>
              <a:t>render_template</a:t>
            </a:r>
            <a:r>
              <a:rPr lang="en-US" dirty="0">
                <a:ea typeface="+mn-lt"/>
                <a:cs typeface="+mn-lt"/>
              </a:rPr>
              <a:t>, request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 turn this file into an web application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app = Flask(__name__)</a:t>
            </a:r>
            <a:endParaRPr lang="en-US" dirty="0"/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# whenever flask see a request for "slash" by some user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@</a:t>
            </a:r>
            <a:r>
              <a:rPr lang="en-US" dirty="0" err="1">
                <a:cs typeface="Calibri" panose="020F0502020204030204"/>
              </a:rPr>
              <a:t>app.route</a:t>
            </a:r>
            <a:r>
              <a:rPr lang="en-US" dirty="0">
                <a:cs typeface="Calibri" panose="020F0502020204030204"/>
              </a:rPr>
              <a:t>('/')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def index():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    return "Hello World"</a:t>
            </a: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031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6D2-9CB2-45A1-8239-64C72793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 run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2DD9-40AD-4B81-9BF1-528E4075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Flask run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Set Environment var:</a:t>
            </a:r>
          </a:p>
          <a:p>
            <a:pPr lvl="1"/>
            <a:r>
              <a:rPr lang="en-US" dirty="0">
                <a:cs typeface="Calibri"/>
              </a:rPr>
              <a:t>Windows: set </a:t>
            </a:r>
            <a:r>
              <a:rPr lang="en-US" dirty="0">
                <a:ea typeface="+mn-lt"/>
                <a:cs typeface="+mn-lt"/>
              </a:rPr>
              <a:t>FLASK_APP='application.py'</a:t>
            </a:r>
          </a:p>
          <a:p>
            <a:pPr lvl="1"/>
            <a:r>
              <a:rPr lang="en-US" dirty="0">
                <a:cs typeface="Calibri"/>
              </a:rPr>
              <a:t>OSX / Linux: export FLASK_APP='application.py'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15FAEF-5F8C-4670-91E8-0867DADB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2" y="2347024"/>
            <a:ext cx="6696433" cy="19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EE66-17CE-42E8-A87A-34D980AF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#1: Templates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E2FE7-C6B9-4BDC-8154-95268D85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Dynamically construct HTML</a:t>
            </a:r>
          </a:p>
          <a:p>
            <a:r>
              <a:rPr lang="en-US">
                <a:cs typeface="Calibri"/>
              </a:rPr>
              <a:t>Templating Language: Jinja2</a:t>
            </a:r>
          </a:p>
          <a:p>
            <a:r>
              <a:rPr lang="en-US">
                <a:cs typeface="Calibri"/>
              </a:rPr>
              <a:t>Basic template blocks, some basic (limited) logical expression allowed: if-else, for statement</a:t>
            </a:r>
          </a:p>
          <a:p>
            <a:r>
              <a:rPr lang="en-US">
                <a:cs typeface="Calibri"/>
              </a:rPr>
              <a:t>Purpose: for displaying data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3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503D-CC0F-40AC-A170-BF818F8B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#1: hello world (templates)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96E2-CE53-4470-816B-B9A3FB2F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from flask import Flask, </a:t>
            </a:r>
            <a:r>
              <a:rPr lang="en-US" dirty="0" err="1">
                <a:ea typeface="+mn-lt"/>
                <a:cs typeface="+mn-lt"/>
              </a:rPr>
              <a:t>render_template</a:t>
            </a:r>
            <a:r>
              <a:rPr lang="en-US" dirty="0">
                <a:ea typeface="+mn-lt"/>
                <a:cs typeface="+mn-lt"/>
              </a:rPr>
              <a:t>, request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# turn this file into an web application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app = Flask(__name__)</a:t>
            </a:r>
            <a:endParaRPr lang="en-US" dirty="0"/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# whenever flask see a request for "slash" by some user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@</a:t>
            </a:r>
            <a:r>
              <a:rPr lang="en-US" dirty="0" err="1">
                <a:cs typeface="Calibri" panose="020F0502020204030204"/>
              </a:rPr>
              <a:t>app.route</a:t>
            </a:r>
            <a:r>
              <a:rPr lang="en-US" dirty="0">
                <a:cs typeface="Calibri" panose="020F0502020204030204"/>
              </a:rPr>
              <a:t>('/')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def index():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    Return </a:t>
            </a:r>
            <a:r>
              <a:rPr lang="en-US" dirty="0" err="1">
                <a:cs typeface="Calibri" panose="020F0502020204030204"/>
              </a:rPr>
              <a:t>render_template</a:t>
            </a:r>
            <a:r>
              <a:rPr lang="en-US" dirty="0">
                <a:cs typeface="Calibri" panose="020F0502020204030204"/>
              </a:rPr>
              <a:t>('index.html')</a:t>
            </a:r>
          </a:p>
          <a:p>
            <a:pPr>
              <a:buNone/>
            </a:pPr>
            <a:endParaRPr lang="en-US" dirty="0">
              <a:cs typeface="Calibri" panose="020F0502020204030204"/>
            </a:endParaRP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44D634E-83DF-4703-8D0A-AB43A960E12D}"/>
              </a:ext>
            </a:extLst>
          </p:cNvPr>
          <p:cNvSpPr/>
          <p:nvPr/>
        </p:nvSpPr>
        <p:spPr>
          <a:xfrm>
            <a:off x="4962631" y="4412168"/>
            <a:ext cx="981958" cy="4870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TDS 3751</vt:lpstr>
      <vt:lpstr>PowerPoint Presentation</vt:lpstr>
      <vt:lpstr>MVC Architecture</vt:lpstr>
      <vt:lpstr>Why Flask?</vt:lpstr>
      <vt:lpstr>Hands-on</vt:lpstr>
      <vt:lpstr>#1: hello world</vt:lpstr>
      <vt:lpstr>To run </vt:lpstr>
      <vt:lpstr>#1: Templates</vt:lpstr>
      <vt:lpstr>#1: hello world (templates)</vt:lpstr>
      <vt:lpstr>#1: index.html (templates)</vt:lpstr>
      <vt:lpstr>#2: Search Tweets</vt:lpstr>
      <vt:lpstr>#2: Search Tweets</vt:lpstr>
      <vt:lpstr>#2 Search Tweets</vt:lpstr>
      <vt:lpstr>#2 Search Tweets</vt:lpstr>
      <vt:lpstr>#2 Search Tweets</vt:lpstr>
      <vt:lpstr>#2 Search Tweets</vt:lpstr>
      <vt:lpstr>#2: Search Tweets</vt:lpstr>
      <vt:lpstr>#4: Dashboard</vt:lpstr>
      <vt:lpstr>#4: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505</cp:revision>
  <dcterms:created xsi:type="dcterms:W3CDTF">2019-12-13T02:59:04Z</dcterms:created>
  <dcterms:modified xsi:type="dcterms:W3CDTF">2019-12-17T05:47:02Z</dcterms:modified>
</cp:coreProperties>
</file>