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9"/>
  </p:notesMasterIdLst>
  <p:sldIdLst>
    <p:sldId id="291" r:id="rId2"/>
    <p:sldId id="292" r:id="rId3"/>
    <p:sldId id="326" r:id="rId4"/>
    <p:sldId id="327" r:id="rId5"/>
    <p:sldId id="328" r:id="rId6"/>
    <p:sldId id="329" r:id="rId7"/>
    <p:sldId id="330" r:id="rId8"/>
    <p:sldId id="331" r:id="rId9"/>
    <p:sldId id="293" r:id="rId10"/>
    <p:sldId id="8395" r:id="rId11"/>
    <p:sldId id="2147469936" r:id="rId12"/>
    <p:sldId id="8393" r:id="rId13"/>
    <p:sldId id="294" r:id="rId14"/>
    <p:sldId id="295" r:id="rId15"/>
    <p:sldId id="296" r:id="rId16"/>
    <p:sldId id="323" r:id="rId17"/>
    <p:sldId id="83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B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6FB51-33DA-4291-8E44-7D41782DDCC5}" v="253" dt="2022-03-29T19:00:37.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91837"/>
  </p:normalViewPr>
  <p:slideViewPr>
    <p:cSldViewPr snapToGrid="0" snapToObjects="1">
      <p:cViewPr varScale="1">
        <p:scale>
          <a:sx n="117" d="100"/>
          <a:sy n="117" d="100"/>
        </p:scale>
        <p:origin x="66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2</a:t>
            </a:fld>
            <a:endParaRPr lang="en-US"/>
          </a:p>
        </p:txBody>
      </p:sp>
    </p:spTree>
    <p:extLst>
      <p:ext uri="{BB962C8B-B14F-4D97-AF65-F5344CB8AC3E}">
        <p14:creationId xmlns:p14="http://schemas.microsoft.com/office/powerpoint/2010/main" val="86771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3</a:t>
            </a:fld>
            <a:endParaRPr lang="en-US"/>
          </a:p>
        </p:txBody>
      </p:sp>
    </p:spTree>
    <p:extLst>
      <p:ext uri="{BB962C8B-B14F-4D97-AF65-F5344CB8AC3E}">
        <p14:creationId xmlns:p14="http://schemas.microsoft.com/office/powerpoint/2010/main" val="34176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4</a:t>
            </a:fld>
            <a:endParaRPr lang="en-US"/>
          </a:p>
        </p:txBody>
      </p:sp>
    </p:spTree>
    <p:extLst>
      <p:ext uri="{BB962C8B-B14F-4D97-AF65-F5344CB8AC3E}">
        <p14:creationId xmlns:p14="http://schemas.microsoft.com/office/powerpoint/2010/main" val="425521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23096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a:p>
        </p:txBody>
      </p:sp>
    </p:spTree>
    <p:extLst>
      <p:ext uri="{BB962C8B-B14F-4D97-AF65-F5344CB8AC3E}">
        <p14:creationId xmlns:p14="http://schemas.microsoft.com/office/powerpoint/2010/main" val="149937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14</a:t>
            </a:fld>
            <a:endParaRPr lang="en-US"/>
          </a:p>
        </p:txBody>
      </p:sp>
    </p:spTree>
    <p:extLst>
      <p:ext uri="{BB962C8B-B14F-4D97-AF65-F5344CB8AC3E}">
        <p14:creationId xmlns:p14="http://schemas.microsoft.com/office/powerpoint/2010/main" val="212813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15</a:t>
            </a:fld>
            <a:endParaRPr lang="en-US"/>
          </a:p>
        </p:txBody>
      </p:sp>
    </p:spTree>
    <p:extLst>
      <p:ext uri="{BB962C8B-B14F-4D97-AF65-F5344CB8AC3E}">
        <p14:creationId xmlns:p14="http://schemas.microsoft.com/office/powerpoint/2010/main" val="95732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9/27/22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9124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2828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982756857"/>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Our First App</a:t>
            </a:r>
          </a:p>
        </p:txBody>
      </p:sp>
      <p:sp>
        <p:nvSpPr>
          <p:cNvPr id="4" name="Text Placeholder 3"/>
          <p:cNvSpPr>
            <a:spLocks noGrp="1"/>
          </p:cNvSpPr>
          <p:nvPr>
            <p:ph type="body" sz="quarter" idx="13"/>
          </p:nvPr>
        </p:nvSpPr>
        <p:spPr/>
        <p:txBody>
          <a:bodyPr/>
          <a:lstStyle/>
          <a:p>
            <a:endParaRPr lang="en-US"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s face with a black background&#10;&#10;Description automatically generated with low confidence">
            <a:extLst>
              <a:ext uri="{FF2B5EF4-FFF2-40B4-BE49-F238E27FC236}">
                <a16:creationId xmlns:a16="http://schemas.microsoft.com/office/drawing/2014/main" id="{81B18E2C-A3A1-C320-BAAC-2E5F85F8B720}"/>
              </a:ext>
            </a:extLst>
          </p:cNvPr>
          <p:cNvPicPr>
            <a:picLocks noChangeAspect="1"/>
          </p:cNvPicPr>
          <p:nvPr/>
        </p:nvPicPr>
        <p:blipFill>
          <a:blip r:embed="rId3"/>
          <a:stretch>
            <a:fillRect/>
          </a:stretch>
        </p:blipFill>
        <p:spPr>
          <a:xfrm>
            <a:off x="-387780" y="4920713"/>
            <a:ext cx="1932917" cy="1447800"/>
          </a:xfrm>
          <a:prstGeom prst="rect">
            <a:avLst/>
          </a:prstGeom>
        </p:spPr>
      </p:pic>
      <p:pic>
        <p:nvPicPr>
          <p:cNvPr id="6" name="Picture 2">
            <a:extLst>
              <a:ext uri="{FF2B5EF4-FFF2-40B4-BE49-F238E27FC236}">
                <a16:creationId xmlns:a16="http://schemas.microsoft.com/office/drawing/2014/main" id="{A01CF5C4-989F-625E-AC59-93E14C2A8CA0}"/>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1345061" y="6055181"/>
            <a:ext cx="326511" cy="3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 Lifecycle</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Windows lifecycle:</a:t>
            </a:r>
          </a:p>
          <a:p>
            <a:pPr marL="1792773" lvl="1" indent="-896386">
              <a:buFont typeface="Wingdings" charset="2"/>
              <a:buChar char="§"/>
            </a:pPr>
            <a:r>
              <a:rPr lang="en-US" sz="2353" b="1" dirty="0"/>
              <a:t>Created</a:t>
            </a:r>
          </a:p>
          <a:p>
            <a:pPr marL="1792773" lvl="1" indent="-896386">
              <a:buFont typeface="Wingdings" charset="2"/>
              <a:buChar char="§"/>
            </a:pPr>
            <a:r>
              <a:rPr lang="en-US" sz="2353" b="1" dirty="0"/>
              <a:t>Activated</a:t>
            </a:r>
          </a:p>
          <a:p>
            <a:pPr marL="1792773" lvl="1" indent="-896386">
              <a:buFont typeface="Wingdings" charset="2"/>
              <a:buChar char="§"/>
            </a:pPr>
            <a:r>
              <a:rPr lang="en-US" sz="2353" b="1" dirty="0"/>
              <a:t>Deactivated</a:t>
            </a:r>
          </a:p>
          <a:p>
            <a:pPr marL="1792773" lvl="1" indent="-896386">
              <a:buFont typeface="Wingdings" charset="2"/>
              <a:buChar char="§"/>
            </a:pPr>
            <a:r>
              <a:rPr lang="en-US" sz="2353" b="1" dirty="0"/>
              <a:t>Stopped</a:t>
            </a:r>
          </a:p>
          <a:p>
            <a:pPr marL="1792773" lvl="1" indent="-896386">
              <a:buFont typeface="Wingdings" charset="2"/>
              <a:buChar char="§"/>
            </a:pPr>
            <a:r>
              <a:rPr lang="en-US" sz="2353" b="1" dirty="0"/>
              <a:t>Resumed</a:t>
            </a:r>
          </a:p>
          <a:p>
            <a:pPr marL="1792773" lvl="1" indent="-896386">
              <a:buFont typeface="Wingdings" charset="2"/>
              <a:buChar char="§"/>
            </a:pPr>
            <a:r>
              <a:rPr lang="en-US" sz="2353" b="1"/>
              <a:t>Destroying</a:t>
            </a:r>
            <a:endParaRPr lang="en-US" sz="2353" b="1" dirty="0"/>
          </a:p>
        </p:txBody>
      </p:sp>
      <p:pic>
        <p:nvPicPr>
          <p:cNvPr id="6" name="Picture 2" descr=".NET MAUI app lifecycle">
            <a:extLst>
              <a:ext uri="{FF2B5EF4-FFF2-40B4-BE49-F238E27FC236}">
                <a16:creationId xmlns:a16="http://schemas.microsoft.com/office/drawing/2014/main" id="{C2565257-420E-4DF3-A35C-B82B58D0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1" y="4663440"/>
            <a:ext cx="4603223" cy="21945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5B9E98-A732-49E4-8872-6ED19094E8E0}"/>
              </a:ext>
            </a:extLst>
          </p:cNvPr>
          <p:cNvPicPr>
            <a:picLocks noChangeAspect="1"/>
          </p:cNvPicPr>
          <p:nvPr/>
        </p:nvPicPr>
        <p:blipFill>
          <a:blip r:embed="rId4"/>
          <a:stretch>
            <a:fillRect/>
          </a:stretch>
        </p:blipFill>
        <p:spPr>
          <a:xfrm>
            <a:off x="5164487" y="1476216"/>
            <a:ext cx="7027513" cy="3347700"/>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1A85-E966-2E01-B88B-7E7F5D6700A0}"/>
              </a:ext>
            </a:extLst>
          </p:cNvPr>
          <p:cNvSpPr>
            <a:spLocks noGrp="1"/>
          </p:cNvSpPr>
          <p:nvPr>
            <p:ph type="title"/>
          </p:nvPr>
        </p:nvSpPr>
        <p:spPr/>
        <p:txBody>
          <a:bodyPr/>
          <a:lstStyle/>
          <a:p>
            <a:r>
              <a:rPr lang="en-US"/>
              <a:t>Multi-window</a:t>
            </a:r>
          </a:p>
        </p:txBody>
      </p:sp>
      <p:sp>
        <p:nvSpPr>
          <p:cNvPr id="3" name="Text Placeholder 2">
            <a:extLst>
              <a:ext uri="{FF2B5EF4-FFF2-40B4-BE49-F238E27FC236}">
                <a16:creationId xmlns:a16="http://schemas.microsoft.com/office/drawing/2014/main" id="{582FD4E6-8721-5C5D-DFCE-14C8865FA946}"/>
              </a:ext>
            </a:extLst>
          </p:cNvPr>
          <p:cNvSpPr>
            <a:spLocks noGrp="1"/>
          </p:cNvSpPr>
          <p:nvPr>
            <p:ph type="body" sz="quarter" idx="10"/>
          </p:nvPr>
        </p:nvSpPr>
        <p:spPr>
          <a:xfrm>
            <a:off x="588263" y="1735897"/>
            <a:ext cx="11018520" cy="941796"/>
          </a:xfrm>
        </p:spPr>
        <p:txBody>
          <a:bodyPr/>
          <a:lstStyle/>
          <a:p>
            <a:r>
              <a:rPr lang="en-US" sz="1800">
                <a:solidFill>
                  <a:srgbClr val="1E1EFF"/>
                </a:solidFill>
                <a:effectLst/>
              </a:rPr>
              <a:t>var</a:t>
            </a:r>
            <a:r>
              <a:rPr lang="en-US" sz="1800">
                <a:solidFill>
                  <a:srgbClr val="000000"/>
                </a:solidFill>
                <a:effectLst/>
              </a:rPr>
              <a:t> </a:t>
            </a:r>
            <a:r>
              <a:rPr lang="en-US" sz="1800" err="1">
                <a:solidFill>
                  <a:srgbClr val="000000"/>
                </a:solidFill>
                <a:effectLst/>
              </a:rPr>
              <a:t>secondWindow</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a:solidFill>
                  <a:srgbClr val="660066"/>
                </a:solidFill>
                <a:effectLst/>
              </a:rPr>
              <a:t>Window</a:t>
            </a:r>
            <a:r>
              <a:rPr lang="en-US" sz="1800">
                <a:solidFill>
                  <a:srgbClr val="000000"/>
                </a:solidFill>
                <a:effectLst/>
              </a:rPr>
              <a:t> { </a:t>
            </a:r>
            <a:r>
              <a:rPr lang="en-US" sz="1800">
                <a:solidFill>
                  <a:srgbClr val="660066"/>
                </a:solidFill>
                <a:effectLst/>
              </a:rPr>
              <a:t>Page</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err="1">
                <a:solidFill>
                  <a:srgbClr val="660066"/>
                </a:solidFill>
                <a:effectLst/>
              </a:rPr>
              <a:t>MySecondPage</a:t>
            </a:r>
            <a:r>
              <a:rPr lang="en-US" sz="1800">
                <a:solidFill>
                  <a:srgbClr val="000000"/>
                </a:solidFill>
                <a:effectLst/>
              </a:rPr>
              <a:t> { </a:t>
            </a:r>
            <a:r>
              <a:rPr lang="en-US" sz="1800">
                <a:solidFill>
                  <a:srgbClr val="008800"/>
                </a:solidFill>
                <a:effectLst/>
              </a:rPr>
              <a:t>// ...</a:t>
            </a:r>
            <a:r>
              <a:rPr lang="en-US" sz="1800">
                <a:solidFill>
                  <a:srgbClr val="000000"/>
                </a:solidFill>
                <a:effectLst/>
              </a:rPr>
              <a:t> } };</a:t>
            </a:r>
          </a:p>
          <a:p>
            <a:endParaRPr lang="en-US" sz="1800"/>
          </a:p>
          <a:p>
            <a:r>
              <a:rPr lang="en-US" sz="1800" err="1">
                <a:solidFill>
                  <a:srgbClr val="660066"/>
                </a:solidFill>
                <a:effectLst/>
              </a:rPr>
              <a:t>Application</a:t>
            </a:r>
            <a:r>
              <a:rPr lang="en-US" sz="1800" err="1">
                <a:solidFill>
                  <a:srgbClr val="000000"/>
                </a:solidFill>
                <a:effectLst/>
              </a:rPr>
              <a:t>.</a:t>
            </a:r>
            <a:r>
              <a:rPr lang="en-US" sz="1800" err="1">
                <a:solidFill>
                  <a:srgbClr val="660066"/>
                </a:solidFill>
                <a:effectLst/>
              </a:rPr>
              <a:t>Current</a:t>
            </a:r>
            <a:r>
              <a:rPr lang="en-US" sz="1800" err="1">
                <a:solidFill>
                  <a:srgbClr val="000000"/>
                </a:solidFill>
                <a:effectLst/>
              </a:rPr>
              <a:t>.</a:t>
            </a:r>
            <a:r>
              <a:rPr lang="en-US" sz="1800" err="1">
                <a:solidFill>
                  <a:srgbClr val="660066"/>
                </a:solidFill>
                <a:effectLst/>
              </a:rPr>
              <a:t>OpenWindow</a:t>
            </a:r>
            <a:r>
              <a:rPr lang="en-US" sz="1800">
                <a:solidFill>
                  <a:srgbClr val="000000"/>
                </a:solidFill>
                <a:effectLst/>
              </a:rPr>
              <a:t>(</a:t>
            </a:r>
            <a:r>
              <a:rPr lang="en-US" sz="1800" err="1">
                <a:solidFill>
                  <a:srgbClr val="000000"/>
                </a:solidFill>
                <a:effectLst/>
              </a:rPr>
              <a:t>secondWindow</a:t>
            </a:r>
            <a:r>
              <a:rPr lang="en-US" sz="1800">
                <a:solidFill>
                  <a:srgbClr val="000000"/>
                </a:solidFill>
                <a:effectLst/>
              </a:rPr>
              <a:t>);</a:t>
            </a:r>
            <a:endParaRPr lang="en-US" sz="1800"/>
          </a:p>
        </p:txBody>
      </p:sp>
      <p:pic>
        <p:nvPicPr>
          <p:cNvPr id="6146" name="Picture 2">
            <a:extLst>
              <a:ext uri="{FF2B5EF4-FFF2-40B4-BE49-F238E27FC236}">
                <a16:creationId xmlns:a16="http://schemas.microsoft.com/office/drawing/2014/main" id="{4E043D39-C580-0EF8-A147-D605530EA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 y="2855851"/>
            <a:ext cx="11558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38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6453" y="358863"/>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420367" y="1380618"/>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684448" y="1380619"/>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5752058" cy="1934440"/>
          </a:xfrm>
        </p:spPr>
        <p:txBody>
          <a:bodyPr/>
          <a:lstStyle/>
          <a:p>
            <a:pPr marL="380964" indent="-380964"/>
            <a:r>
              <a:rPr lang="en-US" dirty="0"/>
              <a:t>Single screen of content</a:t>
            </a:r>
          </a:p>
          <a:p>
            <a:pPr marL="380964" indent="-380964"/>
            <a:r>
              <a:rPr lang="en-US" dirty="0"/>
              <a:t>ContentPage holds one visual element</a:t>
            </a:r>
          </a:p>
        </p:txBody>
      </p:sp>
      <p:sp>
        <p:nvSpPr>
          <p:cNvPr id="17409" name="Title 5"/>
          <p:cNvSpPr>
            <a:spLocks noGrp="1"/>
          </p:cNvSpPr>
          <p:nvPr>
            <p:ph type="title"/>
          </p:nvPr>
        </p:nvSpPr>
        <p:spPr/>
        <p:txBody>
          <a:bodyPr/>
          <a:lstStyle/>
          <a:p>
            <a:pPr eaLnBrk="1" hangingPunct="1"/>
            <a:r>
              <a:rPr lang="en-US" dirty="0"/>
              <a:t>Pages</a:t>
            </a:r>
          </a:p>
        </p:txBody>
      </p:sp>
      <p:sp>
        <p:nvSpPr>
          <p:cNvPr id="3" name="Rechteck 2"/>
          <p:cNvSpPr/>
          <p:nvPr/>
        </p:nvSpPr>
        <p:spPr>
          <a:xfrm>
            <a:off x="6673494" y="1871722"/>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3400134"/>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Control</a:t>
            </a:r>
          </a:p>
        </p:txBody>
      </p:sp>
      <p:sp>
        <p:nvSpPr>
          <p:cNvPr id="20" name="Right Arrow 47"/>
          <p:cNvSpPr/>
          <p:nvPr/>
        </p:nvSpPr>
        <p:spPr>
          <a:xfrm rot="5400000">
            <a:off x="8468070" y="2751007"/>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695249"/>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spTree>
    <p:extLst>
      <p:ext uri="{BB962C8B-B14F-4D97-AF65-F5344CB8AC3E}">
        <p14:creationId xmlns:p14="http://schemas.microsoft.com/office/powerpoint/2010/main" val="18285232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6404254" cy="4589398"/>
          </a:xfrm>
        </p:spPr>
        <p:txBody>
          <a:bodyPr/>
          <a:lstStyle/>
          <a:p>
            <a:pPr marL="380964" indent="-380964"/>
            <a:r>
              <a:rPr lang="en-US" dirty="0"/>
              <a:t>Layouts handle child elements</a:t>
            </a:r>
          </a:p>
          <a:p>
            <a:pPr marL="380964" indent="-380964"/>
            <a:r>
              <a:rPr lang="en-US" dirty="0"/>
              <a:t>Layouts include:</a:t>
            </a:r>
          </a:p>
          <a:p>
            <a:pPr marL="617510" lvl="1" indent="-380964"/>
            <a:r>
              <a:rPr lang="en-US" dirty="0"/>
              <a:t>Grid</a:t>
            </a:r>
          </a:p>
          <a:p>
            <a:pPr marL="617510" lvl="1" indent="-380964"/>
            <a:r>
              <a:rPr lang="en-US" dirty="0" err="1"/>
              <a:t>StackLayout</a:t>
            </a:r>
            <a:endParaRPr lang="en-US" dirty="0"/>
          </a:p>
          <a:p>
            <a:pPr marL="617510" lvl="1" indent="-380964"/>
            <a:r>
              <a:rPr lang="en-US" dirty="0" err="1"/>
              <a:t>RelativeLayout</a:t>
            </a:r>
            <a:endParaRPr lang="en-US" dirty="0"/>
          </a:p>
          <a:p>
            <a:pPr marL="617510" lvl="1" indent="-380964"/>
            <a:r>
              <a:rPr lang="en-US" dirty="0" err="1"/>
              <a:t>FlexLayout</a:t>
            </a:r>
            <a:endParaRPr lang="en-US" dirty="0"/>
          </a:p>
          <a:p>
            <a:pPr marL="617510" lvl="1" indent="-380964"/>
            <a:r>
              <a:rPr lang="en-US" dirty="0"/>
              <a:t>&amp; more</a:t>
            </a:r>
          </a:p>
          <a:p>
            <a:pPr marL="0" indent="0">
              <a:buNone/>
            </a:pPr>
            <a:endParaRPr lang="en-US" dirty="0"/>
          </a:p>
        </p:txBody>
      </p:sp>
      <p:sp>
        <p:nvSpPr>
          <p:cNvPr id="17409" name="Title 5"/>
          <p:cNvSpPr>
            <a:spLocks noGrp="1"/>
          </p:cNvSpPr>
          <p:nvPr>
            <p:ph type="title"/>
          </p:nvPr>
        </p:nvSpPr>
        <p:spPr/>
        <p:txBody>
          <a:bodyPr/>
          <a:lstStyle/>
          <a:p>
            <a:pPr eaLnBrk="1" hangingPunct="1"/>
            <a:r>
              <a:rPr lang="en-US" dirty="0"/>
              <a:t>Layout</a:t>
            </a:r>
          </a:p>
        </p:txBody>
      </p:sp>
      <p:sp>
        <p:nvSpPr>
          <p:cNvPr id="3" name="Rechteck 2"/>
          <p:cNvSpPr/>
          <p:nvPr/>
        </p:nvSpPr>
        <p:spPr>
          <a:xfrm>
            <a:off x="6673494" y="1416173"/>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2944585"/>
            <a:ext cx="4007244" cy="423255"/>
          </a:xfrm>
          <a:prstGeom prst="rect">
            <a:avLst/>
          </a:prstGeom>
          <a:solidFill>
            <a:srgbClr val="6CBD58"/>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Layout</a:t>
            </a:r>
          </a:p>
        </p:txBody>
      </p:sp>
      <p:sp>
        <p:nvSpPr>
          <p:cNvPr id="20" name="Right Arrow 47"/>
          <p:cNvSpPr/>
          <p:nvPr/>
        </p:nvSpPr>
        <p:spPr>
          <a:xfrm rot="5400000">
            <a:off x="8468070" y="2295459"/>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239700"/>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grpSp>
        <p:nvGrpSpPr>
          <p:cNvPr id="5" name="Gruppierung 4"/>
          <p:cNvGrpSpPr/>
          <p:nvPr/>
        </p:nvGrpSpPr>
        <p:grpSpPr>
          <a:xfrm>
            <a:off x="7854417" y="3422491"/>
            <a:ext cx="2519714" cy="2389040"/>
            <a:chOff x="5890812" y="2908577"/>
            <a:chExt cx="1889786" cy="1792034"/>
          </a:xfrm>
        </p:grpSpPr>
        <p:grpSp>
          <p:nvGrpSpPr>
            <p:cNvPr id="2" name="Gruppierung 1"/>
            <p:cNvGrpSpPr/>
            <p:nvPr/>
          </p:nvGrpSpPr>
          <p:grpSpPr>
            <a:xfrm>
              <a:off x="5890812" y="3612705"/>
              <a:ext cx="1889786" cy="1087906"/>
              <a:chOff x="5890812" y="3612705"/>
              <a:chExt cx="1889786" cy="1087906"/>
            </a:xfrm>
          </p:grpSpPr>
          <p:sp>
            <p:nvSpPr>
              <p:cNvPr id="8" name="Rechteck 7"/>
              <p:cNvSpPr/>
              <p:nvPr/>
            </p:nvSpPr>
            <p:spPr>
              <a:xfrm>
                <a:off x="5890812" y="3612705"/>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9" name="Rechteck 8"/>
              <p:cNvSpPr/>
              <p:nvPr/>
            </p:nvSpPr>
            <p:spPr>
              <a:xfrm>
                <a:off x="6043212" y="3900642"/>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0" name="Rechteck 9"/>
              <p:cNvSpPr/>
              <p:nvPr/>
            </p:nvSpPr>
            <p:spPr>
              <a:xfrm>
                <a:off x="6195612" y="4188579"/>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1" name="Rechteck 10"/>
              <p:cNvSpPr/>
              <p:nvPr/>
            </p:nvSpPr>
            <p:spPr>
              <a:xfrm>
                <a:off x="6348012" y="4476516"/>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grpSp>
        <p:sp>
          <p:nvSpPr>
            <p:cNvPr id="12" name="Right Arrow 47"/>
            <p:cNvSpPr/>
            <p:nvPr/>
          </p:nvSpPr>
          <p:spPr>
            <a:xfrm rot="5400000">
              <a:off x="6351007" y="3104306"/>
              <a:ext cx="632433" cy="240975"/>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13" name="Rectangle 50"/>
            <p:cNvSpPr/>
            <p:nvPr/>
          </p:nvSpPr>
          <p:spPr>
            <a:xfrm>
              <a:off x="6819708" y="3025440"/>
              <a:ext cx="795343" cy="282909"/>
            </a:xfrm>
            <a:prstGeom prst="rect">
              <a:avLst/>
            </a:prstGeom>
          </p:spPr>
          <p:txBody>
            <a:bodyPr wrap="none">
              <a:spAutoFit/>
            </a:bodyPr>
            <a:lstStyle/>
            <a:p>
              <a:r>
                <a:rPr lang="en-US" sz="1863" dirty="0">
                  <a:solidFill>
                    <a:srgbClr val="FFFFFF"/>
                  </a:solidFill>
                  <a:latin typeface="Segoe UI"/>
                  <a:cs typeface="Segoe UI"/>
                </a:rPr>
                <a:t>Children</a:t>
              </a:r>
            </a:p>
          </p:txBody>
        </p:sp>
      </p:grpSp>
      <p:sp>
        <p:nvSpPr>
          <p:cNvPr id="15" name="Rechteck 14"/>
          <p:cNvSpPr/>
          <p:nvPr/>
        </p:nvSpPr>
        <p:spPr>
          <a:xfrm>
            <a:off x="6917413" y="2944585"/>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dirty="0">
                <a:latin typeface="Segoe UI"/>
                <a:cs typeface="Segoe UI"/>
              </a:rPr>
              <a:t>Layout</a:t>
            </a:r>
          </a:p>
        </p:txBody>
      </p:sp>
    </p:spTree>
    <p:extLst>
      <p:ext uri="{BB962C8B-B14F-4D97-AF65-F5344CB8AC3E}">
        <p14:creationId xmlns:p14="http://schemas.microsoft.com/office/powerpoint/2010/main" val="14228808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0863E-7 4.20241E-6 L -0.00226 0.21012 " pathEditMode="relative" rAng="0" ptsTypes="AA">
                                      <p:cBhvr>
                                        <p:cTn id="6" dur="1000" fill="hold"/>
                                        <p:tgtEl>
                                          <p:spTgt spid="15"/>
                                        </p:tgtEl>
                                        <p:attrNameLst>
                                          <p:attrName>ppt_x</p:attrName>
                                          <p:attrName>ppt_y</p:attrName>
                                        </p:attrNameLst>
                                      </p:cBhvr>
                                      <p:rCtr x="-122" y="10491"/>
                                    </p:animMotion>
                                  </p:childTnLst>
                                </p:cTn>
                              </p:par>
                              <p:par>
                                <p:cTn id="7" presetID="10" presetClass="exit" presetSubtype="0" fill="hold" grpId="1" nodeType="withEffect">
                                  <p:stCondLst>
                                    <p:cond delay="0"/>
                                  </p:stCondLst>
                                  <p:childTnLst>
                                    <p:animEffect transition="out" filter="fade">
                                      <p:cBhvr>
                                        <p:cTn id="8" dur="2000"/>
                                        <p:tgtEl>
                                          <p:spTgt spid="15"/>
                                        </p:tgtEl>
                                      </p:cBhvr>
                                    </p:animEffect>
                                    <p:set>
                                      <p:cBhvr>
                                        <p:cTn id="9" dur="1" fill="hold">
                                          <p:stCondLst>
                                            <p:cond delay="1999"/>
                                          </p:stCondLst>
                                        </p:cTn>
                                        <p:tgtEl>
                                          <p:spTgt spid="15"/>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1000"/>
                                        <p:tgtEl>
                                          <p:spTgt spid="48"/>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410">
                                            <p:txEl>
                                              <p:pRg st="1" end="1"/>
                                            </p:txEl>
                                          </p:spTgt>
                                        </p:tgtEl>
                                        <p:attrNameLst>
                                          <p:attrName>style.visibility</p:attrName>
                                        </p:attrNameLst>
                                      </p:cBhvr>
                                      <p:to>
                                        <p:strVal val="visible"/>
                                      </p:to>
                                    </p:set>
                                    <p:animEffect transition="in" filter="fade">
                                      <p:cBhvr>
                                        <p:cTn id="20" dur="500"/>
                                        <p:tgtEl>
                                          <p:spTgt spid="1741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410">
                                            <p:txEl>
                                              <p:pRg st="2" end="2"/>
                                            </p:txEl>
                                          </p:spTgt>
                                        </p:tgtEl>
                                        <p:attrNameLst>
                                          <p:attrName>style.visibility</p:attrName>
                                        </p:attrNameLst>
                                      </p:cBhvr>
                                      <p:to>
                                        <p:strVal val="visible"/>
                                      </p:to>
                                    </p:set>
                                    <p:animEffect transition="in" filter="fade">
                                      <p:cBhvr>
                                        <p:cTn id="23" dur="500"/>
                                        <p:tgtEl>
                                          <p:spTgt spid="1741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0">
                                            <p:txEl>
                                              <p:pRg st="3" end="3"/>
                                            </p:txEl>
                                          </p:spTgt>
                                        </p:tgtEl>
                                        <p:attrNameLst>
                                          <p:attrName>style.visibility</p:attrName>
                                        </p:attrNameLst>
                                      </p:cBhvr>
                                      <p:to>
                                        <p:strVal val="visible"/>
                                      </p:to>
                                    </p:set>
                                    <p:animEffect transition="in" filter="fade">
                                      <p:cBhvr>
                                        <p:cTn id="26" dur="500"/>
                                        <p:tgtEl>
                                          <p:spTgt spid="1741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410">
                                            <p:txEl>
                                              <p:pRg st="4" end="4"/>
                                            </p:txEl>
                                          </p:spTgt>
                                        </p:tgtEl>
                                        <p:attrNameLst>
                                          <p:attrName>style.visibility</p:attrName>
                                        </p:attrNameLst>
                                      </p:cBhvr>
                                      <p:to>
                                        <p:strVal val="visible"/>
                                      </p:to>
                                    </p:set>
                                    <p:animEffect transition="in" filter="fade">
                                      <p:cBhvr>
                                        <p:cTn id="29" dur="500"/>
                                        <p:tgtEl>
                                          <p:spTgt spid="1741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10">
                                            <p:txEl>
                                              <p:pRg st="5" end="5"/>
                                            </p:txEl>
                                          </p:spTgt>
                                        </p:tgtEl>
                                        <p:attrNameLst>
                                          <p:attrName>style.visibility</p:attrName>
                                        </p:attrNameLst>
                                      </p:cBhvr>
                                      <p:to>
                                        <p:strVal val="visible"/>
                                      </p:to>
                                    </p:set>
                                    <p:animEffect transition="in" filter="fade">
                                      <p:cBhvr>
                                        <p:cTn id="32" dur="500"/>
                                        <p:tgtEl>
                                          <p:spTgt spid="17410">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410">
                                            <p:txEl>
                                              <p:pRg st="6" end="6"/>
                                            </p:txEl>
                                          </p:spTgt>
                                        </p:tgtEl>
                                        <p:attrNameLst>
                                          <p:attrName>style.visibility</p:attrName>
                                        </p:attrNameLst>
                                      </p:cBhvr>
                                      <p:to>
                                        <p:strVal val="visible"/>
                                      </p:to>
                                    </p:set>
                                    <p:animEffect transition="in" filter="fade">
                                      <p:cBhvr>
                                        <p:cTn id="35"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48" grpId="0" animBg="1"/>
      <p:bldP spid="15" grpId="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Providing Behavior</a:t>
            </a:r>
          </a:p>
        </p:txBody>
      </p:sp>
      <p:sp>
        <p:nvSpPr>
          <p:cNvPr id="6" name="Rectangle 5"/>
          <p:cNvSpPr/>
          <p:nvPr/>
        </p:nvSpPr>
        <p:spPr>
          <a:xfrm>
            <a:off x="2756648" y="2237647"/>
            <a:ext cx="8082803" cy="3110194"/>
          </a:xfrm>
          <a:prstGeom prst="rect">
            <a:avLst/>
          </a:prstGeom>
          <a:ln>
            <a:noFill/>
          </a:ln>
        </p:spPr>
        <p:txBody>
          <a:bodyPr wrap="square" lIns="121913" tIns="60957" rIns="121913" bIns="60957">
            <a:spAutoFit/>
          </a:bodyPr>
          <a:lstStyle/>
          <a:p>
            <a:r>
              <a:rPr lang="en-US" sz="2157" dirty="0" err="1">
                <a:latin typeface="Menlo"/>
              </a:rPr>
              <a:t>var</a:t>
            </a:r>
            <a:r>
              <a:rPr lang="en-US" sz="2157" dirty="0">
                <a:latin typeface="Menlo"/>
              </a:rPr>
              <a:t> entry = new Entry</a:t>
            </a:r>
            <a:br>
              <a:rPr lang="en-US" sz="2157" dirty="0">
                <a:latin typeface="Menlo"/>
              </a:rPr>
            </a:br>
            <a:r>
              <a:rPr lang="en-US" sz="2157" dirty="0">
                <a:latin typeface="Menlo"/>
              </a:rPr>
              <a:t>{</a:t>
            </a:r>
            <a:br>
              <a:rPr lang="en-US" sz="2157" dirty="0">
                <a:latin typeface="Menlo"/>
              </a:rPr>
            </a:br>
            <a:r>
              <a:rPr lang="en-US" sz="2157" dirty="0">
                <a:latin typeface="Menlo"/>
              </a:rPr>
              <a:t>   Placeholder = "Enter text",</a:t>
            </a:r>
            <a:br>
              <a:rPr lang="en-US" sz="2157" dirty="0">
                <a:latin typeface="Menlo"/>
              </a:rPr>
            </a:br>
            <a:r>
              <a:rPr lang="en-US" sz="2157" dirty="0">
                <a:latin typeface="Menlo"/>
              </a:rPr>
              <a:t>   Keyboard = </a:t>
            </a:r>
            <a:r>
              <a:rPr lang="en-US" sz="2157" dirty="0" err="1">
                <a:latin typeface="Menlo"/>
              </a:rPr>
              <a:t>Keyboard.Email</a:t>
            </a:r>
            <a:br>
              <a:rPr lang="en-US" sz="2157" dirty="0">
                <a:latin typeface="Menlo"/>
              </a:rPr>
            </a:br>
            <a:r>
              <a:rPr lang="en-US" sz="2157" dirty="0">
                <a:latin typeface="Menlo"/>
              </a:rPr>
              <a:t>};</a:t>
            </a:r>
            <a:br>
              <a:rPr lang="en-US" sz="2157" dirty="0">
                <a:latin typeface="Menlo"/>
              </a:rPr>
            </a:br>
            <a:br>
              <a:rPr lang="en-US" sz="2157" dirty="0">
                <a:latin typeface="Menlo"/>
              </a:rPr>
            </a:br>
            <a:r>
              <a:rPr lang="en-US" sz="2157" dirty="0" err="1">
                <a:latin typeface="Menlo"/>
              </a:rPr>
              <a:t>entry.TextChanged</a:t>
            </a:r>
            <a:r>
              <a:rPr lang="en-US" sz="2157" dirty="0">
                <a:latin typeface="Menlo"/>
              </a:rPr>
              <a:t> += (sender, e) =&gt; {</a:t>
            </a:r>
            <a:br>
              <a:rPr lang="en-US" sz="2157" dirty="0">
                <a:latin typeface="Menlo"/>
              </a:rPr>
            </a:br>
            <a:r>
              <a:rPr lang="en-US" sz="2157" dirty="0">
                <a:latin typeface="Menlo"/>
              </a:rPr>
              <a:t>    // Input changed</a:t>
            </a:r>
            <a:br>
              <a:rPr lang="en-US" sz="2157" dirty="0">
                <a:latin typeface="Menlo"/>
              </a:rPr>
            </a:br>
            <a:r>
              <a:rPr lang="en-US" sz="2157" dirty="0">
                <a:latin typeface="Menlo"/>
              </a:rPr>
              <a:t>};</a:t>
            </a:r>
            <a:r>
              <a:rPr lang="en-US" sz="2157" dirty="0"/>
              <a:t> </a:t>
            </a:r>
            <a:endParaRPr lang="en-US" sz="2157" dirty="0">
              <a:highlight>
                <a:srgbClr val="FFFFFF"/>
              </a:highlight>
              <a:latin typeface="Consolas"/>
            </a:endParaRPr>
          </a:p>
        </p:txBody>
      </p:sp>
      <p:grpSp>
        <p:nvGrpSpPr>
          <p:cNvPr id="5" name="Gruppierung 4"/>
          <p:cNvGrpSpPr/>
          <p:nvPr/>
        </p:nvGrpSpPr>
        <p:grpSpPr>
          <a:xfrm>
            <a:off x="1108879" y="1607021"/>
            <a:ext cx="8082803" cy="1490442"/>
            <a:chOff x="831659" y="1205072"/>
            <a:chExt cx="6062102" cy="1117990"/>
          </a:xfrm>
        </p:grpSpPr>
        <p:sp>
          <p:nvSpPr>
            <p:cNvPr id="2" name="Rectangle 1"/>
            <p:cNvSpPr/>
            <p:nvPr/>
          </p:nvSpPr>
          <p:spPr>
            <a:xfrm>
              <a:off x="831659" y="1205072"/>
              <a:ext cx="6062102"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properties</a:t>
              </a:r>
              <a:r>
                <a:rPr lang="en-US" sz="1765" dirty="0">
                  <a:latin typeface="Segoe UI"/>
                  <a:cs typeface="Segoe UI"/>
                </a:rPr>
                <a:t> to alter visualization </a:t>
              </a:r>
            </a:p>
          </p:txBody>
        </p:sp>
        <p:cxnSp>
          <p:nvCxnSpPr>
            <p:cNvPr id="8" name="Straight Arrow Connector 7"/>
            <p:cNvCxnSpPr>
              <a:cxnSpLocks/>
            </p:cNvCxnSpPr>
            <p:nvPr/>
          </p:nvCxnSpPr>
          <p:spPr>
            <a:xfrm>
              <a:off x="1173365" y="1587149"/>
              <a:ext cx="894121" cy="735913"/>
            </a:xfrm>
            <a:prstGeom prst="bentConnector3">
              <a:avLst>
                <a:gd name="adj1" fmla="val -369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uppierung 6"/>
          <p:cNvGrpSpPr/>
          <p:nvPr/>
        </p:nvGrpSpPr>
        <p:grpSpPr>
          <a:xfrm>
            <a:off x="1214711" y="4449621"/>
            <a:ext cx="7976972" cy="1376360"/>
            <a:chOff x="911032" y="3337323"/>
            <a:chExt cx="5982729" cy="1032416"/>
          </a:xfrm>
        </p:grpSpPr>
        <p:sp>
          <p:nvSpPr>
            <p:cNvPr id="3" name="Rectangle 2"/>
            <p:cNvSpPr/>
            <p:nvPr/>
          </p:nvSpPr>
          <p:spPr>
            <a:xfrm>
              <a:off x="911032" y="4098147"/>
              <a:ext cx="5982729"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events</a:t>
              </a:r>
              <a:r>
                <a:rPr lang="en-US" sz="1765" dirty="0">
                  <a:latin typeface="Segoe UI"/>
                  <a:cs typeface="Segoe UI"/>
                </a:rPr>
                <a:t> to provide interactive behavior</a:t>
              </a:r>
            </a:p>
          </p:txBody>
        </p:sp>
        <p:cxnSp>
          <p:nvCxnSpPr>
            <p:cNvPr id="10" name="Straight Arrow Connector 9"/>
            <p:cNvCxnSpPr/>
            <p:nvPr/>
          </p:nvCxnSpPr>
          <p:spPr>
            <a:xfrm flipV="1">
              <a:off x="1173365" y="3337323"/>
              <a:ext cx="894121" cy="749585"/>
            </a:xfrm>
            <a:prstGeom prst="bentConnector3">
              <a:avLst>
                <a:gd name="adj1" fmla="val -375"/>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351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1 – Displaying Data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8F494E8-0D57-4BEA-8F91-67D9586BE991}"/>
              </a:ext>
            </a:extLst>
          </p:cNvPr>
          <p:cNvPicPr>
            <a:picLocks noChangeAspect="1"/>
          </p:cNvPicPr>
          <p:nvPr/>
        </p:nvPicPr>
        <p:blipFill>
          <a:blip r:embed="rId2"/>
          <a:stretch>
            <a:fillRect/>
          </a:stretch>
        </p:blipFill>
        <p:spPr>
          <a:xfrm>
            <a:off x="7695478" y="0"/>
            <a:ext cx="3857625" cy="6858000"/>
          </a:xfrm>
          <a:prstGeom prst="rect">
            <a:avLst/>
          </a:prstGeom>
        </p:spPr>
      </p:pic>
    </p:spTree>
    <p:extLst>
      <p:ext uri="{BB962C8B-B14F-4D97-AF65-F5344CB8AC3E}">
        <p14:creationId xmlns:p14="http://schemas.microsoft.com/office/powerpoint/2010/main" val="38294643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Short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4" y="4476265"/>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493962" cy="416635"/>
            </a:xfrm>
            <a:prstGeom prst="rect">
              <a:avLst/>
            </a:prstGeom>
            <a:noFill/>
          </p:spPr>
          <p:txBody>
            <a:bodyPr wrap="square" rtlCol="0">
              <a:spAutoFit/>
            </a:bodyPr>
            <a:lstStyle/>
            <a:p>
              <a:pPr>
                <a:lnSpc>
                  <a:spcPct val="130000"/>
                </a:lnSpc>
              </a:pPr>
              <a:r>
                <a:rPr lang="en-US" sz="1765" dirty="0" err="1">
                  <a:latin typeface="+mj-lt"/>
                  <a:cs typeface="Arial"/>
                </a:rPr>
                <a:t>allan.ritchie@gmail.com</a:t>
              </a:r>
              <a:endParaRPr lang="en-US" sz="1765" dirty="0">
                <a:latin typeface="+mj-lt"/>
                <a:cs typeface="Arial"/>
              </a:endParaRP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2A811FBF-BE74-0A20-CB01-37872B2ED564}"/>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8680990" y="624121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s face with a black background&#10;&#10;Description automatically generated with low confidence">
            <a:extLst>
              <a:ext uri="{FF2B5EF4-FFF2-40B4-BE49-F238E27FC236}">
                <a16:creationId xmlns:a16="http://schemas.microsoft.com/office/drawing/2014/main" id="{F014CF28-CFA6-2B02-9C3F-A8909FCEA463}"/>
              </a:ext>
            </a:extLst>
          </p:cNvPr>
          <p:cNvPicPr>
            <a:picLocks noChangeAspect="1"/>
          </p:cNvPicPr>
          <p:nvPr/>
        </p:nvPicPr>
        <p:blipFill>
          <a:blip r:embed="rId6"/>
          <a:stretch>
            <a:fillRect/>
          </a:stretch>
        </p:blipFill>
        <p:spPr>
          <a:xfrm>
            <a:off x="-196573" y="4866792"/>
            <a:ext cx="1932917" cy="1447800"/>
          </a:xfrm>
          <a:prstGeom prst="rect">
            <a:avLst/>
          </a:prstGeom>
        </p:spPr>
      </p:pic>
    </p:spTree>
    <p:extLst>
      <p:ext uri="{BB962C8B-B14F-4D97-AF65-F5344CB8AC3E}">
        <p14:creationId xmlns:p14="http://schemas.microsoft.com/office/powerpoint/2010/main" val="2695355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grpSp>
        <p:nvGrpSpPr>
          <p:cNvPr id="3" name="Gruppierung 2"/>
          <p:cNvGrpSpPr/>
          <p:nvPr/>
        </p:nvGrpSpPr>
        <p:grpSpPr>
          <a:xfrm>
            <a:off x="523312" y="2231135"/>
            <a:ext cx="3706892" cy="4251959"/>
            <a:chOff x="392483" y="1673223"/>
            <a:chExt cx="2780169" cy="3189421"/>
          </a:xfrm>
        </p:grpSpPr>
        <p:sp>
          <p:nvSpPr>
            <p:cNvPr id="7" name="TextBox 6"/>
            <p:cNvSpPr txBox="1"/>
            <p:nvPr/>
          </p:nvSpPr>
          <p:spPr>
            <a:xfrm>
              <a:off x="392483" y="2552396"/>
              <a:ext cx="1892692" cy="1291690"/>
            </a:xfrm>
            <a:prstGeom prst="rect">
              <a:avLst/>
            </a:prstGeom>
            <a:noFill/>
          </p:spPr>
          <p:txBody>
            <a:bodyPr wrap="square" rtlCol="0">
              <a:spAutoFit/>
            </a:bodyPr>
            <a:lstStyle/>
            <a:p>
              <a:r>
                <a:rPr lang="en-US" sz="1765" dirty="0">
                  <a:latin typeface="Segoe UI"/>
                  <a:cs typeface="Segoe UI"/>
                </a:rPr>
                <a:t>1 Single Project that hosts all of the source code for the project including UI, platform code,  shared resources, and more</a:t>
              </a:r>
            </a:p>
          </p:txBody>
        </p:sp>
        <p:sp>
          <p:nvSpPr>
            <p:cNvPr id="8" name="Left Brace 7"/>
            <p:cNvSpPr/>
            <p:nvPr/>
          </p:nvSpPr>
          <p:spPr>
            <a:xfrm>
              <a:off x="2935493" y="1673223"/>
              <a:ext cx="237159" cy="318942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flipV="1">
              <a:off x="2363612" y="3267934"/>
              <a:ext cx="571881" cy="1"/>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13" name="Picture 12" descr="Graphical user interface, text, application&#10;&#10;Description automatically generated">
            <a:extLst>
              <a:ext uri="{FF2B5EF4-FFF2-40B4-BE49-F238E27FC236}">
                <a16:creationId xmlns:a16="http://schemas.microsoft.com/office/drawing/2014/main" id="{9A9B3755-7E71-4FEE-A913-5018523AB2D2}"/>
              </a:ext>
            </a:extLst>
          </p:cNvPr>
          <p:cNvPicPr>
            <a:picLocks noChangeAspect="1"/>
          </p:cNvPicPr>
          <p:nvPr/>
        </p:nvPicPr>
        <p:blipFill>
          <a:blip r:embed="rId3"/>
          <a:stretch>
            <a:fillRect/>
          </a:stretch>
        </p:blipFill>
        <p:spPr>
          <a:xfrm>
            <a:off x="4386546" y="1193857"/>
            <a:ext cx="3675300" cy="5374632"/>
          </a:xfrm>
          <a:prstGeom prst="rect">
            <a:avLst/>
          </a:prstGeom>
        </p:spPr>
      </p:pic>
    </p:spTree>
    <p:extLst>
      <p:ext uri="{BB962C8B-B14F-4D97-AF65-F5344CB8AC3E}">
        <p14:creationId xmlns:p14="http://schemas.microsoft.com/office/powerpoint/2010/main" val="49913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Resources</a:t>
            </a:r>
          </a:p>
        </p:txBody>
      </p:sp>
      <p:sp>
        <p:nvSpPr>
          <p:cNvPr id="21" name="TextBox 20"/>
          <p:cNvSpPr txBox="1"/>
          <p:nvPr/>
        </p:nvSpPr>
        <p:spPr>
          <a:xfrm>
            <a:off x="7659943" y="3236167"/>
            <a:ext cx="4265137" cy="2808461"/>
          </a:xfrm>
          <a:prstGeom prst="rect">
            <a:avLst/>
          </a:prstGeom>
          <a:noFill/>
        </p:spPr>
        <p:txBody>
          <a:bodyPr wrap="square" rtlCol="0">
            <a:spAutoFit/>
          </a:bodyPr>
          <a:lstStyle/>
          <a:p>
            <a:r>
              <a:rPr lang="en-US" sz="1765" dirty="0">
                <a:latin typeface="Segoe UI"/>
                <a:cs typeface="Segoe UI"/>
              </a:rPr>
              <a:t>Fonts, Images, Raw assets are all contained in the project. </a:t>
            </a:r>
          </a:p>
          <a:p>
            <a:endParaRPr lang="en-US" sz="1765" dirty="0">
              <a:latin typeface="Segoe UI"/>
              <a:cs typeface="Segoe UI"/>
            </a:endParaRPr>
          </a:p>
          <a:p>
            <a:r>
              <a:rPr lang="en-US" sz="1765" dirty="0">
                <a:latin typeface="Segoe UI"/>
                <a:cs typeface="Segoe UI"/>
              </a:rPr>
              <a:t>Fonts – Automatically configured per platform</a:t>
            </a:r>
          </a:p>
          <a:p>
            <a:endParaRPr lang="en-US" sz="1765" dirty="0">
              <a:latin typeface="Segoe UI"/>
              <a:cs typeface="Segoe UI"/>
            </a:endParaRPr>
          </a:p>
          <a:p>
            <a:r>
              <a:rPr lang="en-US" sz="1765" dirty="0">
                <a:latin typeface="Segoe UI"/>
                <a:cs typeface="Segoe UI"/>
              </a:rPr>
              <a:t>Images – Resized &amp; SVG converted</a:t>
            </a:r>
          </a:p>
          <a:p>
            <a:endParaRPr lang="en-US" sz="1765" dirty="0">
              <a:latin typeface="Segoe UI"/>
              <a:cs typeface="Segoe UI"/>
            </a:endParaRPr>
          </a:p>
          <a:p>
            <a:r>
              <a:rPr lang="en-US" sz="1765" dirty="0">
                <a:latin typeface="Segoe UI"/>
                <a:cs typeface="Segoe UI"/>
              </a:rPr>
              <a:t>App Icons &amp; Splash Screens also supported</a:t>
            </a:r>
          </a:p>
        </p:txBody>
      </p:sp>
      <p:pic>
        <p:nvPicPr>
          <p:cNvPr id="6" name="Picture 5" descr="Graphical user interface, application&#10;&#10;Description automatically generated">
            <a:extLst>
              <a:ext uri="{FF2B5EF4-FFF2-40B4-BE49-F238E27FC236}">
                <a16:creationId xmlns:a16="http://schemas.microsoft.com/office/drawing/2014/main" id="{CE70CF5A-D48B-4C40-8CEA-1A065A9C8C47}"/>
              </a:ext>
            </a:extLst>
          </p:cNvPr>
          <p:cNvPicPr>
            <a:picLocks noChangeAspect="1"/>
          </p:cNvPicPr>
          <p:nvPr/>
        </p:nvPicPr>
        <p:blipFill>
          <a:blip r:embed="rId3"/>
          <a:stretch>
            <a:fillRect/>
          </a:stretch>
        </p:blipFill>
        <p:spPr>
          <a:xfrm>
            <a:off x="2631409" y="1215439"/>
            <a:ext cx="3867150" cy="5353050"/>
          </a:xfrm>
          <a:prstGeom prst="rect">
            <a:avLst/>
          </a:prstGeom>
        </p:spPr>
      </p:pic>
      <p:cxnSp>
        <p:nvCxnSpPr>
          <p:cNvPr id="17" name="Straight Connector 16"/>
          <p:cNvCxnSpPr>
            <a:cxnSpLocks/>
          </p:cNvCxnSpPr>
          <p:nvPr/>
        </p:nvCxnSpPr>
        <p:spPr>
          <a:xfrm>
            <a:off x="5220999" y="4232979"/>
            <a:ext cx="2364488" cy="0"/>
          </a:xfrm>
          <a:prstGeom prst="line">
            <a:avLst/>
          </a:prstGeom>
          <a:ln w="57150">
            <a:solidFill>
              <a:srgbClr val="0B0BF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04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Integration</a:t>
            </a:r>
          </a:p>
        </p:txBody>
      </p:sp>
      <p:grpSp>
        <p:nvGrpSpPr>
          <p:cNvPr id="3" name="Gruppierung 2"/>
          <p:cNvGrpSpPr/>
          <p:nvPr/>
        </p:nvGrpSpPr>
        <p:grpSpPr>
          <a:xfrm>
            <a:off x="1424750" y="2048750"/>
            <a:ext cx="4882758" cy="3154185"/>
            <a:chOff x="252460" y="2188870"/>
            <a:chExt cx="2971394" cy="1871275"/>
          </a:xfrm>
        </p:grpSpPr>
        <p:sp>
          <p:nvSpPr>
            <p:cNvPr id="7" name="TextBox 6"/>
            <p:cNvSpPr txBox="1"/>
            <p:nvPr/>
          </p:nvSpPr>
          <p:spPr>
            <a:xfrm>
              <a:off x="252460" y="2188870"/>
              <a:ext cx="1892692" cy="699334"/>
            </a:xfrm>
            <a:prstGeom prst="rect">
              <a:avLst/>
            </a:prstGeom>
            <a:noFill/>
          </p:spPr>
          <p:txBody>
            <a:bodyPr wrap="square" rtlCol="0">
              <a:spAutoFit/>
            </a:bodyPr>
            <a:lstStyle/>
            <a:p>
              <a:r>
                <a:rPr lang="en-US" sz="1765" dirty="0">
                  <a:latin typeface="Segoe UI"/>
                  <a:cs typeface="Segoe UI"/>
                </a:rPr>
                <a:t>Platform Specific folders hold platform specific resources, configuration, startup logic, and platform code.</a:t>
              </a:r>
            </a:p>
          </p:txBody>
        </p:sp>
        <p:sp>
          <p:nvSpPr>
            <p:cNvPr id="8" name="Left Brace 7"/>
            <p:cNvSpPr/>
            <p:nvPr/>
          </p:nvSpPr>
          <p:spPr>
            <a:xfrm>
              <a:off x="2442050" y="2188870"/>
              <a:ext cx="781804" cy="1871275"/>
            </a:xfrm>
            <a:prstGeom prst="leftBrace">
              <a:avLst>
                <a:gd name="adj1" fmla="val 8333"/>
                <a:gd name="adj2" fmla="val 48900"/>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a:off x="1948607" y="3103923"/>
              <a:ext cx="493443" cy="0"/>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DBDEA7C2-41F3-4022-BD20-5FF8AE39D577}"/>
              </a:ext>
            </a:extLst>
          </p:cNvPr>
          <p:cNvPicPr>
            <a:picLocks noChangeAspect="1"/>
          </p:cNvPicPr>
          <p:nvPr/>
        </p:nvPicPr>
        <p:blipFill>
          <a:blip r:embed="rId3"/>
          <a:stretch>
            <a:fillRect/>
          </a:stretch>
        </p:blipFill>
        <p:spPr>
          <a:xfrm>
            <a:off x="6307508" y="9896"/>
            <a:ext cx="3595444" cy="6675781"/>
          </a:xfrm>
          <a:prstGeom prst="rect">
            <a:avLst/>
          </a:prstGeom>
        </p:spPr>
      </p:pic>
    </p:spTree>
    <p:extLst>
      <p:ext uri="{BB962C8B-B14F-4D97-AF65-F5344CB8AC3E}">
        <p14:creationId xmlns:p14="http://schemas.microsoft.com/office/powerpoint/2010/main" val="359902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Multi-Targeted</a:t>
            </a:r>
          </a:p>
        </p:txBody>
      </p:sp>
      <p:sp>
        <p:nvSpPr>
          <p:cNvPr id="6" name="TextBox 5">
            <a:extLst>
              <a:ext uri="{FF2B5EF4-FFF2-40B4-BE49-F238E27FC236}">
                <a16:creationId xmlns:a16="http://schemas.microsoft.com/office/drawing/2014/main" id="{264070D8-44E6-4EDB-A66A-E634083EA985}"/>
              </a:ext>
            </a:extLst>
          </p:cNvPr>
          <p:cNvSpPr txBox="1"/>
          <p:nvPr/>
        </p:nvSpPr>
        <p:spPr>
          <a:xfrm>
            <a:off x="269240" y="1573089"/>
            <a:ext cx="10834576" cy="3970318"/>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r>
              <a:rPr lang="en-US" b="0" dirty="0">
                <a:solidFill>
                  <a:srgbClr val="D4D4D4"/>
                </a:solidFill>
                <a:effectLst/>
                <a:latin typeface="Consolas" panose="020B0609020204030204" pitchFamily="49" charset="0"/>
              </a:rPr>
              <a:t>net6.0-android;net6.0-ios;net6.0-maccatalyst;net6.0-windows10.0.19041</a:t>
            </a: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6A9955"/>
                </a:solidFill>
                <a:effectLst/>
                <a:latin typeface="Consolas" panose="020B0609020204030204" pitchFamily="49" charset="0"/>
              </a:rPr>
              <a:t>&lt;!-- Display name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App Identifier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com.companyname.monkeyfinder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&lt;!-- Versions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55947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Conditionally Compile</a:t>
            </a:r>
          </a:p>
        </p:txBody>
      </p:sp>
      <p:sp>
        <p:nvSpPr>
          <p:cNvPr id="6" name="TextBox 5">
            <a:extLst>
              <a:ext uri="{FF2B5EF4-FFF2-40B4-BE49-F238E27FC236}">
                <a16:creationId xmlns:a16="http://schemas.microsoft.com/office/drawing/2014/main" id="{264070D8-44E6-4EDB-A66A-E634083EA985}"/>
              </a:ext>
            </a:extLst>
          </p:cNvPr>
          <p:cNvSpPr txBox="1"/>
          <p:nvPr/>
        </p:nvSpPr>
        <p:spPr>
          <a:xfrm>
            <a:off x="360680" y="2213169"/>
            <a:ext cx="10834576"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#if </a:t>
            </a:r>
            <a:r>
              <a:rPr lang="en-US" b="0" dirty="0">
                <a:solidFill>
                  <a:srgbClr val="9CDCFE"/>
                </a:solidFill>
                <a:effectLst/>
                <a:latin typeface="Consolas" panose="020B0609020204030204" pitchFamily="49" charset="0"/>
              </a:rPr>
              <a:t>ANDROID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Android</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Widget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Button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#elif </a:t>
            </a:r>
            <a:r>
              <a:rPr lang="en-US" b="0" dirty="0">
                <a:solidFill>
                  <a:srgbClr val="9CDCFE"/>
                </a:solidFill>
                <a:effectLst/>
                <a:latin typeface="Consolas" panose="020B0609020204030204" pitchFamily="49" charset="0"/>
              </a:rPr>
              <a:t>IOS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UIKit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UIButton</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#endif</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278012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3970318"/>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8346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4801314"/>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MonkeyService</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MonkeysViewModel</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MainPage</a:t>
            </a:r>
            <a:r>
              <a:rPr lang="en-US" b="0" dirty="0">
                <a:solidFill>
                  <a:srgbClr val="D4D4D4"/>
                </a:solidFill>
                <a:effectLst/>
                <a:latin typeface="Consolas" panose="020B0609020204030204" pitchFamily="49" charset="0"/>
              </a:rPr>
              <a:t>&gt;();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4D562336-BF41-4817-932B-CD97AEA18250}"/>
              </a:ext>
            </a:extLst>
          </p:cNvPr>
          <p:cNvSpPr/>
          <p:nvPr/>
        </p:nvSpPr>
        <p:spPr bwMode="auto">
          <a:xfrm>
            <a:off x="1645920" y="4566910"/>
            <a:ext cx="6931152" cy="1243584"/>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335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Application lifecycle:</a:t>
            </a:r>
          </a:p>
          <a:p>
            <a:pPr marL="1792773" lvl="1" indent="-896386">
              <a:buFont typeface="Wingdings" charset="2"/>
              <a:buChar char="§"/>
            </a:pPr>
            <a:endParaRPr lang="en-US" sz="2353" b="1" dirty="0"/>
          </a:p>
          <a:p>
            <a:pPr marL="1792773" lvl="1" indent="-896386">
              <a:buFont typeface="Arial" panose="020B0604020202020204" pitchFamily="34" charset="0"/>
              <a:buChar char="•"/>
            </a:pPr>
            <a:r>
              <a:rPr lang="en-US" sz="2353" b="1" dirty="0" err="1"/>
              <a:t>OnStart</a:t>
            </a:r>
            <a:endParaRPr lang="en-US" sz="2353" b="1" dirty="0"/>
          </a:p>
          <a:p>
            <a:pPr marL="1792773" lvl="1" indent="-896386">
              <a:buFont typeface="Arial" panose="020B0604020202020204" pitchFamily="34" charset="0"/>
              <a:buChar char="•"/>
            </a:pPr>
            <a:r>
              <a:rPr lang="en-US" sz="2353" b="1" dirty="0" err="1"/>
              <a:t>OnSleep</a:t>
            </a:r>
            <a:endParaRPr lang="en-US" sz="2353" b="1" dirty="0"/>
          </a:p>
          <a:p>
            <a:pPr marL="1792773" lvl="1" indent="-896386">
              <a:buFont typeface="Arial" panose="020B0604020202020204" pitchFamily="34" charset="0"/>
              <a:buChar char="•"/>
            </a:pPr>
            <a:r>
              <a:rPr lang="en-US" sz="2353" b="1" dirty="0" err="1"/>
              <a:t>OnResume</a:t>
            </a:r>
            <a:endParaRPr lang="en-US" sz="2353" b="1" dirty="0"/>
          </a:p>
          <a:p>
            <a:pPr marL="0" indent="0">
              <a:buNone/>
            </a:pPr>
            <a:endParaRPr lang="en-US" sz="2353" i="1" dirty="0"/>
          </a:p>
        </p:txBody>
      </p:sp>
      <p:pic>
        <p:nvPicPr>
          <p:cNvPr id="7" name="Picture 6">
            <a:extLst>
              <a:ext uri="{FF2B5EF4-FFF2-40B4-BE49-F238E27FC236}">
                <a16:creationId xmlns:a16="http://schemas.microsoft.com/office/drawing/2014/main" id="{FFB2EF68-9B94-40E1-98C4-860F98659BAD}"/>
              </a:ext>
            </a:extLst>
          </p:cNvPr>
          <p:cNvPicPr>
            <a:picLocks noChangeAspect="1"/>
          </p:cNvPicPr>
          <p:nvPr/>
        </p:nvPicPr>
        <p:blipFill>
          <a:blip r:embed="rId4"/>
          <a:stretch>
            <a:fillRect/>
          </a:stretch>
        </p:blipFill>
        <p:spPr>
          <a:xfrm>
            <a:off x="6471325" y="0"/>
            <a:ext cx="5451435" cy="6858000"/>
          </a:xfrm>
          <a:prstGeom prst="rect">
            <a:avLst/>
          </a:prstGeom>
        </p:spPr>
      </p:pic>
    </p:spTree>
    <p:extLst>
      <p:ext uri="{BB962C8B-B14F-4D97-AF65-F5344CB8AC3E}">
        <p14:creationId xmlns:p14="http://schemas.microsoft.com/office/powerpoint/2010/main" val="856824876"/>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669</Words>
  <Application>Microsoft Macintosh PowerPoint</Application>
  <PresentationFormat>Widescreen</PresentationFormat>
  <Paragraphs>136</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LT Pro 45 Book</vt:lpstr>
      <vt:lpstr>Calibri</vt:lpstr>
      <vt:lpstr>Consolas</vt:lpstr>
      <vt:lpstr>Menlo</vt:lpstr>
      <vt:lpstr>Segoe UI</vt:lpstr>
      <vt:lpstr>Segoe UI Light</vt:lpstr>
      <vt:lpstr>Segoe UI Semibold</vt:lpstr>
      <vt:lpstr>Wingdings</vt:lpstr>
      <vt:lpstr>5-30629_Build_Template_WHITE</vt:lpstr>
      <vt:lpstr>.NET MAUI Our First App</vt:lpstr>
      <vt:lpstr>Project Structure</vt:lpstr>
      <vt:lpstr>Cross-Platform Resources</vt:lpstr>
      <vt:lpstr>Platform Integration</vt:lpstr>
      <vt:lpstr>Multi-Targeted</vt:lpstr>
      <vt:lpstr>Conditionally Compile</vt:lpstr>
      <vt:lpstr>.NET MAUI Startup</vt:lpstr>
      <vt:lpstr>.NET MAUI Startup</vt:lpstr>
      <vt:lpstr>.NET MAUI Application</vt:lpstr>
      <vt:lpstr>.NET MAUI Application Lifecycle</vt:lpstr>
      <vt:lpstr>Multi-window</vt:lpstr>
      <vt:lpstr>PowerPoint Presentation</vt:lpstr>
      <vt:lpstr>Pages</vt:lpstr>
      <vt:lpstr>Layout</vt:lpstr>
      <vt:lpstr>Providing Behavior</vt:lpstr>
      <vt:lpstr>Let’s do it! Part 1 – Displaying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Our First App</dc:title>
  <dc:creator/>
  <cp:lastModifiedBy/>
  <cp:revision>4</cp:revision>
  <dcterms:created xsi:type="dcterms:W3CDTF">2019-11-05T15:53:29Z</dcterms:created>
  <dcterms:modified xsi:type="dcterms:W3CDTF">2022-09-27T15:34:09Z</dcterms:modified>
</cp:coreProperties>
</file>