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32"/>
  </p:notesMasterIdLst>
  <p:sldIdLst>
    <p:sldId id="291" r:id="rId2"/>
    <p:sldId id="10330" r:id="rId3"/>
    <p:sldId id="261" r:id="rId4"/>
    <p:sldId id="263" r:id="rId5"/>
    <p:sldId id="264" r:id="rId6"/>
    <p:sldId id="265" r:id="rId7"/>
    <p:sldId id="266" r:id="rId8"/>
    <p:sldId id="267" r:id="rId9"/>
    <p:sldId id="268" r:id="rId10"/>
    <p:sldId id="269" r:id="rId11"/>
    <p:sldId id="273" r:id="rId12"/>
    <p:sldId id="274" r:id="rId13"/>
    <p:sldId id="276" r:id="rId14"/>
    <p:sldId id="10337" r:id="rId15"/>
    <p:sldId id="281" r:id="rId16"/>
    <p:sldId id="282" r:id="rId17"/>
    <p:sldId id="283" r:id="rId18"/>
    <p:sldId id="284" r:id="rId19"/>
    <p:sldId id="285" r:id="rId20"/>
    <p:sldId id="286" r:id="rId21"/>
    <p:sldId id="287" r:id="rId22"/>
    <p:sldId id="288" r:id="rId23"/>
    <p:sldId id="289" r:id="rId24"/>
    <p:sldId id="290" r:id="rId25"/>
    <p:sldId id="327" r:id="rId26"/>
    <p:sldId id="10338" r:id="rId27"/>
    <p:sldId id="10339" r:id="rId28"/>
    <p:sldId id="10340" r:id="rId29"/>
    <p:sldId id="10341" r:id="rId30"/>
    <p:sldId id="83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1AAA9"/>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3EAB6-0D40-40D7-B8E4-713DA74DE72D}" v="63" dt="2022-03-28T23:23:55.679"/>
    <p1510:client id="{7083893D-EDFE-44EB-9027-C91B08EF141C}" v="66" dt="2022-03-28T22:56:32.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73"/>
    <p:restoredTop sz="91837"/>
  </p:normalViewPr>
  <p:slideViewPr>
    <p:cSldViewPr snapToGrid="0" snapToObjects="1">
      <p:cViewPr varScale="1">
        <p:scale>
          <a:sx n="117" d="100"/>
          <a:sy n="117" d="100"/>
        </p:scale>
        <p:origin x="528" y="17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9/27/22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3</a:t>
            </a:fld>
            <a:endParaRPr lang="en-US" dirty="0"/>
          </a:p>
        </p:txBody>
      </p:sp>
    </p:spTree>
    <p:extLst>
      <p:ext uri="{BB962C8B-B14F-4D97-AF65-F5344CB8AC3E}">
        <p14:creationId xmlns:p14="http://schemas.microsoft.com/office/powerpoint/2010/main" val="3042998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12</a:t>
            </a:fld>
            <a:endParaRPr lang="en-US" dirty="0"/>
          </a:p>
        </p:txBody>
      </p:sp>
    </p:spTree>
    <p:extLst>
      <p:ext uri="{BB962C8B-B14F-4D97-AF65-F5344CB8AC3E}">
        <p14:creationId xmlns:p14="http://schemas.microsoft.com/office/powerpoint/2010/main" val="1757602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13</a:t>
            </a:fld>
            <a:endParaRPr lang="en-US" dirty="0"/>
          </a:p>
        </p:txBody>
      </p:sp>
    </p:spTree>
    <p:extLst>
      <p:ext uri="{BB962C8B-B14F-4D97-AF65-F5344CB8AC3E}">
        <p14:creationId xmlns:p14="http://schemas.microsoft.com/office/powerpoint/2010/main" val="3521694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15</a:t>
            </a:fld>
            <a:endParaRPr lang="en-US" dirty="0"/>
          </a:p>
        </p:txBody>
      </p:sp>
    </p:spTree>
    <p:extLst>
      <p:ext uri="{BB962C8B-B14F-4D97-AF65-F5344CB8AC3E}">
        <p14:creationId xmlns:p14="http://schemas.microsoft.com/office/powerpoint/2010/main" val="3823382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16</a:t>
            </a:fld>
            <a:endParaRPr lang="en-US" dirty="0"/>
          </a:p>
        </p:txBody>
      </p:sp>
    </p:spTree>
    <p:extLst>
      <p:ext uri="{BB962C8B-B14F-4D97-AF65-F5344CB8AC3E}">
        <p14:creationId xmlns:p14="http://schemas.microsoft.com/office/powerpoint/2010/main" val="204372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17</a:t>
            </a:fld>
            <a:endParaRPr lang="en-US" dirty="0"/>
          </a:p>
        </p:txBody>
      </p:sp>
    </p:spTree>
    <p:extLst>
      <p:ext uri="{BB962C8B-B14F-4D97-AF65-F5344CB8AC3E}">
        <p14:creationId xmlns:p14="http://schemas.microsoft.com/office/powerpoint/2010/main" val="2294949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18</a:t>
            </a:fld>
            <a:endParaRPr lang="en-US" dirty="0"/>
          </a:p>
        </p:txBody>
      </p:sp>
    </p:spTree>
    <p:extLst>
      <p:ext uri="{BB962C8B-B14F-4D97-AF65-F5344CB8AC3E}">
        <p14:creationId xmlns:p14="http://schemas.microsoft.com/office/powerpoint/2010/main" val="2985651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19</a:t>
            </a:fld>
            <a:endParaRPr lang="en-US" dirty="0"/>
          </a:p>
        </p:txBody>
      </p:sp>
    </p:spTree>
    <p:extLst>
      <p:ext uri="{BB962C8B-B14F-4D97-AF65-F5344CB8AC3E}">
        <p14:creationId xmlns:p14="http://schemas.microsoft.com/office/powerpoint/2010/main" val="2378443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20</a:t>
            </a:fld>
            <a:endParaRPr lang="en-US" dirty="0"/>
          </a:p>
        </p:txBody>
      </p:sp>
    </p:spTree>
    <p:extLst>
      <p:ext uri="{BB962C8B-B14F-4D97-AF65-F5344CB8AC3E}">
        <p14:creationId xmlns:p14="http://schemas.microsoft.com/office/powerpoint/2010/main" val="2901451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21</a:t>
            </a:fld>
            <a:endParaRPr lang="en-US" dirty="0"/>
          </a:p>
        </p:txBody>
      </p:sp>
    </p:spTree>
    <p:extLst>
      <p:ext uri="{BB962C8B-B14F-4D97-AF65-F5344CB8AC3E}">
        <p14:creationId xmlns:p14="http://schemas.microsoft.com/office/powerpoint/2010/main" val="312850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22</a:t>
            </a:fld>
            <a:endParaRPr lang="en-US" dirty="0"/>
          </a:p>
        </p:txBody>
      </p:sp>
    </p:spTree>
    <p:extLst>
      <p:ext uri="{BB962C8B-B14F-4D97-AF65-F5344CB8AC3E}">
        <p14:creationId xmlns:p14="http://schemas.microsoft.com/office/powerpoint/2010/main" val="316850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4</a:t>
            </a:fld>
            <a:endParaRPr lang="en-US" dirty="0"/>
          </a:p>
        </p:txBody>
      </p:sp>
    </p:spTree>
    <p:extLst>
      <p:ext uri="{BB962C8B-B14F-4D97-AF65-F5344CB8AC3E}">
        <p14:creationId xmlns:p14="http://schemas.microsoft.com/office/powerpoint/2010/main" val="1134220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23</a:t>
            </a:fld>
            <a:endParaRPr lang="en-US" dirty="0"/>
          </a:p>
        </p:txBody>
      </p:sp>
    </p:spTree>
    <p:extLst>
      <p:ext uri="{BB962C8B-B14F-4D97-AF65-F5344CB8AC3E}">
        <p14:creationId xmlns:p14="http://schemas.microsoft.com/office/powerpoint/2010/main" val="3123974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24</a:t>
            </a:fld>
            <a:endParaRPr lang="en-US" dirty="0"/>
          </a:p>
        </p:txBody>
      </p:sp>
    </p:spTree>
    <p:extLst>
      <p:ext uri="{BB962C8B-B14F-4D97-AF65-F5344CB8AC3E}">
        <p14:creationId xmlns:p14="http://schemas.microsoft.com/office/powerpoint/2010/main" val="2247213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25</a:t>
            </a:fld>
            <a:endParaRPr lang="en-US" dirty="0"/>
          </a:p>
        </p:txBody>
      </p:sp>
    </p:spTree>
    <p:extLst>
      <p:ext uri="{BB962C8B-B14F-4D97-AF65-F5344CB8AC3E}">
        <p14:creationId xmlns:p14="http://schemas.microsoft.com/office/powerpoint/2010/main" val="2736673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27</a:t>
            </a:fld>
            <a:endParaRPr lang="en-US" dirty="0"/>
          </a:p>
        </p:txBody>
      </p:sp>
    </p:spTree>
    <p:extLst>
      <p:ext uri="{BB962C8B-B14F-4D97-AF65-F5344CB8AC3E}">
        <p14:creationId xmlns:p14="http://schemas.microsoft.com/office/powerpoint/2010/main" val="881185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28</a:t>
            </a:fld>
            <a:endParaRPr lang="en-US" dirty="0"/>
          </a:p>
        </p:txBody>
      </p:sp>
    </p:spTree>
    <p:extLst>
      <p:ext uri="{BB962C8B-B14F-4D97-AF65-F5344CB8AC3E}">
        <p14:creationId xmlns:p14="http://schemas.microsoft.com/office/powerpoint/2010/main" val="199184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29</a:t>
            </a:fld>
            <a:endParaRPr lang="en-US" dirty="0"/>
          </a:p>
        </p:txBody>
      </p:sp>
    </p:spTree>
    <p:extLst>
      <p:ext uri="{BB962C8B-B14F-4D97-AF65-F5344CB8AC3E}">
        <p14:creationId xmlns:p14="http://schemas.microsoft.com/office/powerpoint/2010/main" val="835358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9/27/22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826387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5</a:t>
            </a:fld>
            <a:endParaRPr lang="en-US" dirty="0"/>
          </a:p>
        </p:txBody>
      </p:sp>
    </p:spTree>
    <p:extLst>
      <p:ext uri="{BB962C8B-B14F-4D97-AF65-F5344CB8AC3E}">
        <p14:creationId xmlns:p14="http://schemas.microsoft.com/office/powerpoint/2010/main" val="4169033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6</a:t>
            </a:fld>
            <a:endParaRPr lang="en-US" dirty="0"/>
          </a:p>
        </p:txBody>
      </p:sp>
    </p:spTree>
    <p:extLst>
      <p:ext uri="{BB962C8B-B14F-4D97-AF65-F5344CB8AC3E}">
        <p14:creationId xmlns:p14="http://schemas.microsoft.com/office/powerpoint/2010/main" val="1728635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7</a:t>
            </a:fld>
            <a:endParaRPr lang="en-US" dirty="0"/>
          </a:p>
        </p:txBody>
      </p:sp>
    </p:spTree>
    <p:extLst>
      <p:ext uri="{BB962C8B-B14F-4D97-AF65-F5344CB8AC3E}">
        <p14:creationId xmlns:p14="http://schemas.microsoft.com/office/powerpoint/2010/main" val="374914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8</a:t>
            </a:fld>
            <a:endParaRPr lang="en-US" dirty="0"/>
          </a:p>
        </p:txBody>
      </p:sp>
    </p:spTree>
    <p:extLst>
      <p:ext uri="{BB962C8B-B14F-4D97-AF65-F5344CB8AC3E}">
        <p14:creationId xmlns:p14="http://schemas.microsoft.com/office/powerpoint/2010/main" val="1692171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9</a:t>
            </a:fld>
            <a:endParaRPr lang="en-US" dirty="0"/>
          </a:p>
        </p:txBody>
      </p:sp>
    </p:spTree>
    <p:extLst>
      <p:ext uri="{BB962C8B-B14F-4D97-AF65-F5344CB8AC3E}">
        <p14:creationId xmlns:p14="http://schemas.microsoft.com/office/powerpoint/2010/main" val="2302608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10</a:t>
            </a:fld>
            <a:endParaRPr lang="en-US" dirty="0"/>
          </a:p>
        </p:txBody>
      </p:sp>
    </p:spTree>
    <p:extLst>
      <p:ext uri="{BB962C8B-B14F-4D97-AF65-F5344CB8AC3E}">
        <p14:creationId xmlns:p14="http://schemas.microsoft.com/office/powerpoint/2010/main" val="3806920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11</a:t>
            </a:fld>
            <a:endParaRPr lang="en-US" dirty="0"/>
          </a:p>
        </p:txBody>
      </p:sp>
    </p:spTree>
    <p:extLst>
      <p:ext uri="{BB962C8B-B14F-4D97-AF65-F5344CB8AC3E}">
        <p14:creationId xmlns:p14="http://schemas.microsoft.com/office/powerpoint/2010/main" val="1490017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iagram Slid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09600" y="1613054"/>
            <a:ext cx="10972800" cy="1457835"/>
          </a:xfrm>
        </p:spPr>
        <p:txBody>
          <a:bodyPr/>
          <a:lstStyle>
            <a:lvl1pPr>
              <a:defRPr>
                <a:latin typeface="+mn-lt"/>
              </a:defRPr>
            </a:lvl1pPr>
            <a:lvl2pPr>
              <a:defRPr>
                <a:latin typeface="+mn-lt"/>
              </a:defRPr>
            </a:lvl2pPr>
            <a:lvl3pPr>
              <a:defRPr>
                <a:latin typeface="+mn-lt"/>
              </a:defRPr>
            </a:lvl3pPr>
          </a:lstStyle>
          <a:p>
            <a:pPr lvl="0"/>
            <a:r>
              <a:rPr lang="en-US"/>
              <a:t>Click to edit Master text styles</a:t>
            </a:r>
          </a:p>
          <a:p>
            <a:pPr lvl="1"/>
            <a:r>
              <a:rPr lang="en-US"/>
              <a:t>Second level</a:t>
            </a:r>
          </a:p>
          <a:p>
            <a:pPr lvl="2"/>
            <a:r>
              <a:rPr lang="en-US"/>
              <a:t>Third level</a:t>
            </a:r>
          </a:p>
        </p:txBody>
      </p:sp>
      <p:sp>
        <p:nvSpPr>
          <p:cNvPr id="8" name="Title 1"/>
          <p:cNvSpPr>
            <a:spLocks noGrp="1"/>
          </p:cNvSpPr>
          <p:nvPr>
            <p:ph type="title"/>
          </p:nvPr>
        </p:nvSpPr>
        <p:spPr>
          <a:xfrm>
            <a:off x="609600" y="338664"/>
            <a:ext cx="10972800" cy="1143000"/>
          </a:xfrm>
        </p:spPr>
        <p:txBody>
          <a:bodyPr/>
          <a:lstStyle>
            <a:lvl1pPr>
              <a:defRPr b="0"/>
            </a:lvl1pPr>
          </a:lstStyle>
          <a:p>
            <a:r>
              <a:rPr lang="en-US"/>
              <a:t>Click to edit Master title style</a:t>
            </a:r>
            <a:endParaRPr lang="en-US" dirty="0"/>
          </a:p>
        </p:txBody>
      </p:sp>
    </p:spTree>
    <p:extLst>
      <p:ext uri="{BB962C8B-B14F-4D97-AF65-F5344CB8AC3E}">
        <p14:creationId xmlns:p14="http://schemas.microsoft.com/office/powerpoint/2010/main" val="27673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680"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ru.wikinews.org/wiki/%D0%A0%D0%BE%D1%81%D0%BA%D0%BE%D0%BC%D0%BD%D0%B0%D0%B4%D0%B7%D0%BE%D1%80_%D0%B7%D0%B0%D0%B1%D0%BB%D0%BE%D0%BA%D0%B8%D1%80%D0%BE%D0%B2%D0%B0%D0%BB_GitHub_%D0%B7%D0%B0_%C2%AB%D0%A1%D0%BF%D0%BE%D1%81%D0%BE%D0%B1%D1%8B_%D1%81%D0%B0%D0%BC%D0%BE%D1%83%D0%B1%D0%B8%D0%B9%D1%81%D1%82%D0%B2%D0%B0%C2%BB"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hyperlink" Target="https://ru.wikinews.org/wiki/%D0%A0%D0%BE%D1%81%D0%BA%D0%BE%D0%BC%D0%BD%D0%B0%D0%B4%D0%B7%D0%BE%D1%80_%D0%B7%D0%B0%D0%B1%D0%BB%D0%BE%D0%BA%D0%B8%D1%80%D0%BE%D0%B2%D0%B0%D0%BB_GitHub_%D0%B7%D0%B0_%C2%AB%D0%A1%D0%BF%D0%BE%D1%81%D0%BE%D0%B1%D1%8B_%D1%81%D0%B0%D0%BC%D0%BE%D1%83%D0%B1%D0%B8%D0%B9%D1%81%D1%82%D0%B2%D0%B0%C2%BB"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App Themes &amp; Resources</a:t>
            </a:r>
          </a:p>
        </p:txBody>
      </p:sp>
      <p:sp>
        <p:nvSpPr>
          <p:cNvPr id="4" name="Text Placeholder 3"/>
          <p:cNvSpPr>
            <a:spLocks noGrp="1"/>
          </p:cNvSpPr>
          <p:nvPr>
            <p:ph type="body" sz="quarter" idx="13"/>
          </p:nvPr>
        </p:nvSpPr>
        <p:spPr/>
        <p:txBody>
          <a:bodyPr/>
          <a:lstStyle/>
          <a:p>
            <a:endParaRPr lang="en-US"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Allan Ritchie</a:t>
            </a:r>
          </a:p>
          <a:p>
            <a:r>
              <a:rPr lang="en-US" sz="1961" dirty="0">
                <a:latin typeface="+mj-lt"/>
                <a:cs typeface="Arial"/>
              </a:rPr>
              <a:t>Independent Consultant – Microsoft MVP</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@allanritchie911</a:t>
            </a:r>
          </a:p>
          <a:p>
            <a:pPr algn="r">
              <a:lnSpc>
                <a:spcPct val="130000"/>
              </a:lnSpc>
            </a:pPr>
            <a:r>
              <a:rPr lang="en-US" sz="1765" dirty="0">
                <a:latin typeface="+mj-lt"/>
                <a:cs typeface="Arial"/>
              </a:rPr>
              <a:t>/</a:t>
            </a:r>
            <a:r>
              <a:rPr lang="en-US" sz="1765" dirty="0" err="1">
                <a:latin typeface="+mj-lt"/>
                <a:cs typeface="Arial"/>
              </a:rPr>
              <a:t>aritchie</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erson's face with a black background&#10;&#10;Description automatically generated with low confidence">
            <a:extLst>
              <a:ext uri="{FF2B5EF4-FFF2-40B4-BE49-F238E27FC236}">
                <a16:creationId xmlns:a16="http://schemas.microsoft.com/office/drawing/2014/main" id="{81B18E2C-A3A1-C320-BAAC-2E5F85F8B720}"/>
              </a:ext>
            </a:extLst>
          </p:cNvPr>
          <p:cNvPicPr>
            <a:picLocks noChangeAspect="1"/>
          </p:cNvPicPr>
          <p:nvPr/>
        </p:nvPicPr>
        <p:blipFill>
          <a:blip r:embed="rId3"/>
          <a:stretch>
            <a:fillRect/>
          </a:stretch>
        </p:blipFill>
        <p:spPr>
          <a:xfrm>
            <a:off x="-387780" y="4920713"/>
            <a:ext cx="1932917" cy="1447800"/>
          </a:xfrm>
          <a:prstGeom prst="rect">
            <a:avLst/>
          </a:prstGeom>
        </p:spPr>
      </p:pic>
      <p:pic>
        <p:nvPicPr>
          <p:cNvPr id="6" name="Picture 2">
            <a:extLst>
              <a:ext uri="{FF2B5EF4-FFF2-40B4-BE49-F238E27FC236}">
                <a16:creationId xmlns:a16="http://schemas.microsoft.com/office/drawing/2014/main" id="{A01CF5C4-989F-625E-AC59-93E14C2A8CA0}"/>
              </a:ext>
            </a:extLst>
          </p:cNvPr>
          <p:cNvPicPr>
            <a:picLocks noChangeAspect="1" noChangeArrowheads="1"/>
          </p:cNvPicPr>
          <p:nvPr/>
        </p:nvPicPr>
        <p:blipFill>
          <a:blip r:embed="rId4">
            <a:extLst>
              <a:ext uri="{837473B0-CC2E-450A-ABE3-18F120FF3D39}">
                <a1611:picAttrSrcUrl xmlns:a1611="http://schemas.microsoft.com/office/drawing/2016/11/main" r:id="rId5"/>
              </a:ext>
            </a:extLst>
          </a:blip>
          <a:srcRect/>
          <a:stretch/>
        </p:blipFill>
        <p:spPr bwMode="auto">
          <a:xfrm>
            <a:off x="1345061" y="6055181"/>
            <a:ext cx="326511" cy="32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63413" y="3350835"/>
            <a:ext cx="1690889" cy="232648"/>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270732"/>
          </a:xfrm>
        </p:spPr>
        <p:txBody>
          <a:bodyPr/>
          <a:lstStyle/>
          <a:p>
            <a:r>
              <a:rPr lang="en-US" dirty="0"/>
              <a:t>Can use </a:t>
            </a:r>
            <a:r>
              <a:rPr lang="en-US" dirty="0" err="1">
                <a:latin typeface="Consolas" panose="020B0609020204030204" pitchFamily="49" charset="0"/>
                <a:cs typeface="Consolas" panose="020B0609020204030204" pitchFamily="49" charset="0"/>
              </a:rPr>
              <a:t>OnPlatform</a:t>
            </a:r>
            <a:r>
              <a:rPr lang="en-US" dirty="0"/>
              <a:t> objects in your resource dictionaries to handle platform-specific values</a:t>
            </a:r>
          </a:p>
        </p:txBody>
      </p:sp>
      <p:sp>
        <p:nvSpPr>
          <p:cNvPr id="3" name="Title 2"/>
          <p:cNvSpPr>
            <a:spLocks noGrp="1"/>
          </p:cNvSpPr>
          <p:nvPr>
            <p:ph type="title"/>
          </p:nvPr>
        </p:nvSpPr>
        <p:spPr/>
        <p:txBody>
          <a:bodyPr/>
          <a:lstStyle/>
          <a:p>
            <a:r>
              <a:rPr lang="en-US" dirty="0"/>
              <a:t>Platform dependencies</a:t>
            </a:r>
          </a:p>
        </p:txBody>
      </p:sp>
      <p:sp>
        <p:nvSpPr>
          <p:cNvPr id="4" name="Rectangle 3"/>
          <p:cNvSpPr/>
          <p:nvPr/>
        </p:nvSpPr>
        <p:spPr>
          <a:xfrm>
            <a:off x="2251197" y="2854167"/>
            <a:ext cx="5452134" cy="2677656"/>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OnPlatform</a:t>
            </a: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x:Key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textColor</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x:TypeArguments</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Color</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iOS</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Red</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Android</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Blue</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Windows</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Green</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5" name="Rectangle 4"/>
          <p:cNvSpPr/>
          <p:nvPr/>
        </p:nvSpPr>
        <p:spPr>
          <a:xfrm>
            <a:off x="2251197" y="5679758"/>
            <a:ext cx="9020418" cy="461665"/>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Label </a:t>
            </a:r>
            <a:r>
              <a:rPr lang="en-US" sz="2400" dirty="0" err="1">
                <a:solidFill>
                  <a:srgbClr val="FF0000"/>
                </a:solidFill>
                <a:latin typeface="Consolas" panose="020B0609020204030204" pitchFamily="49" charset="0"/>
              </a:rPr>
              <a:t>TextColor</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StaticResource</a:t>
            </a:r>
            <a:r>
              <a:rPr lang="en-US" sz="2400" dirty="0">
                <a:solidFill>
                  <a:srgbClr val="0000FF"/>
                </a:solidFill>
                <a:latin typeface="Consolas" panose="020B0609020204030204" pitchFamily="49" charset="0"/>
              </a:rPr>
              <a:t> </a:t>
            </a:r>
            <a:r>
              <a:rPr lang="en-US" sz="2400" dirty="0" err="1">
                <a:solidFill>
                  <a:srgbClr val="0000FF"/>
                </a:solidFill>
                <a:latin typeface="Consolas" panose="020B0609020204030204" pitchFamily="49" charset="0"/>
              </a:rPr>
              <a:t>textColor</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1214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974683" y="5230762"/>
            <a:ext cx="2860704" cy="330364"/>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348061"/>
          </a:xfrm>
        </p:spPr>
        <p:txBody>
          <a:bodyPr/>
          <a:lstStyle/>
          <a:p>
            <a:r>
              <a:rPr lang="en-US" sz="2800" dirty="0"/>
              <a:t>Can update resource values from code, useful when you download new values or let the user select preferred colors, font sizes, etc.</a:t>
            </a:r>
          </a:p>
        </p:txBody>
      </p:sp>
      <p:sp>
        <p:nvSpPr>
          <p:cNvPr id="3" name="Title 2"/>
          <p:cNvSpPr>
            <a:spLocks noGrp="1"/>
          </p:cNvSpPr>
          <p:nvPr>
            <p:ph type="title"/>
          </p:nvPr>
        </p:nvSpPr>
        <p:spPr/>
        <p:txBody>
          <a:bodyPr/>
          <a:lstStyle/>
          <a:p>
            <a:r>
              <a:rPr lang="en-US" dirty="0"/>
              <a:t>How to update Resources</a:t>
            </a:r>
          </a:p>
        </p:txBody>
      </p:sp>
      <p:sp>
        <p:nvSpPr>
          <p:cNvPr id="4" name="Rectangle 3"/>
          <p:cNvSpPr/>
          <p:nvPr/>
        </p:nvSpPr>
        <p:spPr>
          <a:xfrm>
            <a:off x="2694912" y="3074913"/>
            <a:ext cx="5622052" cy="1200329"/>
          </a:xfrm>
          <a:prstGeom prst="rect">
            <a:avLst/>
          </a:prstGeom>
          <a:noFill/>
          <a:ln>
            <a:solidFill>
              <a:srgbClr val="606E6F"/>
            </a:solidFill>
          </a:ln>
        </p:spPr>
        <p:txBody>
          <a:bodyPr wrap="none">
            <a:spAutoFit/>
          </a:bodyPr>
          <a:lstStyle/>
          <a:p>
            <a:r>
              <a:rPr lang="en-US" sz="2400" dirty="0">
                <a:solidFill>
                  <a:srgbClr val="0000FF"/>
                </a:solidFill>
                <a:latin typeface="Consolas"/>
                <a:cs typeface="Consolas"/>
              </a:rPr>
              <a:t>&lt;</a:t>
            </a:r>
            <a:r>
              <a:rPr lang="en-US" sz="2400" dirty="0" err="1">
                <a:solidFill>
                  <a:srgbClr val="A31515"/>
                </a:solidFill>
                <a:latin typeface="Consolas"/>
                <a:cs typeface="Consolas"/>
              </a:rPr>
              <a:t>ResourceDictionary</a:t>
            </a:r>
            <a:r>
              <a:rPr lang="en-US" sz="2400" dirty="0">
                <a:solidFill>
                  <a:srgbClr val="0000FF"/>
                </a:solidFill>
                <a:latin typeface="Consolas"/>
                <a:cs typeface="Consolas"/>
              </a:rPr>
              <a:t>&gt;</a:t>
            </a:r>
            <a:br>
              <a:rPr lang="en-US" sz="2400" dirty="0">
                <a:latin typeface="Consolas"/>
                <a:cs typeface="Consolas"/>
              </a:rPr>
            </a:br>
            <a:r>
              <a:rPr lang="en-US" sz="2400" dirty="0">
                <a:latin typeface="Consolas"/>
                <a:cs typeface="Consolas"/>
              </a:rPr>
              <a:t>  </a:t>
            </a:r>
            <a:r>
              <a:rPr lang="en-US" sz="2400" dirty="0">
                <a:solidFill>
                  <a:srgbClr val="0000FF"/>
                </a:solidFill>
                <a:latin typeface="Consolas"/>
                <a:cs typeface="Consolas"/>
              </a:rPr>
              <a:t>&lt;</a:t>
            </a:r>
            <a:r>
              <a:rPr lang="en-US" sz="2400" dirty="0">
                <a:solidFill>
                  <a:srgbClr val="A31515"/>
                </a:solidFill>
                <a:latin typeface="Consolas"/>
                <a:cs typeface="Consolas"/>
              </a:rPr>
              <a:t>Color </a:t>
            </a:r>
            <a:r>
              <a:rPr lang="en-US" sz="2400" dirty="0">
                <a:solidFill>
                  <a:srgbClr val="FF0000"/>
                </a:solidFill>
                <a:latin typeface="Consolas"/>
                <a:cs typeface="Consolas"/>
              </a:rPr>
              <a:t>x:Key</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bg</a:t>
            </a:r>
            <a:r>
              <a:rPr lang="en-US" sz="2400" dirty="0">
                <a:solidFill>
                  <a:srgbClr val="000000"/>
                </a:solidFill>
                <a:latin typeface="Consolas"/>
                <a:cs typeface="Consolas"/>
              </a:rPr>
              <a:t>"</a:t>
            </a:r>
            <a:r>
              <a:rPr lang="en-US" sz="2400" dirty="0">
                <a:solidFill>
                  <a:srgbClr val="0000FF"/>
                </a:solidFill>
                <a:latin typeface="Consolas"/>
                <a:cs typeface="Consolas"/>
              </a:rPr>
              <a:t>&gt;</a:t>
            </a:r>
            <a:r>
              <a:rPr lang="en-US" sz="2400" dirty="0">
                <a:solidFill>
                  <a:srgbClr val="000000"/>
                </a:solidFill>
                <a:latin typeface="Consolas"/>
                <a:cs typeface="Consolas"/>
              </a:rPr>
              <a:t>Blue</a:t>
            </a:r>
            <a:r>
              <a:rPr lang="en-US" sz="2400" dirty="0">
                <a:solidFill>
                  <a:srgbClr val="0000FF"/>
                </a:solidFill>
                <a:latin typeface="Consolas"/>
                <a:cs typeface="Consolas"/>
              </a:rPr>
              <a:t>&lt;/</a:t>
            </a:r>
            <a:r>
              <a:rPr lang="en-US" sz="2400" dirty="0">
                <a:solidFill>
                  <a:srgbClr val="A31515"/>
                </a:solidFill>
                <a:latin typeface="Consolas"/>
                <a:cs typeface="Consolas"/>
              </a:rPr>
              <a:t>Color</a:t>
            </a:r>
            <a:r>
              <a:rPr lang="en-US" sz="2400" dirty="0">
                <a:solidFill>
                  <a:srgbClr val="0000FF"/>
                </a:solidFill>
                <a:latin typeface="Consolas"/>
                <a:cs typeface="Consolas"/>
              </a:rPr>
              <a:t>&gt;</a:t>
            </a:r>
            <a:br>
              <a:rPr lang="en-US" sz="2400" dirty="0">
                <a:latin typeface="Consolas"/>
                <a:cs typeface="Consolas"/>
              </a:rPr>
            </a:br>
            <a:r>
              <a:rPr lang="en-US" sz="2400" dirty="0">
                <a:solidFill>
                  <a:srgbClr val="0000FF"/>
                </a:solidFill>
                <a:latin typeface="Consolas"/>
                <a:cs typeface="Consolas"/>
              </a:rPr>
              <a:t>&lt;/</a:t>
            </a:r>
            <a:r>
              <a:rPr lang="en-US" sz="2400" dirty="0" err="1">
                <a:solidFill>
                  <a:srgbClr val="A31515"/>
                </a:solidFill>
                <a:latin typeface="Consolas"/>
                <a:cs typeface="Consolas"/>
              </a:rPr>
              <a:t>ResourceDictionary</a:t>
            </a:r>
            <a:r>
              <a:rPr lang="en-US" sz="2400" dirty="0">
                <a:solidFill>
                  <a:srgbClr val="0000FF"/>
                </a:solidFill>
                <a:latin typeface="Consolas"/>
                <a:cs typeface="Consolas"/>
              </a:rPr>
              <a:t>&gt;</a:t>
            </a:r>
          </a:p>
        </p:txBody>
      </p:sp>
      <p:sp>
        <p:nvSpPr>
          <p:cNvPr id="5" name="Rectangle 4"/>
          <p:cNvSpPr/>
          <p:nvPr/>
        </p:nvSpPr>
        <p:spPr>
          <a:xfrm>
            <a:off x="2694913" y="4409603"/>
            <a:ext cx="6471643" cy="1569660"/>
          </a:xfrm>
          <a:prstGeom prst="rect">
            <a:avLst/>
          </a:prstGeom>
          <a:noFill/>
          <a:ln>
            <a:solidFill>
              <a:srgbClr val="606E6F"/>
            </a:solidFill>
          </a:ln>
        </p:spPr>
        <p:txBody>
          <a:bodyPr wrap="none">
            <a:spAutoFit/>
          </a:bodyPr>
          <a:lstStyle/>
          <a:p>
            <a:r>
              <a:rPr lang="en-US" sz="2400" dirty="0">
                <a:solidFill>
                  <a:srgbClr val="0000FF"/>
                </a:solidFill>
                <a:latin typeface="Consolas"/>
                <a:cs typeface="Consolas"/>
              </a:rPr>
              <a:t>void </a:t>
            </a:r>
            <a:r>
              <a:rPr lang="en-US" sz="2400" dirty="0" err="1">
                <a:latin typeface="Consolas"/>
                <a:cs typeface="Consolas"/>
              </a:rPr>
              <a:t>OnChangeColor</a:t>
            </a:r>
            <a:r>
              <a:rPr lang="en-US" sz="2400" dirty="0">
                <a:latin typeface="Consolas"/>
                <a:cs typeface="Consolas"/>
              </a:rPr>
              <a:t>()</a:t>
            </a:r>
          </a:p>
          <a:p>
            <a:r>
              <a:rPr lang="en-US" sz="2400" dirty="0">
                <a:solidFill>
                  <a:srgbClr val="000000"/>
                </a:solidFill>
                <a:latin typeface="Consolas"/>
                <a:cs typeface="Consolas"/>
              </a:rPr>
              <a:t>{</a:t>
            </a:r>
          </a:p>
          <a:p>
            <a:r>
              <a:rPr lang="en-US" sz="2400" dirty="0">
                <a:solidFill>
                  <a:srgbClr val="000000"/>
                </a:solidFill>
                <a:latin typeface="Consolas"/>
                <a:cs typeface="Consolas"/>
              </a:rPr>
              <a:t>  </a:t>
            </a:r>
            <a:r>
              <a:rPr lang="en-US" sz="2400" dirty="0" err="1">
                <a:solidFill>
                  <a:srgbClr val="0000FF"/>
                </a:solidFill>
                <a:latin typeface="Consolas"/>
                <a:cs typeface="Consolas"/>
              </a:rPr>
              <a:t>this</a:t>
            </a:r>
            <a:r>
              <a:rPr lang="en-US" sz="2400" dirty="0" err="1">
                <a:solidFill>
                  <a:srgbClr val="000000"/>
                </a:solidFill>
                <a:latin typeface="Consolas"/>
                <a:cs typeface="Consolas"/>
              </a:rPr>
              <a:t>.Resources</a:t>
            </a:r>
            <a:r>
              <a:rPr lang="en-US" sz="2400" dirty="0">
                <a:solidFill>
                  <a:srgbClr val="000000"/>
                </a:solidFill>
                <a:latin typeface="Consolas"/>
                <a:cs typeface="Consolas"/>
              </a:rPr>
              <a:t>[</a:t>
            </a:r>
            <a:r>
              <a:rPr lang="en-US" sz="2400" dirty="0">
                <a:solidFill>
                  <a:srgbClr val="800000"/>
                </a:solidFill>
                <a:latin typeface="Consolas"/>
                <a:cs typeface="Consolas"/>
              </a:rPr>
              <a:t>"</a:t>
            </a:r>
            <a:r>
              <a:rPr lang="en-US" sz="2400" dirty="0" err="1">
                <a:solidFill>
                  <a:srgbClr val="800000"/>
                </a:solidFill>
                <a:latin typeface="Consolas"/>
                <a:cs typeface="Consolas"/>
              </a:rPr>
              <a:t>bg</a:t>
            </a:r>
            <a:r>
              <a:rPr lang="en-US" sz="2400" dirty="0">
                <a:solidFill>
                  <a:srgbClr val="800000"/>
                </a:solidFill>
                <a:latin typeface="Consolas"/>
                <a:cs typeface="Consolas"/>
              </a:rPr>
              <a:t>"</a:t>
            </a:r>
            <a:r>
              <a:rPr lang="en-US" sz="2400" dirty="0">
                <a:solidFill>
                  <a:srgbClr val="000000"/>
                </a:solidFill>
                <a:latin typeface="Consolas"/>
                <a:cs typeface="Consolas"/>
              </a:rPr>
              <a:t>] = </a:t>
            </a:r>
            <a:r>
              <a:rPr lang="en-US" sz="2400" dirty="0" err="1">
                <a:solidFill>
                  <a:srgbClr val="000000"/>
                </a:solidFill>
                <a:latin typeface="Consolas"/>
                <a:cs typeface="Consolas"/>
              </a:rPr>
              <a:t>Color.Green</a:t>
            </a:r>
            <a:r>
              <a:rPr lang="en-US" sz="2400" dirty="0">
                <a:solidFill>
                  <a:srgbClr val="000000"/>
                </a:solidFill>
                <a:latin typeface="Consolas"/>
                <a:cs typeface="Consolas"/>
              </a:rPr>
              <a:t>;</a:t>
            </a:r>
            <a:br>
              <a:rPr lang="en-US" sz="2400" dirty="0">
                <a:solidFill>
                  <a:srgbClr val="000000"/>
                </a:solidFill>
                <a:latin typeface="Consolas"/>
                <a:cs typeface="Consolas"/>
              </a:rPr>
            </a:br>
            <a:r>
              <a:rPr lang="en-US" sz="2400" dirty="0">
                <a:solidFill>
                  <a:srgbClr val="000000"/>
                </a:solidFill>
                <a:latin typeface="Consolas"/>
                <a:cs typeface="Consolas"/>
              </a:rPr>
              <a:t>}</a:t>
            </a:r>
          </a:p>
        </p:txBody>
      </p:sp>
      <p:sp>
        <p:nvSpPr>
          <p:cNvPr id="8" name="TextBox 7"/>
          <p:cNvSpPr txBox="1"/>
          <p:nvPr/>
        </p:nvSpPr>
        <p:spPr>
          <a:xfrm>
            <a:off x="1268488" y="3082515"/>
            <a:ext cx="1319592" cy="1200329"/>
          </a:xfrm>
          <a:prstGeom prst="rect">
            <a:avLst/>
          </a:prstGeom>
          <a:noFill/>
        </p:spPr>
        <p:txBody>
          <a:bodyPr wrap="none" rtlCol="0">
            <a:spAutoFit/>
          </a:bodyPr>
          <a:lstStyle/>
          <a:p>
            <a:r>
              <a:rPr lang="en-US" sz="2400" dirty="0">
                <a:solidFill>
                  <a:prstClr val="black"/>
                </a:solidFill>
                <a:cs typeface="Segoe UI Light"/>
              </a:rPr>
              <a:t>Define a</a:t>
            </a:r>
          </a:p>
          <a:p>
            <a:r>
              <a:rPr lang="en-US" sz="2400" dirty="0">
                <a:solidFill>
                  <a:prstClr val="black"/>
                </a:solidFill>
                <a:cs typeface="Segoe UI Light"/>
              </a:rPr>
              <a:t>default</a:t>
            </a:r>
          </a:p>
          <a:p>
            <a:r>
              <a:rPr lang="en-US" sz="2400" dirty="0">
                <a:solidFill>
                  <a:prstClr val="black"/>
                </a:solidFill>
                <a:cs typeface="Segoe UI Light"/>
              </a:rPr>
              <a:t>in XAML</a:t>
            </a:r>
            <a:endParaRPr lang="en-US" sz="2400" dirty="0">
              <a:cs typeface="Segoe UI Light"/>
            </a:endParaRPr>
          </a:p>
        </p:txBody>
      </p:sp>
      <p:cxnSp>
        <p:nvCxnSpPr>
          <p:cNvPr id="9" name="Straight Arrow Connector 8"/>
          <p:cNvCxnSpPr/>
          <p:nvPr/>
        </p:nvCxnSpPr>
        <p:spPr>
          <a:xfrm rot="5400000" flipV="1">
            <a:off x="2796512" y="3393603"/>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flipV="1">
            <a:off x="2796512" y="5095659"/>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268489" y="4792025"/>
            <a:ext cx="1177695" cy="1200329"/>
          </a:xfrm>
          <a:prstGeom prst="rect">
            <a:avLst/>
          </a:prstGeom>
          <a:noFill/>
        </p:spPr>
        <p:txBody>
          <a:bodyPr wrap="none" rtlCol="0">
            <a:spAutoFit/>
          </a:bodyPr>
          <a:lstStyle/>
          <a:p>
            <a:r>
              <a:rPr lang="en-US" sz="2400" dirty="0">
                <a:solidFill>
                  <a:prstClr val="black"/>
                </a:solidFill>
                <a:cs typeface="Segoe UI Light"/>
              </a:rPr>
              <a:t>Update</a:t>
            </a:r>
          </a:p>
          <a:p>
            <a:r>
              <a:rPr lang="en-US" sz="2400" dirty="0">
                <a:solidFill>
                  <a:prstClr val="black"/>
                </a:solidFill>
                <a:cs typeface="Segoe UI Light"/>
              </a:rPr>
              <a:t>to new</a:t>
            </a:r>
          </a:p>
          <a:p>
            <a:r>
              <a:rPr lang="en-US" sz="2400" dirty="0">
                <a:solidFill>
                  <a:prstClr val="black"/>
                </a:solidFill>
                <a:cs typeface="Segoe UI Light"/>
              </a:rPr>
              <a:t>value</a:t>
            </a:r>
            <a:endParaRPr lang="en-US" sz="2400" dirty="0">
              <a:cs typeface="Segoe UI Light"/>
            </a:endParaRPr>
          </a:p>
        </p:txBody>
      </p:sp>
    </p:spTree>
    <p:extLst>
      <p:ext uri="{BB962C8B-B14F-4D97-AF65-F5344CB8AC3E}">
        <p14:creationId xmlns:p14="http://schemas.microsoft.com/office/powerpoint/2010/main" val="28131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386263" y="4047053"/>
            <a:ext cx="1997644" cy="231945"/>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348061"/>
          </a:xfrm>
        </p:spPr>
        <p:txBody>
          <a:bodyPr/>
          <a:lstStyle/>
          <a:p>
            <a:r>
              <a:rPr lang="en-US" sz="2800" dirty="0"/>
              <a:t>The </a:t>
            </a:r>
            <a:r>
              <a:rPr lang="en-US" sz="2800" dirty="0" err="1">
                <a:latin typeface="Consolas" panose="020B0609020204030204" pitchFamily="49" charset="0"/>
                <a:cs typeface="Consolas" panose="020B0609020204030204" pitchFamily="49" charset="0"/>
              </a:rPr>
              <a:t>DynamicResource</a:t>
            </a:r>
            <a:r>
              <a:rPr lang="en-US" sz="2800" dirty="0"/>
              <a:t> markup extension retrieves a resource when the target object is created and updates it as the value changes</a:t>
            </a:r>
          </a:p>
        </p:txBody>
      </p:sp>
      <p:sp>
        <p:nvSpPr>
          <p:cNvPr id="3" name="Title 2"/>
          <p:cNvSpPr>
            <a:spLocks noGrp="1"/>
          </p:cNvSpPr>
          <p:nvPr>
            <p:ph type="title"/>
          </p:nvPr>
        </p:nvSpPr>
        <p:spPr/>
        <p:txBody>
          <a:bodyPr/>
          <a:lstStyle/>
          <a:p>
            <a:r>
              <a:rPr lang="en-US" dirty="0"/>
              <a:t>Using dynamic Resources</a:t>
            </a:r>
          </a:p>
        </p:txBody>
      </p:sp>
      <p:sp>
        <p:nvSpPr>
          <p:cNvPr id="4" name="TextBox 3"/>
          <p:cNvSpPr txBox="1"/>
          <p:nvPr/>
        </p:nvSpPr>
        <p:spPr>
          <a:xfrm>
            <a:off x="3217493" y="2802674"/>
            <a:ext cx="7019870" cy="2103589"/>
          </a:xfrm>
          <a:prstGeom prst="rect">
            <a:avLst/>
          </a:prstGeom>
          <a:noFill/>
          <a:ln>
            <a:solidFill>
              <a:schemeClr val="accent5"/>
            </a:solidFill>
          </a:ln>
        </p:spPr>
        <p:txBody>
          <a:bodyPr wrap="none" rtlCol="0">
            <a:spAutoFit/>
          </a:bodyPr>
          <a:lstStyle/>
          <a:p>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Blue</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br>
              <a:rPr lang="en-US" sz="1867" dirty="0">
                <a:latin typeface="Consolas"/>
                <a:cs typeface="Consolas"/>
              </a:rPr>
            </a:br>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p>
          <a:p>
            <a:endParaRPr lang="en-US" sz="1867" dirty="0">
              <a:solidFill>
                <a:srgbClr val="0000FF"/>
              </a:solidFill>
              <a:latin typeface="Consolas" panose="020B0609020204030204" pitchFamily="49" charset="0"/>
            </a:endParaRPr>
          </a:p>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StackLayout</a:t>
            </a:r>
            <a:r>
              <a:rPr lang="en-US" sz="1867" dirty="0">
                <a:solidFill>
                  <a:srgbClr val="A31515"/>
                </a:solidFill>
                <a:latin typeface="Consolas" panose="020B0609020204030204" pitchFamily="49" charset="0"/>
              </a:rPr>
              <a:t> </a:t>
            </a:r>
            <a:r>
              <a:rPr lang="en-US" sz="1867" dirty="0" err="1">
                <a:solidFill>
                  <a:srgbClr val="FF0000"/>
                </a:solidFill>
                <a:latin typeface="Consolas" panose="020B0609020204030204" pitchFamily="49" charset="0"/>
              </a:rPr>
              <a:t>BackgroundColor</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a:t>
            </a:r>
            <a:r>
              <a:rPr lang="en-US" sz="1867" dirty="0" err="1">
                <a:solidFill>
                  <a:srgbClr val="0000FF"/>
                </a:solidFill>
                <a:latin typeface="Consolas" panose="020B0609020204030204" pitchFamily="49" charset="0"/>
              </a:rPr>
              <a:t>DynamicResource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bg</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p>
          <a:p>
            <a:r>
              <a:rPr lang="en-US" sz="1867" dirty="0">
                <a:latin typeface="Consolas" panose="020B0609020204030204" pitchFamily="49" charset="0"/>
              </a:rPr>
              <a:t>  ...</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StackLayout</a:t>
            </a:r>
            <a:r>
              <a:rPr lang="en-US" sz="1867" dirty="0">
                <a:solidFill>
                  <a:srgbClr val="0000FF"/>
                </a:solidFill>
                <a:latin typeface="Consolas" panose="020B0609020204030204" pitchFamily="49" charset="0"/>
              </a:rPr>
              <a:t>&gt;</a:t>
            </a:r>
            <a:endParaRPr lang="en-US" sz="1867" dirty="0">
              <a:latin typeface="Consolas" panose="020B0609020204030204" pitchFamily="49" charset="0"/>
              <a:cs typeface="Consolas" panose="020B0609020204030204" pitchFamily="49" charset="0"/>
            </a:endParaRPr>
          </a:p>
        </p:txBody>
      </p:sp>
      <p:sp>
        <p:nvSpPr>
          <p:cNvPr id="16" name="Rectangle 15"/>
          <p:cNvSpPr/>
          <p:nvPr/>
        </p:nvSpPr>
        <p:spPr>
          <a:xfrm>
            <a:off x="3217494" y="5041897"/>
            <a:ext cx="5048177" cy="1241622"/>
          </a:xfrm>
          <a:prstGeom prst="rect">
            <a:avLst/>
          </a:prstGeom>
          <a:solidFill>
            <a:schemeClr val="bg1"/>
          </a:solidFill>
          <a:ln>
            <a:solidFill>
              <a:srgbClr val="606E6F"/>
            </a:solidFill>
          </a:ln>
        </p:spPr>
        <p:txBody>
          <a:bodyPr wrap="none">
            <a:spAutoFit/>
          </a:bodyPr>
          <a:lstStyle/>
          <a:p>
            <a:r>
              <a:rPr lang="en-US" sz="1867" dirty="0">
                <a:solidFill>
                  <a:srgbClr val="0000FF"/>
                </a:solidFill>
                <a:latin typeface="Consolas"/>
                <a:cs typeface="Consolas"/>
              </a:rPr>
              <a:t>void </a:t>
            </a:r>
            <a:r>
              <a:rPr lang="en-US" sz="1867" dirty="0" err="1">
                <a:latin typeface="Consolas"/>
                <a:cs typeface="Consolas"/>
              </a:rPr>
              <a:t>OnChangeColor</a:t>
            </a:r>
            <a:r>
              <a:rPr lang="en-US" sz="1867" dirty="0">
                <a:latin typeface="Consolas"/>
                <a:cs typeface="Consolas"/>
              </a:rPr>
              <a:t>()</a:t>
            </a:r>
          </a:p>
          <a:p>
            <a:r>
              <a:rPr lang="en-US" sz="1867" dirty="0">
                <a:solidFill>
                  <a:srgbClr val="000000"/>
                </a:solidFill>
                <a:latin typeface="Consolas"/>
                <a:cs typeface="Consolas"/>
              </a:rPr>
              <a:t>{</a:t>
            </a:r>
          </a:p>
          <a:p>
            <a:r>
              <a:rPr lang="en-US" sz="1867" dirty="0">
                <a:solidFill>
                  <a:srgbClr val="000000"/>
                </a:solidFill>
                <a:latin typeface="Consolas"/>
                <a:cs typeface="Consolas"/>
              </a:rPr>
              <a:t>  </a:t>
            </a:r>
            <a:r>
              <a:rPr lang="en-US" sz="1867" dirty="0" err="1">
                <a:solidFill>
                  <a:srgbClr val="0000FF"/>
                </a:solidFill>
                <a:latin typeface="Consolas"/>
                <a:cs typeface="Consolas"/>
              </a:rPr>
              <a:t>this</a:t>
            </a:r>
            <a:r>
              <a:rPr lang="en-US" sz="1867" dirty="0" err="1">
                <a:solidFill>
                  <a:srgbClr val="000000"/>
                </a:solidFill>
                <a:latin typeface="Consolas"/>
                <a:cs typeface="Consolas"/>
              </a:rPr>
              <a:t>.Resources</a:t>
            </a:r>
            <a:r>
              <a:rPr lang="en-US" sz="1867" dirty="0">
                <a:solidFill>
                  <a:srgbClr val="000000"/>
                </a:solidFill>
                <a:latin typeface="Consolas"/>
                <a:cs typeface="Consolas"/>
              </a:rPr>
              <a:t>[</a:t>
            </a:r>
            <a:r>
              <a:rPr lang="en-US" sz="1867" dirty="0">
                <a:solidFill>
                  <a:srgbClr val="800000"/>
                </a:solidFill>
                <a:latin typeface="Consolas"/>
                <a:cs typeface="Consolas"/>
              </a:rPr>
              <a:t>"</a:t>
            </a:r>
            <a:r>
              <a:rPr lang="en-US" sz="1867" dirty="0" err="1">
                <a:solidFill>
                  <a:srgbClr val="800000"/>
                </a:solidFill>
                <a:latin typeface="Consolas"/>
                <a:cs typeface="Consolas"/>
              </a:rPr>
              <a:t>bg</a:t>
            </a:r>
            <a:r>
              <a:rPr lang="en-US" sz="1867" dirty="0">
                <a:solidFill>
                  <a:srgbClr val="800000"/>
                </a:solidFill>
                <a:latin typeface="Consolas"/>
                <a:cs typeface="Consolas"/>
              </a:rPr>
              <a:t>"</a:t>
            </a:r>
            <a:r>
              <a:rPr lang="en-US" sz="1867" dirty="0">
                <a:solidFill>
                  <a:srgbClr val="000000"/>
                </a:solidFill>
                <a:latin typeface="Consolas"/>
                <a:cs typeface="Consolas"/>
              </a:rPr>
              <a:t>] = </a:t>
            </a:r>
            <a:r>
              <a:rPr lang="en-US" sz="1867" dirty="0" err="1">
                <a:solidFill>
                  <a:srgbClr val="000000"/>
                </a:solidFill>
                <a:latin typeface="Consolas"/>
                <a:cs typeface="Consolas"/>
              </a:rPr>
              <a:t>Color.Green</a:t>
            </a:r>
            <a:r>
              <a:rPr lang="en-US" sz="1867" dirty="0">
                <a:solidFill>
                  <a:srgbClr val="000000"/>
                </a:solidFill>
                <a:latin typeface="Consolas"/>
                <a:cs typeface="Consolas"/>
              </a:rPr>
              <a:t>;</a:t>
            </a:r>
            <a:br>
              <a:rPr lang="en-US" sz="1867" dirty="0">
                <a:solidFill>
                  <a:srgbClr val="000000"/>
                </a:solidFill>
                <a:latin typeface="Consolas"/>
                <a:cs typeface="Consolas"/>
              </a:rPr>
            </a:br>
            <a:r>
              <a:rPr lang="en-US" sz="1867" dirty="0">
                <a:solidFill>
                  <a:srgbClr val="000000"/>
                </a:solidFill>
                <a:latin typeface="Consolas"/>
                <a:cs typeface="Consolas"/>
              </a:rPr>
              <a:t>}</a:t>
            </a:r>
          </a:p>
        </p:txBody>
      </p:sp>
      <p:sp>
        <p:nvSpPr>
          <p:cNvPr id="17" name="TextBox 16"/>
          <p:cNvSpPr txBox="1"/>
          <p:nvPr/>
        </p:nvSpPr>
        <p:spPr>
          <a:xfrm>
            <a:off x="192089" y="3733170"/>
            <a:ext cx="2758256" cy="830997"/>
          </a:xfrm>
          <a:prstGeom prst="rect">
            <a:avLst/>
          </a:prstGeom>
          <a:noFill/>
        </p:spPr>
        <p:txBody>
          <a:bodyPr wrap="none" rtlCol="0">
            <a:spAutoFit/>
          </a:bodyPr>
          <a:lstStyle/>
          <a:p>
            <a:r>
              <a:rPr lang="en-US" sz="2400" dirty="0" err="1">
                <a:latin typeface="Consolas" panose="020B0609020204030204" pitchFamily="49" charset="0"/>
                <a:cs typeface="Consolas" panose="020B0609020204030204" pitchFamily="49" charset="0"/>
              </a:rPr>
              <a:t>BackgroundColor</a:t>
            </a:r>
            <a:endParaRPr lang="en-US" sz="2400" dirty="0">
              <a:latin typeface="Consolas" panose="020B0609020204030204" pitchFamily="49" charset="0"/>
              <a:cs typeface="Consolas" panose="020B0609020204030204" pitchFamily="49" charset="0"/>
            </a:endParaRPr>
          </a:p>
          <a:p>
            <a:r>
              <a:rPr lang="en-US" sz="2400" dirty="0">
                <a:cs typeface="Segoe UI Light"/>
              </a:rPr>
              <a:t>set to </a:t>
            </a:r>
            <a:r>
              <a:rPr lang="en-US" sz="2400" dirty="0">
                <a:latin typeface="Consolas" panose="020B0609020204030204" pitchFamily="49" charset="0"/>
                <a:cs typeface="Consolas" panose="020B0609020204030204" pitchFamily="49" charset="0"/>
              </a:rPr>
              <a:t>Blue</a:t>
            </a:r>
            <a:r>
              <a:rPr lang="en-US" sz="2400" dirty="0">
                <a:cs typeface="Segoe UI Light"/>
              </a:rPr>
              <a:t> initially</a:t>
            </a:r>
          </a:p>
        </p:txBody>
      </p:sp>
      <p:cxnSp>
        <p:nvCxnSpPr>
          <p:cNvPr id="18" name="Straight Arrow Connector 17"/>
          <p:cNvCxnSpPr/>
          <p:nvPr/>
        </p:nvCxnSpPr>
        <p:spPr>
          <a:xfrm rot="5400000" flipV="1">
            <a:off x="2998912" y="3981176"/>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92090" y="5406681"/>
            <a:ext cx="2733441" cy="830997"/>
          </a:xfrm>
          <a:prstGeom prst="rect">
            <a:avLst/>
          </a:prstGeom>
          <a:noFill/>
        </p:spPr>
        <p:txBody>
          <a:bodyPr wrap="none" rtlCol="0">
            <a:spAutoFit/>
          </a:bodyPr>
          <a:lstStyle/>
          <a:p>
            <a:r>
              <a:rPr lang="en-US" sz="2400" dirty="0" err="1">
                <a:latin typeface="Consolas" panose="020B0609020204030204" pitchFamily="49" charset="0"/>
                <a:cs typeface="Consolas" panose="020B0609020204030204" pitchFamily="49" charset="0"/>
              </a:rPr>
              <a:t>BackgroundColor</a:t>
            </a:r>
            <a:endParaRPr lang="en-US" sz="2400" dirty="0">
              <a:latin typeface="Consolas" panose="020B0609020204030204" pitchFamily="49" charset="0"/>
              <a:cs typeface="Consolas" panose="020B0609020204030204" pitchFamily="49" charset="0"/>
            </a:endParaRPr>
          </a:p>
          <a:p>
            <a:r>
              <a:rPr lang="en-US" sz="2400" dirty="0">
                <a:cs typeface="Segoe UI Light"/>
              </a:rPr>
              <a:t>changes to </a:t>
            </a:r>
            <a:r>
              <a:rPr lang="en-US" sz="2400" dirty="0">
                <a:latin typeface="Consolas" panose="020B0609020204030204" pitchFamily="49" charset="0"/>
                <a:cs typeface="Consolas" panose="020B0609020204030204" pitchFamily="49" charset="0"/>
              </a:rPr>
              <a:t>Green</a:t>
            </a:r>
            <a:endParaRPr lang="en-US" sz="2400" dirty="0">
              <a:cs typeface="Segoe UI Light"/>
            </a:endParaRPr>
          </a:p>
        </p:txBody>
      </p:sp>
      <p:cxnSp>
        <p:nvCxnSpPr>
          <p:cNvPr id="20" name="Straight Arrow Connector 19"/>
          <p:cNvCxnSpPr/>
          <p:nvPr/>
        </p:nvCxnSpPr>
        <p:spPr>
          <a:xfrm rot="5400000" flipV="1">
            <a:off x="2998912" y="5654687"/>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578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960263"/>
          </a:xfrm>
        </p:spPr>
        <p:txBody>
          <a:bodyPr/>
          <a:lstStyle/>
          <a:p>
            <a:r>
              <a:rPr lang="en-US" sz="2800" dirty="0"/>
              <a:t>Resources can be set in code using </a:t>
            </a:r>
            <a:r>
              <a:rPr lang="en-US" sz="2800" dirty="0" err="1">
                <a:latin typeface="Consolas"/>
                <a:cs typeface="Consolas"/>
              </a:rPr>
              <a:t>SetDynamicResource</a:t>
            </a:r>
            <a:r>
              <a:rPr lang="en-US" sz="2800" dirty="0"/>
              <a:t>, allows logic to apply different resources based on runtime knowledge </a:t>
            </a:r>
          </a:p>
        </p:txBody>
      </p:sp>
      <p:sp>
        <p:nvSpPr>
          <p:cNvPr id="3" name="Title 2"/>
          <p:cNvSpPr>
            <a:spLocks noGrp="1"/>
          </p:cNvSpPr>
          <p:nvPr>
            <p:ph type="title"/>
          </p:nvPr>
        </p:nvSpPr>
        <p:spPr/>
        <p:txBody>
          <a:bodyPr/>
          <a:lstStyle/>
          <a:p>
            <a:r>
              <a:rPr lang="en-US" dirty="0"/>
              <a:t>Applying Resources in code</a:t>
            </a:r>
          </a:p>
        </p:txBody>
      </p:sp>
      <p:sp>
        <p:nvSpPr>
          <p:cNvPr id="4" name="Rectangle 3"/>
          <p:cNvSpPr/>
          <p:nvPr/>
        </p:nvSpPr>
        <p:spPr>
          <a:xfrm>
            <a:off x="1260061" y="3075475"/>
            <a:ext cx="9225602" cy="1733488"/>
          </a:xfrm>
          <a:prstGeom prst="rect">
            <a:avLst/>
          </a:prstGeom>
          <a:solidFill>
            <a:srgbClr val="FFFFFF"/>
          </a:solidFill>
          <a:ln>
            <a:solidFill>
              <a:srgbClr val="606E6F"/>
            </a:solidFill>
          </a:ln>
        </p:spPr>
        <p:txBody>
          <a:bodyPr wrap="none">
            <a:spAutoFit/>
          </a:bodyPr>
          <a:lstStyle/>
          <a:p>
            <a:r>
              <a:rPr lang="en-US" sz="2133" dirty="0" err="1">
                <a:solidFill>
                  <a:srgbClr val="0000FF"/>
                </a:solidFill>
                <a:latin typeface="Consolas" panose="020B0609020204030204" pitchFamily="49" charset="0"/>
                <a:cs typeface="Consolas" panose="020B0609020204030204" pitchFamily="49" charset="0"/>
              </a:rPr>
              <a:t>var</a:t>
            </a:r>
            <a:r>
              <a:rPr lang="en-US" sz="2133" dirty="0">
                <a:solidFill>
                  <a:srgbClr val="0000FF"/>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name = </a:t>
            </a:r>
            <a:r>
              <a:rPr lang="en-US" sz="2133" dirty="0">
                <a:solidFill>
                  <a:srgbClr val="0000FF"/>
                </a:solidFill>
                <a:latin typeface="Consolas" panose="020B0609020204030204" pitchFamily="49" charset="0"/>
                <a:cs typeface="Consolas" panose="020B0609020204030204" pitchFamily="49" charset="0"/>
              </a:rPr>
              <a:t>new</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2B8FAF"/>
                </a:solidFill>
                <a:latin typeface="Consolas" panose="020B0609020204030204" pitchFamily="49" charset="0"/>
                <a:cs typeface="Consolas" panose="020B0609020204030204" pitchFamily="49" charset="0"/>
              </a:rPr>
              <a:t>Label</a:t>
            </a:r>
            <a:r>
              <a:rPr lang="en-US" sz="2133" dirty="0">
                <a:solidFill>
                  <a:srgbClr val="000000"/>
                </a:solidFill>
                <a:latin typeface="Consolas" panose="020B0609020204030204" pitchFamily="49" charset="0"/>
                <a:cs typeface="Consolas" panose="020B0609020204030204" pitchFamily="49" charset="0"/>
              </a:rPr>
              <a:t> { Text = </a:t>
            </a:r>
            <a:r>
              <a:rPr lang="en-US" sz="2133" dirty="0">
                <a:solidFill>
                  <a:srgbClr val="A31515"/>
                </a:solidFill>
                <a:latin typeface="Consolas" panose="020B0609020204030204" pitchFamily="49" charset="0"/>
                <a:cs typeface="Consolas" panose="020B0609020204030204" pitchFamily="49" charset="0"/>
              </a:rPr>
              <a:t>"Name"</a:t>
            </a:r>
            <a:r>
              <a:rPr lang="en-US" sz="2133" dirty="0">
                <a:solidFill>
                  <a:srgbClr val="000000"/>
                </a:solidFill>
                <a:latin typeface="Consolas" panose="020B0609020204030204" pitchFamily="49" charset="0"/>
                <a:cs typeface="Consolas" panose="020B0609020204030204" pitchFamily="49" charset="0"/>
              </a:rPr>
              <a:t> };</a:t>
            </a:r>
          </a:p>
          <a:p>
            <a:endParaRPr lang="en-US" sz="2133" dirty="0">
              <a:solidFill>
                <a:srgbClr val="000000"/>
              </a:solidFill>
              <a:latin typeface="Consolas" panose="020B0609020204030204" pitchFamily="49" charset="0"/>
              <a:cs typeface="Consolas" panose="020B0609020204030204" pitchFamily="49" charset="0"/>
            </a:endParaRPr>
          </a:p>
          <a:p>
            <a:endParaRPr lang="en-US" sz="2133" dirty="0">
              <a:solidFill>
                <a:srgbClr val="000000"/>
              </a:solidFill>
              <a:latin typeface="Consolas" panose="020B0609020204030204" pitchFamily="49" charset="0"/>
              <a:cs typeface="Consolas" panose="020B0609020204030204" pitchFamily="49" charset="0"/>
            </a:endParaRPr>
          </a:p>
          <a:p>
            <a:r>
              <a:rPr lang="en-US" sz="2133" dirty="0" err="1">
                <a:solidFill>
                  <a:srgbClr val="000000"/>
                </a:solidFill>
                <a:latin typeface="Consolas" panose="020B0609020204030204" pitchFamily="49" charset="0"/>
                <a:cs typeface="Consolas" panose="020B0609020204030204" pitchFamily="49" charset="0"/>
              </a:rPr>
              <a:t>name.SetDynamicResource</a:t>
            </a:r>
            <a:r>
              <a:rPr lang="en-US" sz="2133" dirty="0">
                <a:solidFill>
                  <a:srgbClr val="000000"/>
                </a:solidFill>
                <a:latin typeface="Consolas" panose="020B0609020204030204" pitchFamily="49" charset="0"/>
                <a:cs typeface="Consolas" panose="020B0609020204030204" pitchFamily="49" charset="0"/>
              </a:rPr>
              <a:t>(</a:t>
            </a:r>
            <a:r>
              <a:rPr lang="en-US" sz="2133" dirty="0" err="1">
                <a:solidFill>
                  <a:srgbClr val="2B8FAF"/>
                </a:solidFill>
                <a:latin typeface="Consolas" panose="020B0609020204030204" pitchFamily="49" charset="0"/>
                <a:cs typeface="Consolas" panose="020B0609020204030204" pitchFamily="49" charset="0"/>
              </a:rPr>
              <a:t>Label</a:t>
            </a:r>
            <a:r>
              <a:rPr lang="en-US" sz="2133" dirty="0" err="1">
                <a:solidFill>
                  <a:srgbClr val="000000"/>
                </a:solidFill>
                <a:latin typeface="Consolas" panose="020B0609020204030204" pitchFamily="49" charset="0"/>
                <a:cs typeface="Consolas" panose="020B0609020204030204" pitchFamily="49" charset="0"/>
              </a:rPr>
              <a:t>.TextColorProperty</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A31515"/>
                </a:solidFill>
                <a:latin typeface="Consolas" panose="020B0609020204030204" pitchFamily="49" charset="0"/>
                <a:cs typeface="Consolas" panose="020B0609020204030204" pitchFamily="49" charset="0"/>
              </a:rPr>
              <a:t>"</a:t>
            </a:r>
            <a:r>
              <a:rPr lang="en-US" sz="2133" dirty="0" err="1">
                <a:solidFill>
                  <a:srgbClr val="A31515"/>
                </a:solidFill>
                <a:latin typeface="Consolas" panose="020B0609020204030204" pitchFamily="49" charset="0"/>
                <a:cs typeface="Consolas" panose="020B0609020204030204" pitchFamily="49" charset="0"/>
              </a:rPr>
              <a:t>hlColor</a:t>
            </a:r>
            <a:r>
              <a:rPr lang="en-US" sz="2133" dirty="0">
                <a:solidFill>
                  <a:srgbClr val="A31515"/>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p>
          <a:p>
            <a:endParaRPr lang="en-US" sz="2133" dirty="0">
              <a:latin typeface="Consolas" panose="020B0609020204030204" pitchFamily="49" charset="0"/>
              <a:cs typeface="Consolas" panose="020B0609020204030204" pitchFamily="49" charset="0"/>
            </a:endParaRPr>
          </a:p>
        </p:txBody>
      </p:sp>
      <p:sp>
        <p:nvSpPr>
          <p:cNvPr id="13" name="TextBox 12"/>
          <p:cNvSpPr txBox="1"/>
          <p:nvPr/>
        </p:nvSpPr>
        <p:spPr>
          <a:xfrm>
            <a:off x="7416801" y="5359401"/>
            <a:ext cx="3731727" cy="461665"/>
          </a:xfrm>
          <a:prstGeom prst="rect">
            <a:avLst/>
          </a:prstGeom>
          <a:noFill/>
        </p:spPr>
        <p:txBody>
          <a:bodyPr wrap="none" rtlCol="0">
            <a:spAutoFit/>
          </a:bodyPr>
          <a:lstStyle/>
          <a:p>
            <a:r>
              <a:rPr lang="en-US" sz="2400" dirty="0">
                <a:cs typeface="Segoe UI Light"/>
              </a:rPr>
              <a:t>The Resource key to apply</a:t>
            </a:r>
          </a:p>
        </p:txBody>
      </p:sp>
      <p:cxnSp>
        <p:nvCxnSpPr>
          <p:cNvPr id="14" name="Straight Arrow Connector 13"/>
          <p:cNvCxnSpPr/>
          <p:nvPr/>
        </p:nvCxnSpPr>
        <p:spPr>
          <a:xfrm flipV="1">
            <a:off x="9753600" y="4736180"/>
            <a:ext cx="0" cy="73152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40668" y="5359401"/>
            <a:ext cx="4786054" cy="461665"/>
          </a:xfrm>
          <a:prstGeom prst="rect">
            <a:avLst/>
          </a:prstGeom>
          <a:noFill/>
        </p:spPr>
        <p:txBody>
          <a:bodyPr wrap="none" rtlCol="0">
            <a:spAutoFit/>
          </a:bodyPr>
          <a:lstStyle/>
          <a:p>
            <a:r>
              <a:rPr lang="en-US" sz="2400" dirty="0">
                <a:cs typeface="Segoe UI Light"/>
              </a:rPr>
              <a:t>The </a:t>
            </a:r>
            <a:r>
              <a:rPr lang="en-US" sz="2400" dirty="0" err="1">
                <a:latin typeface="Consolas" panose="020B0609020204030204" pitchFamily="49" charset="0"/>
                <a:cs typeface="Consolas" panose="020B0609020204030204" pitchFamily="49" charset="0"/>
              </a:rPr>
              <a:t>BindableProperty</a:t>
            </a:r>
            <a:r>
              <a:rPr lang="en-US" sz="2400" dirty="0">
                <a:cs typeface="Segoe UI Light"/>
              </a:rPr>
              <a:t> to assign</a:t>
            </a:r>
          </a:p>
        </p:txBody>
      </p:sp>
      <p:cxnSp>
        <p:nvCxnSpPr>
          <p:cNvPr id="16" name="Straight Arrow Connector 15"/>
          <p:cNvCxnSpPr/>
          <p:nvPr/>
        </p:nvCxnSpPr>
        <p:spPr>
          <a:xfrm flipV="1">
            <a:off x="6875285" y="4736180"/>
            <a:ext cx="0" cy="73152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567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9B11-5DB0-4AFD-B3DB-D8B44498445E}"/>
              </a:ext>
            </a:extLst>
          </p:cNvPr>
          <p:cNvSpPr>
            <a:spLocks noGrp="1"/>
          </p:cNvSpPr>
          <p:nvPr>
            <p:ph type="title"/>
          </p:nvPr>
        </p:nvSpPr>
        <p:spPr/>
        <p:txBody>
          <a:bodyPr/>
          <a:lstStyle/>
          <a:p>
            <a:r>
              <a:rPr lang="en-US" dirty="0"/>
              <a:t>Styles</a:t>
            </a:r>
          </a:p>
        </p:txBody>
      </p:sp>
    </p:spTree>
    <p:extLst>
      <p:ext uri="{BB962C8B-B14F-4D97-AF65-F5344CB8AC3E}">
        <p14:creationId xmlns:p14="http://schemas.microsoft.com/office/powerpoint/2010/main" val="18489626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162056" y="2899738"/>
            <a:ext cx="1807593" cy="1253407"/>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Rectangle 16"/>
          <p:cNvSpPr/>
          <p:nvPr/>
        </p:nvSpPr>
        <p:spPr>
          <a:xfrm>
            <a:off x="3162054" y="4982186"/>
            <a:ext cx="1807593" cy="1253407"/>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Content Placeholder 5"/>
          <p:cNvSpPr>
            <a:spLocks noGrp="1"/>
          </p:cNvSpPr>
          <p:nvPr>
            <p:ph sz="quarter" idx="10"/>
          </p:nvPr>
        </p:nvSpPr>
        <p:spPr>
          <a:xfrm>
            <a:off x="609600" y="1613054"/>
            <a:ext cx="10972800" cy="849463"/>
          </a:xfrm>
        </p:spPr>
        <p:txBody>
          <a:bodyPr/>
          <a:lstStyle/>
          <a:p>
            <a:r>
              <a:rPr lang="en-US" sz="2400" dirty="0"/>
              <a:t>Resources let you avoid duplicate values, but you still have to set each property individually which creates clutter and yields repeated code</a:t>
            </a:r>
          </a:p>
        </p:txBody>
      </p:sp>
      <p:sp>
        <p:nvSpPr>
          <p:cNvPr id="5" name="Title 4"/>
          <p:cNvSpPr>
            <a:spLocks noGrp="1"/>
          </p:cNvSpPr>
          <p:nvPr>
            <p:ph type="title"/>
          </p:nvPr>
        </p:nvSpPr>
        <p:spPr/>
        <p:txBody>
          <a:bodyPr/>
          <a:lstStyle/>
          <a:p>
            <a:r>
              <a:rPr lang="en-US" dirty="0"/>
              <a:t>Motivation [repeated code]</a:t>
            </a:r>
          </a:p>
        </p:txBody>
      </p:sp>
      <p:sp>
        <p:nvSpPr>
          <p:cNvPr id="8" name="Rectangle 7"/>
          <p:cNvSpPr/>
          <p:nvPr/>
        </p:nvSpPr>
        <p:spPr>
          <a:xfrm>
            <a:off x="2805355" y="2543925"/>
            <a:ext cx="6519734" cy="1959062"/>
          </a:xfrm>
          <a:prstGeom prst="rect">
            <a:avLst/>
          </a:prstGeom>
          <a:noFill/>
          <a:ln>
            <a:solidFill>
              <a:srgbClr val="606E6F"/>
            </a:solidFill>
            <a:prstDash val="solid"/>
          </a:ln>
        </p:spPr>
        <p:txBody>
          <a:bodyPr wrap="none">
            <a:spAutoFit/>
          </a:bodyPr>
          <a:lstStyle/>
          <a:p>
            <a:r>
              <a:rPr lang="en-US" sz="1733" dirty="0">
                <a:solidFill>
                  <a:srgbClr val="0000FF"/>
                </a:solidFill>
                <a:latin typeface="Consolas"/>
                <a:cs typeface="Consolas"/>
              </a:rPr>
              <a:t>&lt;</a:t>
            </a:r>
            <a:r>
              <a:rPr lang="en-US" sz="1733" dirty="0">
                <a:solidFill>
                  <a:srgbClr val="A31515"/>
                </a:solidFill>
                <a:latin typeface="Consolas"/>
                <a:cs typeface="Consolas"/>
              </a:rPr>
              <a:t>Button </a:t>
            </a:r>
          </a:p>
          <a:p>
            <a:r>
              <a:rPr lang="en-US" sz="1733" dirty="0">
                <a:solidFill>
                  <a:srgbClr val="FF0000"/>
                </a:solidFill>
                <a:latin typeface="Consolas"/>
                <a:cs typeface="Consolas"/>
              </a:rPr>
              <a:t>  </a:t>
            </a:r>
            <a:r>
              <a:rPr lang="en-US" sz="1733" dirty="0" err="1">
                <a:solidFill>
                  <a:srgbClr val="FF0000"/>
                </a:solidFill>
                <a:latin typeface="Consolas"/>
                <a:cs typeface="Consolas"/>
              </a:rPr>
              <a:t>BackgroundColor</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highlightColor</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A31515"/>
                </a:solidFill>
                <a:latin typeface="Consolas"/>
                <a:cs typeface="Consolas"/>
              </a:rPr>
              <a:t> </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BorderColor</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edgeColor</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BorderRadius</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edgeRadius</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BorderWidth</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edgeSize</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000000"/>
                </a:solidFill>
                <a:latin typeface="Consolas"/>
                <a:cs typeface="Consolas"/>
              </a:rPr>
              <a:t> </a:t>
            </a:r>
            <a:r>
              <a:rPr lang="en-US" sz="1733" dirty="0">
                <a:solidFill>
                  <a:srgbClr val="A31515"/>
                </a:solidFill>
                <a:latin typeface="Consolas"/>
                <a:cs typeface="Consolas"/>
              </a:rPr>
              <a:t> </a:t>
            </a:r>
            <a:r>
              <a:rPr lang="en-US" sz="1733" dirty="0" err="1">
                <a:solidFill>
                  <a:srgbClr val="FF0000"/>
                </a:solidFill>
                <a:latin typeface="Consolas"/>
                <a:cs typeface="Consolas"/>
              </a:rPr>
              <a:t>TextColor</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textColor</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a:solidFill>
                  <a:srgbClr val="FF0000"/>
                </a:solidFill>
                <a:latin typeface="Consolas"/>
                <a:cs typeface="Consolas"/>
              </a:rPr>
              <a:t>Text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OK</a:t>
            </a:r>
            <a:r>
              <a:rPr lang="en-US" sz="1733" dirty="0">
                <a:solidFill>
                  <a:srgbClr val="000000"/>
                </a:solidFill>
                <a:latin typeface="Consolas"/>
                <a:cs typeface="Consolas"/>
              </a:rPr>
              <a:t>"</a:t>
            </a:r>
            <a:r>
              <a:rPr lang="en-US" sz="1733" dirty="0">
                <a:solidFill>
                  <a:srgbClr val="A31515"/>
                </a:solidFill>
                <a:latin typeface="Consolas"/>
                <a:cs typeface="Consolas"/>
              </a:rPr>
              <a:t> </a:t>
            </a:r>
            <a:r>
              <a:rPr lang="en-US" sz="1733" dirty="0">
                <a:solidFill>
                  <a:srgbClr val="0000FF"/>
                </a:solidFill>
                <a:latin typeface="Consolas"/>
                <a:cs typeface="Consolas"/>
              </a:rPr>
              <a:t>/&gt;</a:t>
            </a:r>
            <a:r>
              <a:rPr lang="en-US" sz="1733" dirty="0">
                <a:latin typeface="Consolas"/>
                <a:cs typeface="Consolas"/>
              </a:rPr>
              <a:t> </a:t>
            </a:r>
          </a:p>
        </p:txBody>
      </p:sp>
      <p:sp>
        <p:nvSpPr>
          <p:cNvPr id="11" name="TextBox 10"/>
          <p:cNvSpPr txBox="1"/>
          <p:nvPr/>
        </p:nvSpPr>
        <p:spPr>
          <a:xfrm>
            <a:off x="304801" y="3773996"/>
            <a:ext cx="2002471" cy="1569660"/>
          </a:xfrm>
          <a:prstGeom prst="rect">
            <a:avLst/>
          </a:prstGeom>
          <a:noFill/>
        </p:spPr>
        <p:txBody>
          <a:bodyPr wrap="none" rtlCol="0">
            <a:spAutoFit/>
          </a:bodyPr>
          <a:lstStyle/>
          <a:p>
            <a:r>
              <a:rPr lang="en-US" sz="2400" dirty="0">
                <a:cs typeface="Segoe UI Light"/>
              </a:rPr>
              <a:t>The property</a:t>
            </a:r>
          </a:p>
          <a:p>
            <a:r>
              <a:rPr lang="en-US" sz="2400" dirty="0">
                <a:cs typeface="Segoe UI Light"/>
              </a:rPr>
              <a:t>settings must</a:t>
            </a:r>
          </a:p>
          <a:p>
            <a:r>
              <a:rPr lang="en-US" sz="2400" dirty="0">
                <a:cs typeface="Segoe UI Light"/>
              </a:rPr>
              <a:t>be repeated</a:t>
            </a:r>
          </a:p>
          <a:p>
            <a:r>
              <a:rPr lang="en-US" sz="2400" dirty="0">
                <a:cs typeface="Segoe UI Light"/>
              </a:rPr>
              <a:t>on each view</a:t>
            </a:r>
          </a:p>
        </p:txBody>
      </p:sp>
      <p:sp>
        <p:nvSpPr>
          <p:cNvPr id="12" name="Rectangle 11"/>
          <p:cNvSpPr/>
          <p:nvPr/>
        </p:nvSpPr>
        <p:spPr>
          <a:xfrm>
            <a:off x="2805355" y="4617637"/>
            <a:ext cx="6519734" cy="1959062"/>
          </a:xfrm>
          <a:prstGeom prst="rect">
            <a:avLst/>
          </a:prstGeom>
          <a:noFill/>
          <a:ln>
            <a:solidFill>
              <a:srgbClr val="606E6F"/>
            </a:solidFill>
            <a:prstDash val="solid"/>
          </a:ln>
        </p:spPr>
        <p:txBody>
          <a:bodyPr wrap="none">
            <a:spAutoFit/>
          </a:bodyPr>
          <a:lstStyle/>
          <a:p>
            <a:r>
              <a:rPr lang="en-US" sz="1733" dirty="0">
                <a:solidFill>
                  <a:srgbClr val="0000FF"/>
                </a:solidFill>
                <a:latin typeface="Consolas"/>
                <a:cs typeface="Consolas"/>
              </a:rPr>
              <a:t>&lt;</a:t>
            </a:r>
            <a:r>
              <a:rPr lang="en-US" sz="1733" dirty="0">
                <a:solidFill>
                  <a:srgbClr val="A31515"/>
                </a:solidFill>
                <a:latin typeface="Consolas"/>
                <a:cs typeface="Consolas"/>
              </a:rPr>
              <a:t>Button </a:t>
            </a:r>
          </a:p>
          <a:p>
            <a:r>
              <a:rPr lang="en-US" sz="1733" dirty="0">
                <a:solidFill>
                  <a:srgbClr val="FF0000"/>
                </a:solidFill>
                <a:latin typeface="Consolas"/>
                <a:cs typeface="Consolas"/>
              </a:rPr>
              <a:t>  </a:t>
            </a:r>
            <a:r>
              <a:rPr lang="en-US" sz="1733" dirty="0" err="1">
                <a:solidFill>
                  <a:srgbClr val="FF0000"/>
                </a:solidFill>
                <a:latin typeface="Consolas"/>
                <a:cs typeface="Consolas"/>
              </a:rPr>
              <a:t>BackgroundColor</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highlightColor</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A31515"/>
                </a:solidFill>
                <a:latin typeface="Consolas"/>
                <a:cs typeface="Consolas"/>
              </a:rPr>
              <a:t> </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BorderColor</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edgeColor</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BorderRadius</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edgeRadius</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BorderWidth</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edgeSize</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000000"/>
                </a:solidFill>
                <a:latin typeface="Consolas"/>
                <a:cs typeface="Consolas"/>
              </a:rPr>
              <a:t> </a:t>
            </a:r>
            <a:r>
              <a:rPr lang="en-US" sz="1733" dirty="0">
                <a:solidFill>
                  <a:srgbClr val="A31515"/>
                </a:solidFill>
                <a:latin typeface="Consolas"/>
                <a:cs typeface="Consolas"/>
              </a:rPr>
              <a:t> </a:t>
            </a:r>
            <a:r>
              <a:rPr lang="en-US" sz="1733" dirty="0" err="1">
                <a:solidFill>
                  <a:srgbClr val="FF0000"/>
                </a:solidFill>
                <a:latin typeface="Consolas"/>
                <a:cs typeface="Consolas"/>
              </a:rPr>
              <a:t>TextColor</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textColor</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a:solidFill>
                  <a:srgbClr val="FF0000"/>
                </a:solidFill>
                <a:latin typeface="Consolas"/>
                <a:cs typeface="Consolas"/>
              </a:rPr>
              <a:t>Text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Cancel</a:t>
            </a:r>
            <a:r>
              <a:rPr lang="en-US" sz="1733" dirty="0">
                <a:solidFill>
                  <a:srgbClr val="000000"/>
                </a:solidFill>
                <a:latin typeface="Consolas"/>
                <a:cs typeface="Consolas"/>
              </a:rPr>
              <a:t>"</a:t>
            </a:r>
            <a:r>
              <a:rPr lang="en-US" sz="1733" dirty="0">
                <a:solidFill>
                  <a:srgbClr val="A31515"/>
                </a:solidFill>
                <a:latin typeface="Consolas"/>
                <a:cs typeface="Consolas"/>
              </a:rPr>
              <a:t> </a:t>
            </a:r>
            <a:r>
              <a:rPr lang="en-US" sz="1733" dirty="0">
                <a:solidFill>
                  <a:srgbClr val="0000FF"/>
                </a:solidFill>
                <a:latin typeface="Consolas"/>
                <a:cs typeface="Consolas"/>
              </a:rPr>
              <a:t>/&gt;</a:t>
            </a:r>
            <a:r>
              <a:rPr lang="en-US" sz="1733" dirty="0">
                <a:latin typeface="Consolas"/>
                <a:cs typeface="Consolas"/>
              </a:rPr>
              <a:t> </a:t>
            </a:r>
          </a:p>
        </p:txBody>
      </p:sp>
      <p:sp>
        <p:nvSpPr>
          <p:cNvPr id="2" name="Rounded Rectangle 1"/>
          <p:cNvSpPr/>
          <p:nvPr/>
        </p:nvSpPr>
        <p:spPr>
          <a:xfrm>
            <a:off x="8695707" y="3295229"/>
            <a:ext cx="158496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OK</a:t>
            </a:r>
          </a:p>
        </p:txBody>
      </p:sp>
      <p:sp>
        <p:nvSpPr>
          <p:cNvPr id="13" name="Rounded Rectangle 12"/>
          <p:cNvSpPr/>
          <p:nvPr/>
        </p:nvSpPr>
        <p:spPr>
          <a:xfrm>
            <a:off x="8695707" y="5368941"/>
            <a:ext cx="158496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Cancel</a:t>
            </a:r>
          </a:p>
        </p:txBody>
      </p:sp>
      <p:cxnSp>
        <p:nvCxnSpPr>
          <p:cNvPr id="14" name="Straight Arrow Connector 13"/>
          <p:cNvCxnSpPr>
            <a:stCxn id="11" idx="3"/>
            <a:endCxn id="8" idx="1"/>
          </p:cNvCxnSpPr>
          <p:nvPr/>
        </p:nvCxnSpPr>
        <p:spPr>
          <a:xfrm flipV="1">
            <a:off x="2307272" y="3523456"/>
            <a:ext cx="498083" cy="103537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3"/>
            <a:endCxn id="12" idx="1"/>
          </p:cNvCxnSpPr>
          <p:nvPr/>
        </p:nvCxnSpPr>
        <p:spPr>
          <a:xfrm>
            <a:off x="2307272" y="4558826"/>
            <a:ext cx="498083" cy="1038342"/>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40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xit" presetSubtype="0" fill="hold" grpId="1"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xit" presetSubtype="0" fill="hold" grpId="1" nodeType="withEffect">
                                  <p:stCondLst>
                                    <p:cond delay="0"/>
                                  </p:stCondLst>
                                  <p:childTnLst>
                                    <p:animEffect transition="out" filter="fade">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609600" y="1613054"/>
            <a:ext cx="10972800" cy="1680460"/>
          </a:xfrm>
        </p:spPr>
        <p:txBody>
          <a:bodyPr/>
          <a:lstStyle/>
          <a:p>
            <a:r>
              <a:rPr lang="en-US" sz="3600" dirty="0"/>
              <a:t>Resource lookup can increase the startup time of your app since the lookup takes longer than assigning a literal value</a:t>
            </a:r>
          </a:p>
        </p:txBody>
      </p:sp>
      <p:sp>
        <p:nvSpPr>
          <p:cNvPr id="5" name="Title 4"/>
          <p:cNvSpPr>
            <a:spLocks noGrp="1"/>
          </p:cNvSpPr>
          <p:nvPr>
            <p:ph type="title"/>
          </p:nvPr>
        </p:nvSpPr>
        <p:spPr/>
        <p:txBody>
          <a:bodyPr/>
          <a:lstStyle/>
          <a:p>
            <a:r>
              <a:rPr lang="en-US" dirty="0"/>
              <a:t>Motivation [efficiency]</a:t>
            </a:r>
          </a:p>
        </p:txBody>
      </p:sp>
      <p:sp>
        <p:nvSpPr>
          <p:cNvPr id="8" name="Rectangle 7"/>
          <p:cNvSpPr/>
          <p:nvPr/>
        </p:nvSpPr>
        <p:spPr>
          <a:xfrm>
            <a:off x="1279921" y="3467760"/>
            <a:ext cx="6211957" cy="1077026"/>
          </a:xfrm>
          <a:prstGeom prst="rect">
            <a:avLst/>
          </a:prstGeom>
          <a:solidFill>
            <a:schemeClr val="bg1"/>
          </a:solidFill>
          <a:ln>
            <a:solidFill>
              <a:srgbClr val="606E6F"/>
            </a:solidFill>
            <a:prstDash val="solid"/>
          </a:ln>
        </p:spPr>
        <p:txBody>
          <a:bodyPr wrap="none">
            <a:spAutoFit/>
          </a:bodyPr>
          <a:lstStyle/>
          <a:p>
            <a:r>
              <a:rPr lang="en-US" sz="2133" dirty="0">
                <a:solidFill>
                  <a:srgbClr val="0000FF"/>
                </a:solidFill>
                <a:latin typeface="Consolas"/>
                <a:cs typeface="Consolas"/>
              </a:rPr>
              <a:t>&lt;</a:t>
            </a:r>
            <a:r>
              <a:rPr lang="en-US" sz="2133" dirty="0">
                <a:solidFill>
                  <a:srgbClr val="A31515"/>
                </a:solidFill>
                <a:latin typeface="Consolas"/>
                <a:cs typeface="Consolas"/>
              </a:rPr>
              <a:t>Button </a:t>
            </a:r>
          </a:p>
          <a:p>
            <a:r>
              <a:rPr lang="en-US" sz="2133" dirty="0">
                <a:solidFill>
                  <a:srgbClr val="A31515"/>
                </a:solidFill>
                <a:latin typeface="Consolas"/>
                <a:cs typeface="Consolas"/>
              </a:rPr>
              <a:t>  </a:t>
            </a:r>
            <a:r>
              <a:rPr lang="en-US" sz="2133" dirty="0" err="1">
                <a:solidFill>
                  <a:srgbClr val="FF0000"/>
                </a:solidFill>
                <a:latin typeface="Consolas"/>
                <a:cs typeface="Consolas"/>
              </a:rPr>
              <a:t>TextColor</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a:t>
            </a:r>
            <a:r>
              <a:rPr lang="en-US" sz="2133" dirty="0" err="1">
                <a:solidFill>
                  <a:srgbClr val="0000FF"/>
                </a:solidFill>
                <a:latin typeface="Consolas"/>
                <a:cs typeface="Consolas"/>
              </a:rPr>
              <a:t>StaticResource</a:t>
            </a:r>
            <a:r>
              <a:rPr lang="en-US" sz="2133" dirty="0">
                <a:solidFill>
                  <a:srgbClr val="0000FF"/>
                </a:solidFill>
                <a:latin typeface="Consolas"/>
                <a:cs typeface="Consolas"/>
              </a:rPr>
              <a:t> </a:t>
            </a:r>
            <a:r>
              <a:rPr lang="en-US" sz="2133" dirty="0" err="1">
                <a:solidFill>
                  <a:srgbClr val="0000FF"/>
                </a:solidFill>
                <a:latin typeface="Consolas"/>
                <a:cs typeface="Consolas"/>
              </a:rPr>
              <a:t>textColor</a:t>
            </a:r>
            <a:r>
              <a:rPr lang="en-US" sz="2133" dirty="0">
                <a:solidFill>
                  <a:srgbClr val="0000FF"/>
                </a:solidFill>
                <a:latin typeface="Consolas"/>
                <a:cs typeface="Consolas"/>
              </a:rPr>
              <a:t>}</a:t>
            </a:r>
            <a:r>
              <a:rPr lang="en-US" sz="2133" dirty="0">
                <a:solidFill>
                  <a:srgbClr val="000000"/>
                </a:solidFill>
                <a:latin typeface="Consolas"/>
                <a:cs typeface="Consolas"/>
              </a:rPr>
              <a:t>"</a:t>
            </a:r>
          </a:p>
          <a:p>
            <a:r>
              <a:rPr lang="en-US" sz="2133" dirty="0">
                <a:solidFill>
                  <a:srgbClr val="000000"/>
                </a:solidFill>
                <a:latin typeface="Consolas"/>
                <a:cs typeface="Consolas"/>
              </a:rPr>
              <a:t>  ...</a:t>
            </a:r>
            <a:r>
              <a:rPr lang="en-US" sz="2133" dirty="0">
                <a:solidFill>
                  <a:srgbClr val="A31515"/>
                </a:solidFill>
                <a:latin typeface="Consolas"/>
                <a:cs typeface="Consolas"/>
              </a:rPr>
              <a:t> </a:t>
            </a:r>
            <a:r>
              <a:rPr lang="en-US" sz="2133" dirty="0">
                <a:solidFill>
                  <a:srgbClr val="0000FF"/>
                </a:solidFill>
                <a:latin typeface="Consolas"/>
                <a:cs typeface="Consolas"/>
              </a:rPr>
              <a:t>/&gt;</a:t>
            </a:r>
          </a:p>
        </p:txBody>
      </p:sp>
      <p:sp>
        <p:nvSpPr>
          <p:cNvPr id="11" name="TextBox 10"/>
          <p:cNvSpPr txBox="1"/>
          <p:nvPr/>
        </p:nvSpPr>
        <p:spPr>
          <a:xfrm>
            <a:off x="3815731" y="4663758"/>
            <a:ext cx="1093697" cy="461665"/>
          </a:xfrm>
          <a:prstGeom prst="rect">
            <a:avLst/>
          </a:prstGeom>
          <a:noFill/>
        </p:spPr>
        <p:txBody>
          <a:bodyPr wrap="none" rtlCol="0">
            <a:spAutoFit/>
          </a:bodyPr>
          <a:lstStyle/>
          <a:p>
            <a:r>
              <a:rPr lang="en-US" sz="2400" dirty="0">
                <a:cs typeface="Segoe UI Light"/>
              </a:rPr>
              <a:t>Slower</a:t>
            </a:r>
          </a:p>
        </p:txBody>
      </p:sp>
      <p:cxnSp>
        <p:nvCxnSpPr>
          <p:cNvPr id="14" name="Straight Arrow Connector 13"/>
          <p:cNvCxnSpPr/>
          <p:nvPr/>
        </p:nvCxnSpPr>
        <p:spPr>
          <a:xfrm flipH="1" flipV="1">
            <a:off x="4367379" y="4156957"/>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7782321" y="3467760"/>
            <a:ext cx="3047629" cy="1077026"/>
          </a:xfrm>
          <a:prstGeom prst="rect">
            <a:avLst/>
          </a:prstGeom>
          <a:solidFill>
            <a:schemeClr val="bg1"/>
          </a:solidFill>
          <a:ln>
            <a:solidFill>
              <a:srgbClr val="606E6F"/>
            </a:solidFill>
            <a:prstDash val="solid"/>
          </a:ln>
        </p:spPr>
        <p:txBody>
          <a:bodyPr wrap="none">
            <a:spAutoFit/>
          </a:bodyPr>
          <a:lstStyle/>
          <a:p>
            <a:r>
              <a:rPr lang="en-US" sz="2133" dirty="0">
                <a:solidFill>
                  <a:srgbClr val="0000FF"/>
                </a:solidFill>
                <a:latin typeface="Consolas"/>
                <a:cs typeface="Consolas"/>
              </a:rPr>
              <a:t>&lt;</a:t>
            </a:r>
            <a:r>
              <a:rPr lang="en-US" sz="2133" dirty="0">
                <a:solidFill>
                  <a:srgbClr val="A31515"/>
                </a:solidFill>
                <a:latin typeface="Consolas"/>
                <a:cs typeface="Consolas"/>
              </a:rPr>
              <a:t>Button</a:t>
            </a:r>
          </a:p>
          <a:p>
            <a:r>
              <a:rPr lang="en-US" sz="2133" dirty="0">
                <a:solidFill>
                  <a:srgbClr val="A31515"/>
                </a:solidFill>
                <a:latin typeface="Consolas"/>
                <a:cs typeface="Consolas"/>
              </a:rPr>
              <a:t>  </a:t>
            </a:r>
            <a:r>
              <a:rPr lang="en-US" sz="2133" dirty="0" err="1">
                <a:solidFill>
                  <a:srgbClr val="FF0000"/>
                </a:solidFill>
                <a:latin typeface="Consolas"/>
                <a:cs typeface="Consolas"/>
              </a:rPr>
              <a:t>TextColor</a:t>
            </a:r>
            <a:r>
              <a:rPr lang="en-US" sz="2133" dirty="0">
                <a:solidFill>
                  <a:srgbClr val="0000FF"/>
                </a:solidFill>
                <a:latin typeface="Consolas"/>
                <a:cs typeface="Consolas"/>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White</a:t>
            </a:r>
            <a:r>
              <a:rPr lang="en-US" sz="2133" dirty="0">
                <a:solidFill>
                  <a:srgbClr val="000000"/>
                </a:solidFill>
                <a:latin typeface="Consolas" panose="020B0609020204030204" pitchFamily="49" charset="0"/>
              </a:rPr>
              <a:t>"</a:t>
            </a:r>
          </a:p>
          <a:p>
            <a:r>
              <a:rPr lang="en-US" sz="2133" dirty="0">
                <a:solidFill>
                  <a:srgbClr val="000000"/>
                </a:solidFill>
                <a:latin typeface="Consolas" panose="020B0609020204030204" pitchFamily="49" charset="0"/>
                <a:cs typeface="Consolas"/>
              </a:rPr>
              <a:t> </a:t>
            </a:r>
            <a:r>
              <a:rPr lang="en-US" sz="2133" dirty="0">
                <a:solidFill>
                  <a:srgbClr val="000000"/>
                </a:solidFill>
                <a:latin typeface="Consolas"/>
                <a:cs typeface="Consolas"/>
              </a:rPr>
              <a:t> ...</a:t>
            </a:r>
            <a:r>
              <a:rPr lang="en-US" sz="2133" dirty="0">
                <a:solidFill>
                  <a:srgbClr val="A31515"/>
                </a:solidFill>
                <a:latin typeface="Consolas"/>
                <a:cs typeface="Consolas"/>
              </a:rPr>
              <a:t> </a:t>
            </a:r>
            <a:r>
              <a:rPr lang="en-US" sz="2133" dirty="0">
                <a:solidFill>
                  <a:srgbClr val="0000FF"/>
                </a:solidFill>
                <a:latin typeface="Consolas"/>
                <a:cs typeface="Consolas"/>
              </a:rPr>
              <a:t>/&gt;</a:t>
            </a:r>
            <a:endParaRPr lang="en-US" sz="2133" dirty="0">
              <a:latin typeface="Consolas"/>
              <a:cs typeface="Consolas"/>
            </a:endParaRPr>
          </a:p>
        </p:txBody>
      </p:sp>
      <p:cxnSp>
        <p:nvCxnSpPr>
          <p:cNvPr id="9" name="Straight Arrow Connector 8"/>
          <p:cNvCxnSpPr/>
          <p:nvPr/>
        </p:nvCxnSpPr>
        <p:spPr>
          <a:xfrm flipH="1" flipV="1">
            <a:off x="10205715" y="4156957"/>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715157" y="4663758"/>
            <a:ext cx="980333" cy="461665"/>
          </a:xfrm>
          <a:prstGeom prst="rect">
            <a:avLst/>
          </a:prstGeom>
          <a:noFill/>
        </p:spPr>
        <p:txBody>
          <a:bodyPr wrap="none" rtlCol="0">
            <a:spAutoFit/>
          </a:bodyPr>
          <a:lstStyle/>
          <a:p>
            <a:r>
              <a:rPr lang="en-US" sz="2400" dirty="0">
                <a:cs typeface="Segoe UI Light"/>
              </a:rPr>
              <a:t>Faster</a:t>
            </a:r>
          </a:p>
        </p:txBody>
      </p:sp>
    </p:spTree>
    <p:extLst>
      <p:ext uri="{BB962C8B-B14F-4D97-AF65-F5344CB8AC3E}">
        <p14:creationId xmlns:p14="http://schemas.microsoft.com/office/powerpoint/2010/main" val="555064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65749" y="3273561"/>
            <a:ext cx="1003072" cy="258187"/>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3"/>
            <a:ext cx="10972800" cy="1270732"/>
          </a:xfrm>
        </p:spPr>
        <p:txBody>
          <a:bodyPr/>
          <a:lstStyle/>
          <a:p>
            <a:r>
              <a:rPr lang="en-US" dirty="0"/>
              <a:t>A </a:t>
            </a:r>
            <a:r>
              <a:rPr lang="en-US" dirty="0">
                <a:latin typeface="Consolas"/>
                <a:cs typeface="Consolas"/>
              </a:rPr>
              <a:t>Setter</a:t>
            </a:r>
            <a:r>
              <a:rPr lang="en-US" dirty="0"/>
              <a:t> is a container for a </a:t>
            </a:r>
            <a:r>
              <a:rPr lang="en-US" dirty="0" err="1"/>
              <a:t>property</a:t>
            </a:r>
            <a:r>
              <a:rPr lang="en-US" dirty="0" err="1">
                <a:sym typeface="Wingdings" panose="05000000000000000000" pitchFamily="2" charset="2"/>
              </a:rPr>
              <a:t></a:t>
            </a:r>
            <a:r>
              <a:rPr lang="en-US" dirty="0" err="1"/>
              <a:t>value</a:t>
            </a:r>
            <a:r>
              <a:rPr lang="en-US" dirty="0"/>
              <a:t> pair</a:t>
            </a:r>
            <a:endParaRPr lang="en-US" dirty="0">
              <a:latin typeface="Consolas"/>
              <a:cs typeface="Consolas"/>
            </a:endParaRPr>
          </a:p>
        </p:txBody>
      </p:sp>
      <p:sp>
        <p:nvSpPr>
          <p:cNvPr id="3" name="Title 2"/>
          <p:cNvSpPr>
            <a:spLocks noGrp="1"/>
          </p:cNvSpPr>
          <p:nvPr>
            <p:ph type="title"/>
          </p:nvPr>
        </p:nvSpPr>
        <p:spPr/>
        <p:txBody>
          <a:bodyPr/>
          <a:lstStyle/>
          <a:p>
            <a:r>
              <a:rPr lang="en-US" dirty="0"/>
              <a:t>What is a Setter?</a:t>
            </a:r>
          </a:p>
        </p:txBody>
      </p:sp>
      <p:sp>
        <p:nvSpPr>
          <p:cNvPr id="4" name="Rectangle 3"/>
          <p:cNvSpPr/>
          <p:nvPr/>
        </p:nvSpPr>
        <p:spPr>
          <a:xfrm>
            <a:off x="2173772" y="3158968"/>
            <a:ext cx="7830990" cy="461665"/>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TextColor</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White</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p>
        </p:txBody>
      </p:sp>
      <p:sp>
        <p:nvSpPr>
          <p:cNvPr id="6" name="TextBox 5"/>
          <p:cNvSpPr txBox="1"/>
          <p:nvPr/>
        </p:nvSpPr>
        <p:spPr>
          <a:xfrm>
            <a:off x="5181600" y="3988329"/>
            <a:ext cx="1654620" cy="830997"/>
          </a:xfrm>
          <a:prstGeom prst="rect">
            <a:avLst/>
          </a:prstGeom>
          <a:noFill/>
        </p:spPr>
        <p:txBody>
          <a:bodyPr wrap="none" rtlCol="0">
            <a:spAutoFit/>
          </a:bodyPr>
          <a:lstStyle/>
          <a:p>
            <a:r>
              <a:rPr lang="en-US" sz="2400" dirty="0">
                <a:cs typeface="Segoe UI Light"/>
              </a:rPr>
              <a:t>A </a:t>
            </a:r>
            <a:r>
              <a:rPr lang="en-US" sz="2400" dirty="0" err="1">
                <a:cs typeface="Segoe UI Light"/>
              </a:rPr>
              <a:t>bindable</a:t>
            </a:r>
            <a:endParaRPr lang="en-US" sz="2400" dirty="0">
              <a:cs typeface="Segoe UI Light"/>
            </a:endParaRPr>
          </a:p>
          <a:p>
            <a:r>
              <a:rPr lang="en-US" sz="2400" dirty="0">
                <a:cs typeface="Segoe UI Light"/>
              </a:rPr>
              <a:t>property</a:t>
            </a:r>
          </a:p>
        </p:txBody>
      </p:sp>
      <p:cxnSp>
        <p:nvCxnSpPr>
          <p:cNvPr id="7" name="Straight Arrow Connector 6"/>
          <p:cNvCxnSpPr/>
          <p:nvPr/>
        </p:nvCxnSpPr>
        <p:spPr>
          <a:xfrm flipH="1" flipV="1">
            <a:off x="6002779" y="3693787"/>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8736544" y="3693787"/>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340336" y="3988329"/>
            <a:ext cx="2849626" cy="830997"/>
          </a:xfrm>
          <a:prstGeom prst="rect">
            <a:avLst/>
          </a:prstGeom>
          <a:noFill/>
        </p:spPr>
        <p:txBody>
          <a:bodyPr wrap="none" rtlCol="0">
            <a:spAutoFit/>
          </a:bodyPr>
          <a:lstStyle/>
          <a:p>
            <a:r>
              <a:rPr lang="en-US" sz="2400" dirty="0">
                <a:cs typeface="Segoe UI Light"/>
              </a:rPr>
              <a:t>A value appropriate</a:t>
            </a:r>
          </a:p>
          <a:p>
            <a:r>
              <a:rPr lang="en-US" sz="2400" dirty="0">
                <a:cs typeface="Segoe UI Light"/>
              </a:rPr>
              <a:t>for the property</a:t>
            </a:r>
          </a:p>
        </p:txBody>
      </p:sp>
    </p:spTree>
    <p:extLst>
      <p:ext uri="{BB962C8B-B14F-4D97-AF65-F5344CB8AC3E}">
        <p14:creationId xmlns:p14="http://schemas.microsoft.com/office/powerpoint/2010/main" val="311246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xit" presetSubtype="0" fill="hold" grpId="1"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19219" y="3033965"/>
            <a:ext cx="858512" cy="324736"/>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3"/>
            <a:ext cx="10972800" cy="572464"/>
          </a:xfrm>
        </p:spPr>
        <p:txBody>
          <a:bodyPr/>
          <a:lstStyle/>
          <a:p>
            <a:r>
              <a:rPr lang="en-US" sz="2800" dirty="0"/>
              <a:t>A </a:t>
            </a:r>
            <a:r>
              <a:rPr lang="en-US" sz="2800" dirty="0">
                <a:latin typeface="Consolas"/>
                <a:cs typeface="Consolas"/>
              </a:rPr>
              <a:t>Style</a:t>
            </a:r>
            <a:r>
              <a:rPr lang="en-US" sz="2800" dirty="0"/>
              <a:t> is a collection of setters for a particular type of view</a:t>
            </a:r>
            <a:endParaRPr lang="en-US" sz="2800" dirty="0">
              <a:latin typeface="Consolas"/>
              <a:cs typeface="Consolas"/>
            </a:endParaRPr>
          </a:p>
        </p:txBody>
      </p:sp>
      <p:sp>
        <p:nvSpPr>
          <p:cNvPr id="3" name="Title 2"/>
          <p:cNvSpPr>
            <a:spLocks noGrp="1"/>
          </p:cNvSpPr>
          <p:nvPr>
            <p:ph type="title"/>
          </p:nvPr>
        </p:nvSpPr>
        <p:spPr/>
        <p:txBody>
          <a:bodyPr/>
          <a:lstStyle/>
          <a:p>
            <a:r>
              <a:rPr lang="en-US" dirty="0"/>
              <a:t>What is a Style?</a:t>
            </a:r>
          </a:p>
        </p:txBody>
      </p:sp>
      <p:sp>
        <p:nvSpPr>
          <p:cNvPr id="4" name="Rectangle 3"/>
          <p:cNvSpPr/>
          <p:nvPr/>
        </p:nvSpPr>
        <p:spPr>
          <a:xfrm>
            <a:off x="1329525" y="2937317"/>
            <a:ext cx="9530173" cy="2677656"/>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Style </a:t>
            </a:r>
            <a:r>
              <a:rPr lang="en-US" sz="2400" dirty="0" err="1">
                <a:solidFill>
                  <a:srgbClr val="FF0000"/>
                </a:solidFill>
                <a:latin typeface="Consolas" panose="020B0609020204030204" pitchFamily="49" charset="0"/>
                <a:cs typeface="Consolas" panose="020B0609020204030204" pitchFamily="49" charset="0"/>
              </a:rPr>
              <a:t>TargetType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Button</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BackgroundColor</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#2A84D3</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BorderColor</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#1C5F9B</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BorderRadius</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10</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BorderWidth</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3</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TextColor</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White</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p>
          <a:p>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Style</a:t>
            </a:r>
            <a:r>
              <a:rPr lang="en-US" sz="2400" dirty="0">
                <a:solidFill>
                  <a:srgbClr val="0000FF"/>
                </a:solidFill>
                <a:latin typeface="Consolas" panose="020B0609020204030204" pitchFamily="49" charset="0"/>
                <a:cs typeface="Consolas" panose="020B0609020204030204" pitchFamily="49" charset="0"/>
              </a:rPr>
              <a:t>&gt;</a:t>
            </a:r>
            <a:r>
              <a:rPr lang="en-US" sz="2400" dirty="0">
                <a:latin typeface="Consolas" panose="020B0609020204030204" pitchFamily="49" charset="0"/>
                <a:cs typeface="Consolas" panose="020B0609020204030204" pitchFamily="49" charset="0"/>
              </a:rPr>
              <a:t> </a:t>
            </a:r>
          </a:p>
        </p:txBody>
      </p:sp>
      <p:sp>
        <p:nvSpPr>
          <p:cNvPr id="5" name="TextBox 4"/>
          <p:cNvSpPr txBox="1"/>
          <p:nvPr/>
        </p:nvSpPr>
        <p:spPr>
          <a:xfrm>
            <a:off x="3293094" y="5716826"/>
            <a:ext cx="5712589" cy="830997"/>
          </a:xfrm>
          <a:prstGeom prst="rect">
            <a:avLst/>
          </a:prstGeom>
          <a:noFill/>
        </p:spPr>
        <p:txBody>
          <a:bodyPr wrap="none" rtlCol="0">
            <a:spAutoFit/>
          </a:bodyPr>
          <a:lstStyle/>
          <a:p>
            <a:r>
              <a:rPr lang="en-US" sz="2400" dirty="0">
                <a:cs typeface="Segoe UI Light"/>
              </a:rPr>
              <a:t>The properties must be members of the</a:t>
            </a:r>
          </a:p>
          <a:p>
            <a:r>
              <a:rPr lang="en-US" sz="2400" dirty="0" err="1">
                <a:latin typeface="Consolas" panose="020B0609020204030204" pitchFamily="49" charset="0"/>
                <a:cs typeface="Consolas" panose="020B0609020204030204" pitchFamily="49" charset="0"/>
              </a:rPr>
              <a:t>TargetType</a:t>
            </a:r>
            <a:r>
              <a:rPr lang="en-US" sz="2400" dirty="0">
                <a:cs typeface="Segoe UI Light"/>
              </a:rPr>
              <a:t> class (or runtime exception)</a:t>
            </a:r>
          </a:p>
        </p:txBody>
      </p:sp>
      <p:cxnSp>
        <p:nvCxnSpPr>
          <p:cNvPr id="6" name="Straight Arrow Connector 5"/>
          <p:cNvCxnSpPr/>
          <p:nvPr/>
        </p:nvCxnSpPr>
        <p:spPr>
          <a:xfrm flipH="1" flipV="1">
            <a:off x="5571364" y="5210025"/>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5106869" y="2707532"/>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158494" y="2316888"/>
            <a:ext cx="6656759" cy="461665"/>
          </a:xfrm>
          <a:prstGeom prst="rect">
            <a:avLst/>
          </a:prstGeom>
          <a:noFill/>
        </p:spPr>
        <p:txBody>
          <a:bodyPr wrap="none" rtlCol="0">
            <a:spAutoFit/>
          </a:bodyPr>
          <a:lstStyle/>
          <a:p>
            <a:r>
              <a:rPr lang="en-US" sz="2400" dirty="0" err="1">
                <a:latin typeface="Consolas" panose="020B0609020204030204" pitchFamily="49" charset="0"/>
                <a:cs typeface="Consolas" panose="020B0609020204030204" pitchFamily="49" charset="0"/>
              </a:rPr>
              <a:t>TargetType</a:t>
            </a:r>
            <a:r>
              <a:rPr lang="en-US" sz="2400" dirty="0">
                <a:cs typeface="Segoe UI Light"/>
              </a:rPr>
              <a:t> must be set (or runtime exception)</a:t>
            </a:r>
          </a:p>
        </p:txBody>
      </p:sp>
    </p:spTree>
    <p:extLst>
      <p:ext uri="{BB962C8B-B14F-4D97-AF65-F5344CB8AC3E}">
        <p14:creationId xmlns:p14="http://schemas.microsoft.com/office/powerpoint/2010/main" val="171601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grpId="1"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572464"/>
          </a:xfrm>
        </p:spPr>
        <p:txBody>
          <a:bodyPr/>
          <a:lstStyle/>
          <a:p>
            <a:r>
              <a:rPr lang="en-US" sz="2800" dirty="0"/>
              <a:t>Styles are shareable, so they are generally defined as Resources</a:t>
            </a:r>
          </a:p>
        </p:txBody>
      </p:sp>
      <p:sp>
        <p:nvSpPr>
          <p:cNvPr id="3" name="Title 2"/>
          <p:cNvSpPr>
            <a:spLocks noGrp="1"/>
          </p:cNvSpPr>
          <p:nvPr>
            <p:ph type="title"/>
          </p:nvPr>
        </p:nvSpPr>
        <p:spPr/>
        <p:txBody>
          <a:bodyPr/>
          <a:lstStyle/>
          <a:p>
            <a:r>
              <a:rPr lang="en-US" dirty="0"/>
              <a:t>Styles as Resources</a:t>
            </a:r>
          </a:p>
        </p:txBody>
      </p:sp>
      <p:sp>
        <p:nvSpPr>
          <p:cNvPr id="4" name="Rectangle 3"/>
          <p:cNvSpPr/>
          <p:nvPr/>
        </p:nvSpPr>
        <p:spPr>
          <a:xfrm>
            <a:off x="1879147" y="2623503"/>
            <a:ext cx="9190336" cy="3416320"/>
          </a:xfrm>
          <a:prstGeom prst="rect">
            <a:avLst/>
          </a:prstGeom>
          <a:solidFill>
            <a:srgbClr val="FFFFFF"/>
          </a:solid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ContentPage.Resources</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endParaRPr lang="en-US" sz="2400" dirty="0">
              <a:solidFill>
                <a:srgbClr val="0000FF"/>
              </a:solidFill>
              <a:latin typeface="Consolas" panose="020B0609020204030204" pitchFamily="49" charset="0"/>
            </a:endParaRPr>
          </a:p>
          <a:p>
            <a:r>
              <a:rPr lang="en-US" sz="2400" dirty="0">
                <a:solidFill>
                  <a:srgbClr val="0000FF"/>
                </a:solidFill>
                <a:latin typeface="Consolas" panose="020B0609020204030204" pitchFamily="49" charset="0"/>
              </a:rPr>
              <a:t>    &lt;</a:t>
            </a:r>
            <a:r>
              <a:rPr lang="en-US" sz="2400" dirty="0">
                <a:solidFill>
                  <a:srgbClr val="A31515"/>
                </a:solidFill>
                <a:latin typeface="Consolas" panose="020B0609020204030204" pitchFamily="49" charset="0"/>
              </a:rPr>
              <a:t>Style </a:t>
            </a:r>
            <a:r>
              <a:rPr lang="en-US" sz="2400" dirty="0">
                <a:solidFill>
                  <a:srgbClr val="FF0000"/>
                </a:solidFill>
                <a:latin typeface="Consolas" panose="020B0609020204030204" pitchFamily="49" charset="0"/>
              </a:rPr>
              <a:t>x:Key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MyButtonStyle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err="1">
                <a:solidFill>
                  <a:srgbClr val="FF0000"/>
                </a:solidFill>
                <a:latin typeface="Consolas" panose="020B0609020204030204" pitchFamily="49" charset="0"/>
              </a:rPr>
              <a:t>TargetType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Button</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a:t>
            </a:r>
            <a:r>
              <a:rPr lang="en-US" sz="2400" dirty="0">
                <a:latin typeface="Consolas" panose="020B0609020204030204" pitchFamily="49" charset="0"/>
              </a:rPr>
              <a:t>     ...</a:t>
            </a:r>
          </a:p>
          <a:p>
            <a:r>
              <a:rPr lang="en-US" sz="2400" dirty="0">
                <a:latin typeface="Consolas" panose="020B0609020204030204" pitchFamily="49" charset="0"/>
              </a:rPr>
              <a:t> </a:t>
            </a:r>
            <a:r>
              <a:rPr lang="en-US" sz="2400" dirty="0">
                <a:solidFill>
                  <a:srgbClr val="0000FF"/>
                </a:solidFill>
                <a:latin typeface="Consolas" panose="020B0609020204030204" pitchFamily="49" charset="0"/>
              </a:rPr>
              <a:t>   &lt;/</a:t>
            </a:r>
            <a:r>
              <a:rPr lang="en-US" sz="2400" dirty="0">
                <a:solidFill>
                  <a:srgbClr val="A31515"/>
                </a:solidFill>
                <a:latin typeface="Consolas" panose="020B0609020204030204" pitchFamily="49" charset="0"/>
              </a:rPr>
              <a:t>Style</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 </a:t>
            </a:r>
            <a:br>
              <a:rPr lang="en-US" sz="2400" dirty="0">
                <a:solidFill>
                  <a:srgbClr val="000000"/>
                </a:solidFill>
                <a:latin typeface="Consolas" panose="020B0609020204030204" pitchFamily="49" charset="0"/>
              </a:rPr>
            </a:b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ContentPage.Resources</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5" name="TextBox 4"/>
          <p:cNvSpPr txBox="1"/>
          <p:nvPr/>
        </p:nvSpPr>
        <p:spPr>
          <a:xfrm>
            <a:off x="151767" y="3548655"/>
            <a:ext cx="1645002" cy="830997"/>
          </a:xfrm>
          <a:prstGeom prst="rect">
            <a:avLst/>
          </a:prstGeom>
          <a:noFill/>
        </p:spPr>
        <p:txBody>
          <a:bodyPr wrap="none" rtlCol="0">
            <a:spAutoFit/>
          </a:bodyPr>
          <a:lstStyle/>
          <a:p>
            <a:r>
              <a:rPr lang="en-US" sz="2400" dirty="0">
                <a:cs typeface="Segoe UI Light"/>
              </a:rPr>
              <a:t>Define in a</a:t>
            </a:r>
          </a:p>
          <a:p>
            <a:r>
              <a:rPr lang="en-US" sz="2400" dirty="0">
                <a:cs typeface="Segoe UI Light"/>
              </a:rPr>
              <a:t>dictionary</a:t>
            </a:r>
          </a:p>
        </p:txBody>
      </p:sp>
      <p:cxnSp>
        <p:nvCxnSpPr>
          <p:cNvPr id="6" name="Straight Arrow Connector 5"/>
          <p:cNvCxnSpPr/>
          <p:nvPr/>
        </p:nvCxnSpPr>
        <p:spPr>
          <a:xfrm rot="5400000" flipH="1" flipV="1">
            <a:off x="2148613" y="3491215"/>
            <a:ext cx="0" cy="9753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731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C28386-BC98-41B0-935B-7E4418CAA4F9}"/>
              </a:ext>
            </a:extLst>
          </p:cNvPr>
          <p:cNvSpPr>
            <a:spLocks noGrp="1"/>
          </p:cNvSpPr>
          <p:nvPr>
            <p:ph type="body" sz="quarter" idx="10"/>
          </p:nvPr>
        </p:nvSpPr>
        <p:spPr>
          <a:xfrm>
            <a:off x="269239" y="1189177"/>
            <a:ext cx="11653523" cy="2718821"/>
          </a:xfrm>
        </p:spPr>
        <p:txBody>
          <a:bodyPr/>
          <a:lstStyle/>
          <a:p>
            <a:r>
              <a:rPr lang="en-US" dirty="0"/>
              <a:t>Avoid duplicate XAML with Resources</a:t>
            </a:r>
          </a:p>
          <a:p>
            <a:r>
              <a:rPr lang="en-US" dirty="0"/>
              <a:t>Create consistent UI with Styles</a:t>
            </a:r>
          </a:p>
          <a:p>
            <a:r>
              <a:rPr lang="en-US" dirty="0"/>
              <a:t>Makes Resources &amp; Styles available across app</a:t>
            </a:r>
          </a:p>
          <a:p>
            <a:r>
              <a:rPr lang="en-US" dirty="0"/>
              <a:t>Enable Light &amp; Dark Theme modes</a:t>
            </a:r>
          </a:p>
        </p:txBody>
      </p:sp>
      <p:sp>
        <p:nvSpPr>
          <p:cNvPr id="2" name="Title 1">
            <a:extLst>
              <a:ext uri="{FF2B5EF4-FFF2-40B4-BE49-F238E27FC236}">
                <a16:creationId xmlns:a16="http://schemas.microsoft.com/office/drawing/2014/main" id="{E95B4CEE-4732-4E67-9878-6EB70E8B124A}"/>
              </a:ext>
            </a:extLst>
          </p:cNvPr>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42441961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425842" y="3477743"/>
            <a:ext cx="859981" cy="667539"/>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680460"/>
          </a:xfrm>
        </p:spPr>
        <p:txBody>
          <a:bodyPr/>
          <a:lstStyle/>
          <a:p>
            <a:r>
              <a:rPr lang="en-US" sz="3600" dirty="0"/>
              <a:t>Styles are set on a control through the </a:t>
            </a:r>
            <a:r>
              <a:rPr lang="en-US" sz="3600" dirty="0">
                <a:latin typeface="Consolas"/>
                <a:cs typeface="Consolas"/>
              </a:rPr>
              <a:t>Style</a:t>
            </a:r>
            <a:r>
              <a:rPr lang="en-US" sz="3600" dirty="0"/>
              <a:t> property, this applies all the setters in the style to that control</a:t>
            </a:r>
          </a:p>
        </p:txBody>
      </p:sp>
      <p:sp>
        <p:nvSpPr>
          <p:cNvPr id="3" name="Title 2"/>
          <p:cNvSpPr>
            <a:spLocks noGrp="1"/>
          </p:cNvSpPr>
          <p:nvPr>
            <p:ph type="title"/>
          </p:nvPr>
        </p:nvSpPr>
        <p:spPr/>
        <p:txBody>
          <a:bodyPr/>
          <a:lstStyle/>
          <a:p>
            <a:r>
              <a:rPr lang="en-US" dirty="0"/>
              <a:t>Using a Style</a:t>
            </a:r>
          </a:p>
        </p:txBody>
      </p:sp>
      <p:sp>
        <p:nvSpPr>
          <p:cNvPr id="4" name="Rectangle 3"/>
          <p:cNvSpPr/>
          <p:nvPr/>
        </p:nvSpPr>
        <p:spPr>
          <a:xfrm>
            <a:off x="654125" y="3380026"/>
            <a:ext cx="10889520" cy="830997"/>
          </a:xfrm>
          <a:prstGeom prst="rect">
            <a:avLst/>
          </a:prstGeom>
          <a:noFill/>
          <a:ln>
            <a:solidFill>
              <a:srgbClr val="606E6F"/>
            </a:solidFill>
            <a:prstDash val="solid"/>
          </a:ln>
        </p:spPr>
        <p:txBody>
          <a:bodyPr wrap="none">
            <a:spAutoFit/>
          </a:bodyPr>
          <a:lstStyle/>
          <a:p>
            <a:r>
              <a:rPr lang="en-US" sz="2400" dirty="0">
                <a:solidFill>
                  <a:srgbClr val="0000FF"/>
                </a:solidFill>
                <a:latin typeface="Consolas"/>
                <a:cs typeface="Consolas"/>
              </a:rPr>
              <a:t>&lt;</a:t>
            </a:r>
            <a:r>
              <a:rPr lang="en-US" sz="2400" dirty="0">
                <a:solidFill>
                  <a:srgbClr val="A31515"/>
                </a:solidFill>
                <a:latin typeface="Consolas"/>
                <a:cs typeface="Consolas"/>
              </a:rPr>
              <a:t>Button </a:t>
            </a:r>
            <a:r>
              <a:rPr lang="en-US" sz="2400" dirty="0">
                <a:solidFill>
                  <a:srgbClr val="FF0000"/>
                </a:solidFill>
                <a:latin typeface="Consolas"/>
                <a:cs typeface="Consolas"/>
              </a:rPr>
              <a:t>Text</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OK</a:t>
            </a:r>
            <a:r>
              <a:rPr lang="en-US" sz="2400" dirty="0">
                <a:solidFill>
                  <a:srgbClr val="000000"/>
                </a:solidFill>
                <a:latin typeface="Consolas"/>
                <a:cs typeface="Consolas"/>
              </a:rPr>
              <a:t>"</a:t>
            </a:r>
            <a:r>
              <a:rPr lang="en-US" sz="2400" dirty="0">
                <a:solidFill>
                  <a:srgbClr val="FF0000"/>
                </a:solidFill>
                <a:latin typeface="Consolas"/>
                <a:cs typeface="Consolas"/>
              </a:rPr>
              <a:t>     Style</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a:t>
            </a:r>
            <a:r>
              <a:rPr lang="en-US" sz="2400" dirty="0" err="1">
                <a:solidFill>
                  <a:srgbClr val="0000FF"/>
                </a:solidFill>
                <a:latin typeface="Consolas"/>
                <a:cs typeface="Consolas"/>
              </a:rPr>
              <a:t>StaticResource</a:t>
            </a:r>
            <a:r>
              <a:rPr lang="en-US" sz="2400" dirty="0">
                <a:solidFill>
                  <a:srgbClr val="0000FF"/>
                </a:solidFill>
                <a:latin typeface="Consolas"/>
                <a:cs typeface="Consolas"/>
              </a:rPr>
              <a:t> </a:t>
            </a:r>
            <a:r>
              <a:rPr lang="en-US" sz="2400" dirty="0" err="1">
                <a:solidFill>
                  <a:srgbClr val="0000FF"/>
                </a:solidFill>
                <a:latin typeface="Consolas"/>
                <a:cs typeface="Consolas"/>
              </a:rPr>
              <a:t>MyButtonStyle</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A31515"/>
                </a:solidFill>
                <a:latin typeface="Consolas"/>
                <a:cs typeface="Consolas"/>
              </a:rPr>
              <a:t> </a:t>
            </a:r>
            <a:r>
              <a:rPr lang="en-US" sz="2400" dirty="0">
                <a:solidFill>
                  <a:srgbClr val="0000FF"/>
                </a:solidFill>
                <a:latin typeface="Consolas"/>
                <a:cs typeface="Consolas"/>
              </a:rPr>
              <a:t>/&gt;</a:t>
            </a:r>
          </a:p>
          <a:p>
            <a:r>
              <a:rPr lang="en-US" sz="2400" dirty="0">
                <a:solidFill>
                  <a:srgbClr val="0000FF"/>
                </a:solidFill>
                <a:latin typeface="Consolas"/>
                <a:cs typeface="Consolas"/>
              </a:rPr>
              <a:t>&lt;</a:t>
            </a:r>
            <a:r>
              <a:rPr lang="en-US" sz="2400" dirty="0">
                <a:solidFill>
                  <a:srgbClr val="A31515"/>
                </a:solidFill>
                <a:latin typeface="Consolas"/>
                <a:cs typeface="Consolas"/>
              </a:rPr>
              <a:t>Button </a:t>
            </a:r>
            <a:r>
              <a:rPr lang="en-US" sz="2400" dirty="0">
                <a:solidFill>
                  <a:srgbClr val="FF0000"/>
                </a:solidFill>
                <a:latin typeface="Consolas"/>
                <a:cs typeface="Consolas"/>
              </a:rPr>
              <a:t>Text</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Cancel</a:t>
            </a:r>
            <a:r>
              <a:rPr lang="en-US" sz="2400" dirty="0">
                <a:solidFill>
                  <a:srgbClr val="000000"/>
                </a:solidFill>
                <a:latin typeface="Consolas"/>
                <a:cs typeface="Consolas"/>
              </a:rPr>
              <a:t>"</a:t>
            </a:r>
            <a:r>
              <a:rPr lang="en-US" sz="2400" dirty="0">
                <a:solidFill>
                  <a:srgbClr val="FF0000"/>
                </a:solidFill>
                <a:latin typeface="Consolas"/>
                <a:cs typeface="Consolas"/>
              </a:rPr>
              <a:t> Style</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a:t>
            </a:r>
            <a:r>
              <a:rPr lang="en-US" sz="2400" dirty="0" err="1">
                <a:solidFill>
                  <a:srgbClr val="0000FF"/>
                </a:solidFill>
                <a:latin typeface="Consolas"/>
                <a:cs typeface="Consolas"/>
              </a:rPr>
              <a:t>StaticResource</a:t>
            </a:r>
            <a:r>
              <a:rPr lang="en-US" sz="2400" dirty="0">
                <a:solidFill>
                  <a:srgbClr val="0000FF"/>
                </a:solidFill>
                <a:latin typeface="Consolas"/>
                <a:cs typeface="Consolas"/>
              </a:rPr>
              <a:t> </a:t>
            </a:r>
            <a:r>
              <a:rPr lang="en-US" sz="2400" dirty="0" err="1">
                <a:solidFill>
                  <a:srgbClr val="0000FF"/>
                </a:solidFill>
                <a:latin typeface="Consolas"/>
                <a:cs typeface="Consolas"/>
              </a:rPr>
              <a:t>MyButtonStyle</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A31515"/>
                </a:solidFill>
                <a:latin typeface="Consolas"/>
                <a:cs typeface="Consolas"/>
              </a:rPr>
              <a:t> </a:t>
            </a:r>
            <a:r>
              <a:rPr lang="en-US" sz="2400" dirty="0">
                <a:solidFill>
                  <a:srgbClr val="0000FF"/>
                </a:solidFill>
                <a:latin typeface="Consolas"/>
                <a:cs typeface="Consolas"/>
              </a:rPr>
              <a:t>/&gt;</a:t>
            </a:r>
            <a:endParaRPr lang="en-US" sz="2400" dirty="0">
              <a:latin typeface="Consolas"/>
              <a:cs typeface="Consolas"/>
            </a:endParaRPr>
          </a:p>
        </p:txBody>
      </p:sp>
      <p:sp>
        <p:nvSpPr>
          <p:cNvPr id="7" name="TextBox 6"/>
          <p:cNvSpPr txBox="1"/>
          <p:nvPr/>
        </p:nvSpPr>
        <p:spPr>
          <a:xfrm>
            <a:off x="2679304" y="4546601"/>
            <a:ext cx="4584140" cy="1200329"/>
          </a:xfrm>
          <a:prstGeom prst="rect">
            <a:avLst/>
          </a:prstGeom>
          <a:noFill/>
        </p:spPr>
        <p:txBody>
          <a:bodyPr wrap="none" rtlCol="0">
            <a:spAutoFit/>
          </a:bodyPr>
          <a:lstStyle/>
          <a:p>
            <a:r>
              <a:rPr lang="en-US" sz="2400" dirty="0">
                <a:cs typeface="Segoe UI Light"/>
              </a:rPr>
              <a:t>The</a:t>
            </a:r>
            <a:r>
              <a:rPr lang="en-US" sz="2400" dirty="0">
                <a:latin typeface="Segoe UI Light"/>
                <a:cs typeface="Segoe UI Light"/>
              </a:rPr>
              <a:t> </a:t>
            </a:r>
            <a:r>
              <a:rPr lang="en-US" sz="2400" dirty="0">
                <a:latin typeface="Consolas" panose="020B0609020204030204" pitchFamily="49" charset="0"/>
                <a:cs typeface="Consolas" panose="020B0609020204030204" pitchFamily="49" charset="0"/>
              </a:rPr>
              <a:t>Style</a:t>
            </a:r>
            <a:r>
              <a:rPr lang="en-US" sz="2400" dirty="0">
                <a:cs typeface="Segoe UI Light"/>
              </a:rPr>
              <a:t> property is defined</a:t>
            </a:r>
          </a:p>
          <a:p>
            <a:r>
              <a:rPr lang="en-US" sz="2400" dirty="0">
                <a:cs typeface="Segoe UI Light"/>
              </a:rPr>
              <a:t>in the </a:t>
            </a:r>
            <a:r>
              <a:rPr lang="en-US" sz="2400" dirty="0" err="1">
                <a:latin typeface="Consolas" panose="020B0609020204030204" pitchFamily="49" charset="0"/>
                <a:cs typeface="Consolas" panose="020B0609020204030204" pitchFamily="49" charset="0"/>
              </a:rPr>
              <a:t>VisualElement</a:t>
            </a:r>
            <a:r>
              <a:rPr lang="en-US" sz="2400" dirty="0">
                <a:cs typeface="Segoe UI Light"/>
              </a:rPr>
              <a:t> base</a:t>
            </a:r>
          </a:p>
          <a:p>
            <a:r>
              <a:rPr lang="en-US" sz="2400" dirty="0">
                <a:cs typeface="Segoe UI Light"/>
              </a:rPr>
              <a:t>class so it is available in all views</a:t>
            </a:r>
          </a:p>
        </p:txBody>
      </p:sp>
      <p:cxnSp>
        <p:nvCxnSpPr>
          <p:cNvPr id="8" name="Straight Arrow Connector 7"/>
          <p:cNvCxnSpPr/>
          <p:nvPr/>
        </p:nvCxnSpPr>
        <p:spPr>
          <a:xfrm flipH="1" flipV="1">
            <a:off x="4865608" y="4295625"/>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241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grpId="1"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62940" y="4389927"/>
            <a:ext cx="3464808" cy="626704"/>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3"/>
            <a:ext cx="10972800" cy="1270732"/>
          </a:xfrm>
        </p:spPr>
        <p:txBody>
          <a:bodyPr/>
          <a:lstStyle/>
          <a:p>
            <a:r>
              <a:rPr lang="en-US" dirty="0"/>
              <a:t>Can use a resource as the </a:t>
            </a:r>
            <a:r>
              <a:rPr lang="en-US" dirty="0">
                <a:latin typeface="Consolas"/>
                <a:cs typeface="Consolas"/>
              </a:rPr>
              <a:t>Value</a:t>
            </a:r>
            <a:r>
              <a:rPr lang="en-US" dirty="0"/>
              <a:t> for a setter, this lets it share a value with other styles</a:t>
            </a:r>
          </a:p>
        </p:txBody>
      </p:sp>
      <p:sp>
        <p:nvSpPr>
          <p:cNvPr id="3" name="Title 2"/>
          <p:cNvSpPr>
            <a:spLocks noGrp="1"/>
          </p:cNvSpPr>
          <p:nvPr>
            <p:ph type="title"/>
          </p:nvPr>
        </p:nvSpPr>
        <p:spPr/>
        <p:txBody>
          <a:bodyPr/>
          <a:lstStyle/>
          <a:p>
            <a:r>
              <a:rPr lang="en-US" dirty="0"/>
              <a:t>Combining Styles and Resources</a:t>
            </a:r>
          </a:p>
        </p:txBody>
      </p:sp>
      <p:sp>
        <p:nvSpPr>
          <p:cNvPr id="4" name="Rectangle 3"/>
          <p:cNvSpPr/>
          <p:nvPr/>
        </p:nvSpPr>
        <p:spPr>
          <a:xfrm>
            <a:off x="586799" y="3008225"/>
            <a:ext cx="11184472" cy="2718180"/>
          </a:xfrm>
          <a:prstGeom prst="rect">
            <a:avLst/>
          </a:prstGeom>
          <a:noFill/>
          <a:ln>
            <a:solidFill>
              <a:srgbClr val="606E6F"/>
            </a:solidFill>
          </a:ln>
        </p:spPr>
        <p:txBody>
          <a:bodyPr wrap="none">
            <a:spAutoFit/>
          </a:bodyPr>
          <a:lstStyle/>
          <a:p>
            <a:r>
              <a:rPr lang="en-US" sz="2133" dirty="0">
                <a:solidFill>
                  <a:srgbClr val="0000FF"/>
                </a:solidFill>
                <a:latin typeface="Consolas"/>
                <a:cs typeface="Consolas"/>
              </a:rPr>
              <a:t>&lt;</a:t>
            </a:r>
            <a:r>
              <a:rPr lang="en-US" sz="2133" dirty="0">
                <a:solidFill>
                  <a:srgbClr val="A31515"/>
                </a:solidFill>
                <a:latin typeface="Consolas"/>
                <a:cs typeface="Consolas"/>
              </a:rPr>
              <a:t>Color </a:t>
            </a:r>
            <a:r>
              <a:rPr lang="en-US" sz="2133" dirty="0">
                <a:solidFill>
                  <a:srgbClr val="FF0000"/>
                </a:solidFill>
                <a:latin typeface="Consolas"/>
                <a:cs typeface="Consolas"/>
              </a:rPr>
              <a:t>x:Key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bgColor</a:t>
            </a:r>
            <a:r>
              <a:rPr lang="en-US" sz="2133" dirty="0">
                <a:solidFill>
                  <a:srgbClr val="000000"/>
                </a:solidFill>
                <a:latin typeface="Consolas"/>
                <a:cs typeface="Consolas"/>
              </a:rPr>
              <a:t>"</a:t>
            </a:r>
            <a:r>
              <a:rPr lang="en-US" sz="2133" dirty="0">
                <a:solidFill>
                  <a:srgbClr val="0000FF"/>
                </a:solidFill>
                <a:latin typeface="Consolas"/>
                <a:cs typeface="Consolas"/>
              </a:rPr>
              <a:t>&gt;</a:t>
            </a:r>
            <a:r>
              <a:rPr lang="en-US" sz="2133" dirty="0">
                <a:solidFill>
                  <a:srgbClr val="000000"/>
                </a:solidFill>
                <a:latin typeface="Consolas"/>
                <a:cs typeface="Consolas"/>
              </a:rPr>
              <a:t>White</a:t>
            </a:r>
            <a:r>
              <a:rPr lang="en-US" sz="2133" dirty="0">
                <a:solidFill>
                  <a:srgbClr val="0000FF"/>
                </a:solidFill>
                <a:latin typeface="Consolas"/>
                <a:cs typeface="Consolas"/>
              </a:rPr>
              <a:t>&lt;/</a:t>
            </a:r>
            <a:r>
              <a:rPr lang="en-US" sz="2133" dirty="0">
                <a:solidFill>
                  <a:srgbClr val="A31515"/>
                </a:solidFill>
                <a:latin typeface="Consolas"/>
                <a:cs typeface="Consolas"/>
              </a:rPr>
              <a:t>Color</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FF"/>
                </a:solidFill>
                <a:latin typeface="Consolas"/>
                <a:cs typeface="Consolas"/>
              </a:rPr>
              <a:t>&lt;</a:t>
            </a:r>
            <a:r>
              <a:rPr lang="en-US" sz="2133" dirty="0">
                <a:solidFill>
                  <a:srgbClr val="A31515"/>
                </a:solidFill>
                <a:latin typeface="Consolas"/>
                <a:cs typeface="Consolas"/>
              </a:rPr>
              <a:t>Color </a:t>
            </a:r>
            <a:r>
              <a:rPr lang="en-US" sz="2133" dirty="0">
                <a:solidFill>
                  <a:srgbClr val="FF0000"/>
                </a:solidFill>
                <a:latin typeface="Consolas"/>
                <a:cs typeface="Consolas"/>
              </a:rPr>
              <a:t>x:Key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fgColor</a:t>
            </a:r>
            <a:r>
              <a:rPr lang="en-US" sz="2133" dirty="0">
                <a:solidFill>
                  <a:srgbClr val="000000"/>
                </a:solidFill>
                <a:latin typeface="Consolas"/>
                <a:cs typeface="Consolas"/>
              </a:rPr>
              <a:t>"</a:t>
            </a:r>
            <a:r>
              <a:rPr lang="en-US" sz="2133" dirty="0">
                <a:solidFill>
                  <a:srgbClr val="0000FF"/>
                </a:solidFill>
                <a:latin typeface="Consolas"/>
                <a:cs typeface="Consolas"/>
              </a:rPr>
              <a:t>&gt;</a:t>
            </a:r>
            <a:r>
              <a:rPr lang="en-US" sz="2133" dirty="0">
                <a:solidFill>
                  <a:srgbClr val="000000"/>
                </a:solidFill>
                <a:latin typeface="Consolas"/>
                <a:cs typeface="Consolas"/>
              </a:rPr>
              <a:t>Black</a:t>
            </a:r>
            <a:r>
              <a:rPr lang="en-US" sz="2133" dirty="0">
                <a:solidFill>
                  <a:srgbClr val="0000FF"/>
                </a:solidFill>
                <a:latin typeface="Consolas"/>
                <a:cs typeface="Consolas"/>
              </a:rPr>
              <a:t>&lt;/</a:t>
            </a:r>
            <a:r>
              <a:rPr lang="en-US" sz="2133" dirty="0">
                <a:solidFill>
                  <a:srgbClr val="A31515"/>
                </a:solidFill>
                <a:latin typeface="Consolas"/>
                <a:cs typeface="Consolas"/>
              </a:rPr>
              <a:t>Color</a:t>
            </a:r>
            <a:r>
              <a:rPr lang="en-US" sz="2133" dirty="0">
                <a:solidFill>
                  <a:srgbClr val="0000FF"/>
                </a:solidFill>
                <a:latin typeface="Consolas"/>
                <a:cs typeface="Consolas"/>
              </a:rPr>
              <a:t>&gt;</a:t>
            </a:r>
            <a:br>
              <a:rPr lang="en-US" sz="2133" dirty="0">
                <a:solidFill>
                  <a:srgbClr val="000000"/>
                </a:solidFill>
                <a:latin typeface="Consolas"/>
                <a:cs typeface="Consolas"/>
              </a:rPr>
            </a:br>
            <a:endParaRPr lang="en-US" sz="2133" dirty="0">
              <a:solidFill>
                <a:srgbClr val="000000"/>
              </a:solidFill>
              <a:latin typeface="Consolas"/>
              <a:cs typeface="Consolas"/>
            </a:endParaRPr>
          </a:p>
          <a:p>
            <a:r>
              <a:rPr lang="en-US" sz="2133" dirty="0">
                <a:solidFill>
                  <a:srgbClr val="0000FF"/>
                </a:solidFill>
                <a:latin typeface="Consolas"/>
                <a:cs typeface="Consolas"/>
              </a:rPr>
              <a:t>&lt;</a:t>
            </a:r>
            <a:r>
              <a:rPr lang="en-US" sz="2133" dirty="0">
                <a:solidFill>
                  <a:srgbClr val="A31515"/>
                </a:solidFill>
                <a:latin typeface="Consolas"/>
                <a:cs typeface="Consolas"/>
              </a:rPr>
              <a:t>Style </a:t>
            </a:r>
            <a:r>
              <a:rPr lang="en-US" sz="2133" dirty="0" err="1">
                <a:solidFill>
                  <a:srgbClr val="FF0000"/>
                </a:solidFill>
                <a:latin typeface="Consolas"/>
                <a:cs typeface="Consolas"/>
              </a:rPr>
              <a:t>TargetType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Button</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FF0000"/>
                </a:solidFill>
                <a:latin typeface="Consolas"/>
                <a:cs typeface="Consolas"/>
              </a:rPr>
              <a:t>x:Key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AllButtons</a:t>
            </a:r>
            <a:r>
              <a:rPr lang="en-US" sz="2133" dirty="0">
                <a:solidFill>
                  <a:srgbClr val="000000"/>
                </a:solidFill>
                <a:latin typeface="Consolas"/>
                <a:cs typeface="Consolas"/>
              </a:rPr>
              <a:t>"</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Setter </a:t>
            </a:r>
            <a:r>
              <a:rPr lang="en-US" sz="2133" dirty="0">
                <a:solidFill>
                  <a:srgbClr val="FF0000"/>
                </a:solidFill>
                <a:latin typeface="Consolas"/>
                <a:cs typeface="Consolas"/>
              </a:rPr>
              <a:t>Property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err="1">
                <a:solidFill>
                  <a:srgbClr val="0000FF"/>
                </a:solidFill>
                <a:latin typeface="Consolas"/>
                <a:cs typeface="Consolas"/>
              </a:rPr>
              <a:t>BackgroundColor</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FF0000"/>
                </a:solidFill>
                <a:latin typeface="Consolas"/>
                <a:cs typeface="Consolas"/>
              </a:rPr>
              <a:t>Value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a:t>
            </a:r>
            <a:r>
              <a:rPr lang="en-US" sz="2133" dirty="0" err="1">
                <a:solidFill>
                  <a:srgbClr val="0000FF"/>
                </a:solidFill>
                <a:latin typeface="Consolas"/>
                <a:cs typeface="Consolas"/>
              </a:rPr>
              <a:t>StaticResource</a:t>
            </a:r>
            <a:r>
              <a:rPr lang="en-US" sz="2133" dirty="0">
                <a:solidFill>
                  <a:srgbClr val="0000FF"/>
                </a:solidFill>
                <a:latin typeface="Consolas"/>
                <a:cs typeface="Consolas"/>
              </a:rPr>
              <a:t>  </a:t>
            </a:r>
            <a:r>
              <a:rPr lang="en-US" sz="2133" dirty="0" err="1">
                <a:solidFill>
                  <a:srgbClr val="0000FF"/>
                </a:solidFill>
                <a:latin typeface="Consolas"/>
                <a:cs typeface="Consolas"/>
              </a:rPr>
              <a:t>bgColor</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0000FF"/>
                </a:solidFill>
                <a:latin typeface="Consolas"/>
                <a:cs typeface="Consolas"/>
              </a:rPr>
              <a:t>/&gt;</a:t>
            </a:r>
          </a:p>
          <a:p>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Setter </a:t>
            </a:r>
            <a:r>
              <a:rPr lang="en-US" sz="2133" dirty="0">
                <a:solidFill>
                  <a:srgbClr val="FF0000"/>
                </a:solidFill>
                <a:latin typeface="Consolas"/>
                <a:cs typeface="Consolas"/>
              </a:rPr>
              <a:t>Property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err="1">
                <a:solidFill>
                  <a:srgbClr val="0000FF"/>
                </a:solidFill>
                <a:latin typeface="Consolas"/>
                <a:cs typeface="Consolas"/>
              </a:rPr>
              <a:t>TextColor</a:t>
            </a:r>
            <a:r>
              <a:rPr lang="en-US" sz="2133" dirty="0">
                <a:solidFill>
                  <a:srgbClr val="000000"/>
                </a:solidFill>
                <a:latin typeface="Consolas"/>
                <a:cs typeface="Consolas"/>
              </a:rPr>
              <a:t>"      </a:t>
            </a:r>
            <a:r>
              <a:rPr lang="en-US" sz="2133" dirty="0">
                <a:solidFill>
                  <a:srgbClr val="A31515"/>
                </a:solidFill>
                <a:latin typeface="Consolas"/>
                <a:cs typeface="Consolas"/>
              </a:rPr>
              <a:t> </a:t>
            </a:r>
            <a:r>
              <a:rPr lang="en-US" sz="2133" dirty="0">
                <a:solidFill>
                  <a:srgbClr val="FF0000"/>
                </a:solidFill>
                <a:latin typeface="Consolas"/>
                <a:cs typeface="Consolas"/>
              </a:rPr>
              <a:t>Value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a:t>
            </a:r>
            <a:r>
              <a:rPr lang="en-US" sz="2133" dirty="0" err="1">
                <a:solidFill>
                  <a:srgbClr val="0000FF"/>
                </a:solidFill>
                <a:latin typeface="Consolas"/>
                <a:cs typeface="Consolas"/>
              </a:rPr>
              <a:t>DynamicResource</a:t>
            </a:r>
            <a:r>
              <a:rPr lang="en-US" sz="2133" dirty="0">
                <a:solidFill>
                  <a:srgbClr val="0000FF"/>
                </a:solidFill>
                <a:latin typeface="Consolas"/>
                <a:cs typeface="Consolas"/>
              </a:rPr>
              <a:t> </a:t>
            </a:r>
            <a:r>
              <a:rPr lang="en-US" sz="2133" dirty="0" err="1">
                <a:solidFill>
                  <a:srgbClr val="0000FF"/>
                </a:solidFill>
                <a:latin typeface="Consolas"/>
                <a:cs typeface="Consolas"/>
              </a:rPr>
              <a:t>fgColor</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0000FF"/>
                </a:solidFill>
                <a:latin typeface="Consolas"/>
                <a:cs typeface="Consolas"/>
              </a:rPr>
              <a:t>/&gt;</a:t>
            </a:r>
          </a:p>
          <a:p>
            <a:r>
              <a:rPr lang="en-US" sz="2133" dirty="0">
                <a:solidFill>
                  <a:srgbClr val="0000FF"/>
                </a:solidFill>
                <a:latin typeface="Consolas"/>
                <a:cs typeface="Consolas"/>
              </a:rPr>
              <a:t> </a:t>
            </a:r>
            <a:r>
              <a:rPr lang="en-US" sz="2133" dirty="0">
                <a:solidFill>
                  <a:srgbClr val="000000"/>
                </a:solidFill>
                <a:latin typeface="Consolas"/>
                <a:cs typeface="Consolas"/>
              </a:rPr>
              <a:t> ...</a:t>
            </a:r>
            <a:br>
              <a:rPr lang="en-US" sz="2133" dirty="0">
                <a:solidFill>
                  <a:srgbClr val="000000"/>
                </a:solidFill>
                <a:latin typeface="Consolas"/>
                <a:cs typeface="Consolas"/>
              </a:rPr>
            </a:br>
            <a:r>
              <a:rPr lang="en-US" sz="2133" dirty="0">
                <a:solidFill>
                  <a:srgbClr val="0000FF"/>
                </a:solidFill>
                <a:latin typeface="Consolas"/>
                <a:cs typeface="Consolas"/>
              </a:rPr>
              <a:t>&lt;/</a:t>
            </a:r>
            <a:r>
              <a:rPr lang="en-US" sz="2133" dirty="0">
                <a:solidFill>
                  <a:srgbClr val="A31515"/>
                </a:solidFill>
                <a:latin typeface="Consolas"/>
                <a:cs typeface="Consolas"/>
              </a:rPr>
              <a:t>Style</a:t>
            </a:r>
            <a:r>
              <a:rPr lang="en-US" sz="2133" dirty="0">
                <a:solidFill>
                  <a:srgbClr val="0000FF"/>
                </a:solidFill>
                <a:latin typeface="Consolas"/>
                <a:cs typeface="Consolas"/>
              </a:rPr>
              <a:t>&gt;</a:t>
            </a:r>
            <a:r>
              <a:rPr lang="en-US" sz="2133" dirty="0">
                <a:latin typeface="Consolas"/>
                <a:cs typeface="Consolas"/>
              </a:rPr>
              <a:t> </a:t>
            </a:r>
          </a:p>
        </p:txBody>
      </p:sp>
      <p:sp>
        <p:nvSpPr>
          <p:cNvPr id="5" name="TextBox 4"/>
          <p:cNvSpPr txBox="1"/>
          <p:nvPr/>
        </p:nvSpPr>
        <p:spPr>
          <a:xfrm>
            <a:off x="5180818" y="5882958"/>
            <a:ext cx="5556329" cy="461665"/>
          </a:xfrm>
          <a:prstGeom prst="rect">
            <a:avLst/>
          </a:prstGeom>
          <a:noFill/>
        </p:spPr>
        <p:txBody>
          <a:bodyPr wrap="none" rtlCol="0">
            <a:spAutoFit/>
          </a:bodyPr>
          <a:lstStyle/>
          <a:p>
            <a:r>
              <a:rPr lang="en-US" sz="2400" dirty="0">
                <a:cs typeface="Segoe UI Light"/>
              </a:rPr>
              <a:t>Can use either static or dynamic lookup</a:t>
            </a:r>
          </a:p>
        </p:txBody>
      </p:sp>
      <p:cxnSp>
        <p:nvCxnSpPr>
          <p:cNvPr id="6" name="Straight Arrow Connector 5"/>
          <p:cNvCxnSpPr/>
          <p:nvPr/>
        </p:nvCxnSpPr>
        <p:spPr>
          <a:xfrm flipH="1" flipV="1">
            <a:off x="7904000" y="5040225"/>
            <a:ext cx="0" cy="9753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grpId="1"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3"/>
            <a:ext cx="10972800" cy="849463"/>
          </a:xfrm>
        </p:spPr>
        <p:txBody>
          <a:bodyPr/>
          <a:lstStyle/>
          <a:p>
            <a:r>
              <a:rPr lang="en-US" sz="2400" dirty="0"/>
              <a:t>Styles can be automatically applied to all controls of a target type by omitting </a:t>
            </a:r>
            <a:r>
              <a:rPr lang="en-US" sz="2400" dirty="0">
                <a:latin typeface="Consolas"/>
                <a:cs typeface="Consolas"/>
              </a:rPr>
              <a:t>x:Key</a:t>
            </a:r>
            <a:r>
              <a:rPr lang="en-US" sz="2400" dirty="0"/>
              <a:t> and placing the style into an accessible dictionary</a:t>
            </a:r>
            <a:endParaRPr lang="en-US" sz="2400" dirty="0">
              <a:latin typeface="Consolas"/>
              <a:cs typeface="Consolas"/>
            </a:endParaRPr>
          </a:p>
        </p:txBody>
      </p:sp>
      <p:sp>
        <p:nvSpPr>
          <p:cNvPr id="3" name="Title 2"/>
          <p:cNvSpPr>
            <a:spLocks noGrp="1"/>
          </p:cNvSpPr>
          <p:nvPr>
            <p:ph type="title"/>
          </p:nvPr>
        </p:nvSpPr>
        <p:spPr/>
        <p:txBody>
          <a:bodyPr/>
          <a:lstStyle/>
          <a:p>
            <a:r>
              <a:rPr lang="en-US" dirty="0"/>
              <a:t>Implicit Styles</a:t>
            </a:r>
          </a:p>
        </p:txBody>
      </p:sp>
      <p:sp>
        <p:nvSpPr>
          <p:cNvPr id="4" name="Rectangle 3"/>
          <p:cNvSpPr/>
          <p:nvPr/>
        </p:nvSpPr>
        <p:spPr>
          <a:xfrm>
            <a:off x="1484482" y="2616201"/>
            <a:ext cx="9074920" cy="3046411"/>
          </a:xfrm>
          <a:prstGeom prst="rect">
            <a:avLst/>
          </a:prstGeom>
          <a:solidFill>
            <a:srgbClr val="FFFFFF"/>
          </a:solidFill>
          <a:ln>
            <a:solidFill>
              <a:srgbClr val="606E6F"/>
            </a:solidFill>
          </a:ln>
        </p:spPr>
        <p:txBody>
          <a:bodyPr wrap="none">
            <a:spAutoFit/>
          </a:bodyPr>
          <a:lstStyle/>
          <a:p>
            <a:r>
              <a:rPr lang="en-US" sz="2133" dirty="0">
                <a:solidFill>
                  <a:srgbClr val="0000FF"/>
                </a:solidFill>
                <a:latin typeface="Consolas"/>
                <a:cs typeface="Consolas"/>
              </a:rPr>
              <a:t>&lt;</a:t>
            </a:r>
            <a:r>
              <a:rPr lang="en-US" sz="2133" dirty="0" err="1">
                <a:solidFill>
                  <a:srgbClr val="A31515"/>
                </a:solidFill>
                <a:latin typeface="Consolas"/>
                <a:cs typeface="Consolas"/>
              </a:rPr>
              <a:t>ContentPage.Resources</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err="1">
                <a:solidFill>
                  <a:srgbClr val="A31515"/>
                </a:solidFill>
                <a:latin typeface="Consolas"/>
                <a:cs typeface="Consolas"/>
              </a:rPr>
              <a:t>ResourceDictionary</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Style </a:t>
            </a:r>
            <a:r>
              <a:rPr lang="en-US" sz="2133" dirty="0" err="1">
                <a:solidFill>
                  <a:srgbClr val="FF0000"/>
                </a:solidFill>
                <a:latin typeface="Consolas"/>
                <a:cs typeface="Consolas"/>
              </a:rPr>
              <a:t>TargetType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Button</a:t>
            </a:r>
            <a:r>
              <a:rPr lang="en-US" sz="2133" dirty="0">
                <a:solidFill>
                  <a:srgbClr val="000000"/>
                </a:solidFill>
                <a:latin typeface="Consolas"/>
                <a:cs typeface="Consolas"/>
              </a:rPr>
              <a:t>"</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Setter </a:t>
            </a:r>
            <a:r>
              <a:rPr lang="en-US" sz="2133" dirty="0">
                <a:solidFill>
                  <a:srgbClr val="FF0000"/>
                </a:solidFill>
                <a:latin typeface="Consolas"/>
                <a:cs typeface="Consolas"/>
              </a:rPr>
              <a:t>Property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err="1">
                <a:solidFill>
                  <a:srgbClr val="0000FF"/>
                </a:solidFill>
                <a:latin typeface="Consolas"/>
                <a:cs typeface="Consolas"/>
              </a:rPr>
              <a:t>BackgroundColor</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FF0000"/>
                </a:solidFill>
                <a:latin typeface="Consolas"/>
                <a:cs typeface="Consolas"/>
              </a:rPr>
              <a:t>Value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Blue</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Setter </a:t>
            </a:r>
            <a:r>
              <a:rPr lang="en-US" sz="2133" dirty="0">
                <a:solidFill>
                  <a:srgbClr val="FF0000"/>
                </a:solidFill>
                <a:latin typeface="Consolas"/>
                <a:cs typeface="Consolas"/>
              </a:rPr>
              <a:t>Property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err="1">
                <a:solidFill>
                  <a:srgbClr val="0000FF"/>
                </a:solidFill>
                <a:latin typeface="Consolas"/>
                <a:cs typeface="Consolas"/>
              </a:rPr>
              <a:t>BorderColor</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FF0000"/>
                </a:solidFill>
                <a:latin typeface="Consolas"/>
                <a:cs typeface="Consolas"/>
              </a:rPr>
              <a:t>Value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Navy</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0000FF"/>
                </a:solidFill>
                <a:latin typeface="Consolas"/>
                <a:cs typeface="Consolas"/>
              </a:rPr>
              <a:t>/&gt;</a:t>
            </a:r>
          </a:p>
          <a:p>
            <a:r>
              <a:rPr lang="en-US" sz="2133" dirty="0">
                <a:solidFill>
                  <a:srgbClr val="0000FF"/>
                </a:solidFill>
                <a:latin typeface="Consolas"/>
                <a:cs typeface="Consolas"/>
              </a:rPr>
              <a:t>           </a:t>
            </a:r>
            <a:r>
              <a:rPr lang="en-US" sz="2133" dirty="0">
                <a:latin typeface="Consolas"/>
                <a:cs typeface="Consolas"/>
              </a:rPr>
              <a: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Style</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err="1">
                <a:solidFill>
                  <a:srgbClr val="A31515"/>
                </a:solidFill>
                <a:latin typeface="Consolas"/>
                <a:cs typeface="Consolas"/>
              </a:rPr>
              <a:t>ResourceDictionary</a:t>
            </a:r>
            <a:r>
              <a:rPr lang="en-US" sz="2133" dirty="0">
                <a:solidFill>
                  <a:srgbClr val="0000FF"/>
                </a:solidFill>
                <a:latin typeface="Consolas"/>
                <a:cs typeface="Consolas"/>
              </a:rPr>
              <a:t>&gt;</a:t>
            </a:r>
            <a:r>
              <a:rPr lang="en-US" sz="2133" dirty="0">
                <a:latin typeface="Consolas"/>
                <a:cs typeface="Consolas"/>
              </a:rPr>
              <a:t> </a:t>
            </a:r>
          </a:p>
          <a:p>
            <a:r>
              <a:rPr lang="en-US" sz="2133" dirty="0">
                <a:solidFill>
                  <a:srgbClr val="0000FF"/>
                </a:solidFill>
                <a:latin typeface="Consolas"/>
                <a:cs typeface="Consolas"/>
              </a:rPr>
              <a:t>&lt;/</a:t>
            </a:r>
            <a:r>
              <a:rPr lang="en-US" sz="2133" dirty="0" err="1">
                <a:solidFill>
                  <a:srgbClr val="A31515"/>
                </a:solidFill>
                <a:latin typeface="Consolas"/>
                <a:cs typeface="Consolas"/>
              </a:rPr>
              <a:t>ContentPage.Resources</a:t>
            </a:r>
            <a:r>
              <a:rPr lang="en-US" sz="2133" dirty="0">
                <a:solidFill>
                  <a:srgbClr val="0000FF"/>
                </a:solidFill>
                <a:latin typeface="Consolas"/>
                <a:cs typeface="Consolas"/>
              </a:rPr>
              <a:t>&gt;</a:t>
            </a:r>
            <a:endParaRPr lang="en-US" sz="2133" dirty="0">
              <a:latin typeface="Consolas"/>
              <a:cs typeface="Consolas"/>
            </a:endParaRPr>
          </a:p>
        </p:txBody>
      </p:sp>
      <p:sp>
        <p:nvSpPr>
          <p:cNvPr id="6" name="TextBox 5"/>
          <p:cNvSpPr txBox="1"/>
          <p:nvPr/>
        </p:nvSpPr>
        <p:spPr>
          <a:xfrm>
            <a:off x="1625600" y="5737773"/>
            <a:ext cx="7599196" cy="830997"/>
          </a:xfrm>
          <a:prstGeom prst="rect">
            <a:avLst/>
          </a:prstGeom>
          <a:noFill/>
        </p:spPr>
        <p:txBody>
          <a:bodyPr wrap="none" rtlCol="0">
            <a:spAutoFit/>
          </a:bodyPr>
          <a:lstStyle/>
          <a:p>
            <a:r>
              <a:rPr lang="en-US" sz="2400" dirty="0">
                <a:cs typeface="Segoe UI Light"/>
              </a:rPr>
              <a:t>The target type is still specified and is matched exactly,</a:t>
            </a:r>
          </a:p>
          <a:p>
            <a:r>
              <a:rPr lang="en-US" sz="2400" dirty="0">
                <a:cs typeface="Segoe UI Light"/>
              </a:rPr>
              <a:t>this style will be applied to all buttons in this page</a:t>
            </a:r>
            <a:endParaRPr lang="en-US" sz="2400" dirty="0">
              <a:cs typeface="Consolas" panose="020B0609020204030204" pitchFamily="49" charset="0"/>
            </a:endParaRPr>
          </a:p>
        </p:txBody>
      </p:sp>
      <p:cxnSp>
        <p:nvCxnSpPr>
          <p:cNvPr id="8" name="Straight Arrow Connector 7"/>
          <p:cNvCxnSpPr/>
          <p:nvPr/>
        </p:nvCxnSpPr>
        <p:spPr>
          <a:xfrm flipV="1">
            <a:off x="1261093" y="3503155"/>
            <a:ext cx="0" cy="2682240"/>
          </a:xfrm>
          <a:prstGeom prst="straightConnector1">
            <a:avLst/>
          </a:prstGeom>
          <a:ln w="28575" cmpd="sng">
            <a:solidFill>
              <a:schemeClr val="accent4"/>
            </a:solidFill>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flipH="1" flipV="1">
            <a:off x="1853936" y="2893555"/>
            <a:ext cx="0" cy="12192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6200000" flipV="1">
            <a:off x="1501801" y="5924171"/>
            <a:ext cx="0" cy="487680"/>
          </a:xfrm>
          <a:prstGeom prst="straightConnector1">
            <a:avLst/>
          </a:prstGeom>
          <a:ln w="28575" cmpd="sng">
            <a:solidFill>
              <a:schemeClr val="accent4"/>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3116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141979" y="3256863"/>
            <a:ext cx="8128000"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Rectangle 24"/>
          <p:cNvSpPr/>
          <p:nvPr/>
        </p:nvSpPr>
        <p:spPr>
          <a:xfrm>
            <a:off x="2102281" y="4929117"/>
            <a:ext cx="3689929"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960263"/>
          </a:xfrm>
        </p:spPr>
        <p:txBody>
          <a:bodyPr/>
          <a:lstStyle/>
          <a:p>
            <a:r>
              <a:rPr lang="en-US" sz="2800" dirty="0"/>
              <a:t>Styles provide the </a:t>
            </a:r>
            <a:r>
              <a:rPr lang="en-US" sz="2800" i="1" dirty="0"/>
              <a:t>default</a:t>
            </a:r>
            <a:r>
              <a:rPr lang="en-US" sz="2800" dirty="0"/>
              <a:t> values, explicit property values on the control are applied </a:t>
            </a:r>
            <a:r>
              <a:rPr lang="en-US" sz="2800" i="1" dirty="0"/>
              <a:t>after</a:t>
            </a:r>
            <a:r>
              <a:rPr lang="en-US" sz="2800" dirty="0"/>
              <a:t> the style and take precedence</a:t>
            </a:r>
          </a:p>
        </p:txBody>
      </p:sp>
      <p:sp>
        <p:nvSpPr>
          <p:cNvPr id="3" name="Title 2"/>
          <p:cNvSpPr>
            <a:spLocks noGrp="1"/>
          </p:cNvSpPr>
          <p:nvPr>
            <p:ph type="title"/>
          </p:nvPr>
        </p:nvSpPr>
        <p:spPr/>
        <p:txBody>
          <a:bodyPr/>
          <a:lstStyle/>
          <a:p>
            <a:r>
              <a:rPr lang="en-US" dirty="0"/>
              <a:t>Overriding a setter</a:t>
            </a:r>
          </a:p>
        </p:txBody>
      </p:sp>
      <p:sp>
        <p:nvSpPr>
          <p:cNvPr id="6" name="TextBox 5"/>
          <p:cNvSpPr txBox="1"/>
          <p:nvPr/>
        </p:nvSpPr>
        <p:spPr>
          <a:xfrm>
            <a:off x="1246617" y="6043210"/>
            <a:ext cx="5825762" cy="461665"/>
          </a:xfrm>
          <a:prstGeom prst="rect">
            <a:avLst/>
          </a:prstGeom>
          <a:noFill/>
        </p:spPr>
        <p:txBody>
          <a:bodyPr wrap="none" rtlCol="0">
            <a:spAutoFit/>
          </a:bodyPr>
          <a:lstStyle/>
          <a:p>
            <a:r>
              <a:rPr lang="en-US" sz="2400" dirty="0">
                <a:cs typeface="Segoe UI Light"/>
              </a:rPr>
              <a:t>Value set directly overrules the style value</a:t>
            </a:r>
          </a:p>
        </p:txBody>
      </p:sp>
      <p:sp>
        <p:nvSpPr>
          <p:cNvPr id="8" name="Rectangle 7"/>
          <p:cNvSpPr/>
          <p:nvPr/>
        </p:nvSpPr>
        <p:spPr>
          <a:xfrm>
            <a:off x="1667224" y="2743574"/>
            <a:ext cx="8850500" cy="1200329"/>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Style </a:t>
            </a:r>
            <a:r>
              <a:rPr lang="en-US" sz="2400" dirty="0">
                <a:solidFill>
                  <a:srgbClr val="FF0000"/>
                </a:solidFill>
                <a:latin typeface="Consolas" panose="020B0609020204030204" pitchFamily="49" charset="0"/>
              </a:rPr>
              <a:t>x:Key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MyButtonStyle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err="1">
                <a:solidFill>
                  <a:srgbClr val="FF0000"/>
                </a:solidFill>
                <a:latin typeface="Consolas" panose="020B0609020204030204" pitchFamily="49" charset="0"/>
              </a:rPr>
              <a:t>TargetType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Button</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a:solidFill>
                  <a:srgbClr val="A31515"/>
                </a:solidFill>
                <a:latin typeface="Consolas" panose="020B0609020204030204" pitchFamily="49" charset="0"/>
              </a:rPr>
              <a:t>Setter </a:t>
            </a:r>
            <a:r>
              <a:rPr lang="en-US" sz="2400" dirty="0">
                <a:solidFill>
                  <a:srgbClr val="FF0000"/>
                </a:solidFill>
                <a:latin typeface="Consolas" panose="020B0609020204030204" pitchFamily="49" charset="0"/>
              </a:rPr>
              <a:t>Property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BackgroundColor</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Value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Red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Style</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9" name="Rectangle 8"/>
          <p:cNvSpPr/>
          <p:nvPr/>
        </p:nvSpPr>
        <p:spPr>
          <a:xfrm>
            <a:off x="1667224" y="4064373"/>
            <a:ext cx="6981398" cy="1938992"/>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Button</a:t>
            </a:r>
          </a:p>
          <a:p>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Style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StaticResource</a:t>
            </a:r>
            <a:r>
              <a:rPr lang="en-US" sz="2400" dirty="0">
                <a:solidFill>
                  <a:srgbClr val="0000FF"/>
                </a:solidFill>
                <a:latin typeface="Consolas" panose="020B0609020204030204" pitchFamily="49" charset="0"/>
              </a:rPr>
              <a:t> </a:t>
            </a:r>
            <a:r>
              <a:rPr lang="en-US" sz="2400" dirty="0" err="1">
                <a:solidFill>
                  <a:srgbClr val="0000FF"/>
                </a:solidFill>
                <a:latin typeface="Consolas" panose="020B0609020204030204" pitchFamily="49" charset="0"/>
              </a:rPr>
              <a:t>MyButtonStyle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p>
          <a:p>
            <a:r>
              <a:rPr lang="en-US" sz="2400" dirty="0">
                <a:solidFill>
                  <a:srgbClr val="FF0000"/>
                </a:solidFill>
                <a:latin typeface="Consolas" panose="020B0609020204030204" pitchFamily="49" charset="0"/>
              </a:rPr>
              <a:t>  </a:t>
            </a:r>
            <a:r>
              <a:rPr lang="en-US" sz="2400" dirty="0" err="1">
                <a:solidFill>
                  <a:srgbClr val="FF0000"/>
                </a:solidFill>
                <a:latin typeface="Consolas" panose="020B0609020204030204" pitchFamily="49" charset="0"/>
              </a:rPr>
              <a:t>BackgroundColor</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Blue</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Text</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Cancel</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br>
              <a:rPr lang="en-US" sz="2400" dirty="0">
                <a:solidFill>
                  <a:srgbClr val="A31515"/>
                </a:solidFill>
                <a:latin typeface="Consolas" panose="020B0609020204030204" pitchFamily="49" charset="0"/>
              </a:rPr>
            </a:b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13" name="Rounded Rectangle 12"/>
          <p:cNvSpPr/>
          <p:nvPr/>
        </p:nvSpPr>
        <p:spPr>
          <a:xfrm>
            <a:off x="8443199" y="4805419"/>
            <a:ext cx="1584960" cy="487680"/>
          </a:xfrm>
          <a:prstGeom prst="round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Cancel</a:t>
            </a:r>
          </a:p>
        </p:txBody>
      </p:sp>
      <p:cxnSp>
        <p:nvCxnSpPr>
          <p:cNvPr id="14" name="Straight Arrow Connector 13"/>
          <p:cNvCxnSpPr/>
          <p:nvPr/>
        </p:nvCxnSpPr>
        <p:spPr>
          <a:xfrm flipV="1">
            <a:off x="5310356" y="5181973"/>
            <a:ext cx="0" cy="9753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9240495" y="5364853"/>
            <a:ext cx="0" cy="7924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quot;No&quot; Symbol 3"/>
          <p:cNvSpPr/>
          <p:nvPr/>
        </p:nvSpPr>
        <p:spPr>
          <a:xfrm>
            <a:off x="9105799" y="3068859"/>
            <a:ext cx="609600" cy="609600"/>
          </a:xfrm>
          <a:prstGeom prst="noSmoking">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8" name="TextBox 17"/>
          <p:cNvSpPr txBox="1"/>
          <p:nvPr/>
        </p:nvSpPr>
        <p:spPr>
          <a:xfrm>
            <a:off x="7924800" y="6043210"/>
            <a:ext cx="3911840" cy="461665"/>
          </a:xfrm>
          <a:prstGeom prst="rect">
            <a:avLst/>
          </a:prstGeom>
          <a:noFill/>
        </p:spPr>
        <p:txBody>
          <a:bodyPr wrap="none" rtlCol="0">
            <a:spAutoFit/>
          </a:bodyPr>
          <a:lstStyle/>
          <a:p>
            <a:r>
              <a:rPr lang="en-US" sz="2400" dirty="0">
                <a:cs typeface="Segoe UI Light"/>
              </a:rPr>
              <a:t>Background is blue, not red</a:t>
            </a:r>
          </a:p>
        </p:txBody>
      </p:sp>
      <p:grpSp>
        <p:nvGrpSpPr>
          <p:cNvPr id="7" name="Group 6"/>
          <p:cNvGrpSpPr/>
          <p:nvPr/>
        </p:nvGrpSpPr>
        <p:grpSpPr>
          <a:xfrm>
            <a:off x="5792210" y="4884025"/>
            <a:ext cx="328877" cy="317167"/>
            <a:chOff x="7772400" y="2886854"/>
            <a:chExt cx="905384" cy="751696"/>
          </a:xfrm>
        </p:grpSpPr>
        <p:sp>
          <p:nvSpPr>
            <p:cNvPr id="5" name="Diagonal Stripe 4"/>
            <p:cNvSpPr/>
            <p:nvPr/>
          </p:nvSpPr>
          <p:spPr>
            <a:xfrm>
              <a:off x="8077200" y="3257550"/>
              <a:ext cx="304800" cy="381000"/>
            </a:xfrm>
            <a:prstGeom prst="diagStrip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9" name="Diagonal Stripe 18"/>
            <p:cNvSpPr/>
            <p:nvPr/>
          </p:nvSpPr>
          <p:spPr>
            <a:xfrm flipH="1">
              <a:off x="7772400" y="3257550"/>
              <a:ext cx="304800" cy="381000"/>
            </a:xfrm>
            <a:prstGeom prst="diagStrip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0" name="Diagonal Stripe 19"/>
            <p:cNvSpPr/>
            <p:nvPr/>
          </p:nvSpPr>
          <p:spPr>
            <a:xfrm>
              <a:off x="8225604" y="3071387"/>
              <a:ext cx="304800" cy="381000"/>
            </a:xfrm>
            <a:prstGeom prst="diagStrip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1" name="Diagonal Stripe 20"/>
            <p:cNvSpPr/>
            <p:nvPr/>
          </p:nvSpPr>
          <p:spPr>
            <a:xfrm>
              <a:off x="8372984" y="2886854"/>
              <a:ext cx="304800" cy="381000"/>
            </a:xfrm>
            <a:prstGeom prst="diagStrip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Tree>
    <p:extLst>
      <p:ext uri="{BB962C8B-B14F-4D97-AF65-F5344CB8AC3E}">
        <p14:creationId xmlns:p14="http://schemas.microsoft.com/office/powerpoint/2010/main" val="234623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4"/>
                                        </p:tgtEl>
                                      </p:cBhvr>
                                    </p:animEffect>
                                    <p:set>
                                      <p:cBhvr>
                                        <p:cTn id="21" dur="1" fill="hold">
                                          <p:stCondLst>
                                            <p:cond delay="499"/>
                                          </p:stCondLst>
                                        </p:cTn>
                                        <p:tgtEl>
                                          <p:spTgt spid="2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5"/>
                                        </p:tgtEl>
                                      </p:cBhvr>
                                    </p:animEffect>
                                    <p:set>
                                      <p:cBhvr>
                                        <p:cTn id="24" dur="1" fill="hold">
                                          <p:stCondLst>
                                            <p:cond delay="499"/>
                                          </p:stCondLst>
                                        </p:cTn>
                                        <p:tgtEl>
                                          <p:spTgt spid="25"/>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6" grpId="0"/>
      <p:bldP spid="6" grpId="1"/>
      <p:bldP spid="9" grpId="0" animBg="1"/>
      <p:bldP spid="13" grpId="0" animBg="1"/>
      <p:bldP spid="4" grpId="0" animBg="1"/>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3"/>
            <a:ext cx="10972800" cy="1071062"/>
          </a:xfrm>
        </p:spPr>
        <p:txBody>
          <a:bodyPr/>
          <a:lstStyle/>
          <a:p>
            <a:r>
              <a:rPr lang="en-US" sz="3200" dirty="0"/>
              <a:t>A </a:t>
            </a:r>
            <a:r>
              <a:rPr lang="en-US" sz="3200" dirty="0">
                <a:latin typeface="Consolas"/>
                <a:cs typeface="Consolas"/>
              </a:rPr>
              <a:t>Style</a:t>
            </a:r>
            <a:r>
              <a:rPr lang="en-US" sz="3200" dirty="0"/>
              <a:t> can target a base type of the object to which it is applied</a:t>
            </a:r>
            <a:endParaRPr lang="en-US" sz="3200" dirty="0">
              <a:latin typeface="Consolas"/>
              <a:cs typeface="Consolas"/>
            </a:endParaRPr>
          </a:p>
        </p:txBody>
      </p:sp>
      <p:sp>
        <p:nvSpPr>
          <p:cNvPr id="3" name="Title 2"/>
          <p:cNvSpPr>
            <a:spLocks noGrp="1"/>
          </p:cNvSpPr>
          <p:nvPr>
            <p:ph type="title"/>
          </p:nvPr>
        </p:nvSpPr>
        <p:spPr/>
        <p:txBody>
          <a:bodyPr/>
          <a:lstStyle/>
          <a:p>
            <a:r>
              <a:rPr lang="en-US" dirty="0"/>
              <a:t>Ancestor targeting</a:t>
            </a:r>
          </a:p>
        </p:txBody>
      </p:sp>
      <p:sp>
        <p:nvSpPr>
          <p:cNvPr id="4" name="Rectangle 3"/>
          <p:cNvSpPr/>
          <p:nvPr/>
        </p:nvSpPr>
        <p:spPr>
          <a:xfrm>
            <a:off x="654125" y="3268847"/>
            <a:ext cx="10889520" cy="1200329"/>
          </a:xfrm>
          <a:prstGeom prst="rect">
            <a:avLst/>
          </a:prstGeom>
          <a:solidFill>
            <a:srgbClr val="FFFFFF"/>
          </a:solid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Style </a:t>
            </a:r>
            <a:r>
              <a:rPr lang="en-US" sz="2400" dirty="0">
                <a:solidFill>
                  <a:srgbClr val="FF0000"/>
                </a:solidFill>
                <a:latin typeface="Consolas" panose="020B0609020204030204" pitchFamily="49" charset="0"/>
              </a:rPr>
              <a:t>x:Key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MyVisualElementStyle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err="1">
                <a:solidFill>
                  <a:srgbClr val="FF0000"/>
                </a:solidFill>
                <a:latin typeface="Consolas" panose="020B0609020204030204" pitchFamily="49" charset="0"/>
              </a:rPr>
              <a:t>TargetType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VisualElement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a:solidFill>
                  <a:srgbClr val="A31515"/>
                </a:solidFill>
                <a:latin typeface="Consolas" panose="020B0609020204030204" pitchFamily="49" charset="0"/>
              </a:rPr>
              <a:t>Setter </a:t>
            </a:r>
            <a:r>
              <a:rPr lang="en-US" sz="2400" dirty="0">
                <a:solidFill>
                  <a:srgbClr val="FF0000"/>
                </a:solidFill>
                <a:latin typeface="Consolas" panose="020B0609020204030204" pitchFamily="49" charset="0"/>
              </a:rPr>
              <a:t>Property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BackgroundColor</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Value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#2A84D3</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Style</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6" name="Rectangle 5"/>
          <p:cNvSpPr/>
          <p:nvPr/>
        </p:nvSpPr>
        <p:spPr>
          <a:xfrm>
            <a:off x="654126" y="4589648"/>
            <a:ext cx="10379765" cy="461665"/>
          </a:xfrm>
          <a:prstGeom prst="rect">
            <a:avLst/>
          </a:prstGeom>
          <a:solidFill>
            <a:srgbClr val="FFFFFF"/>
          </a:solid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Button </a:t>
            </a:r>
            <a:r>
              <a:rPr lang="en-US" sz="2400" dirty="0">
                <a:solidFill>
                  <a:srgbClr val="FF0000"/>
                </a:solidFill>
                <a:latin typeface="Consolas" panose="020B0609020204030204" pitchFamily="49" charset="0"/>
              </a:rPr>
              <a:t>Style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StaticResource</a:t>
            </a:r>
            <a:r>
              <a:rPr lang="en-US" sz="2400" dirty="0">
                <a:solidFill>
                  <a:srgbClr val="0000FF"/>
                </a:solidFill>
                <a:latin typeface="Consolas" panose="020B0609020204030204" pitchFamily="49" charset="0"/>
              </a:rPr>
              <a:t> </a:t>
            </a:r>
            <a:r>
              <a:rPr lang="en-US" sz="2400" dirty="0" err="1">
                <a:solidFill>
                  <a:srgbClr val="0000FF"/>
                </a:solidFill>
                <a:latin typeface="Consolas" panose="020B0609020204030204" pitchFamily="49" charset="0"/>
              </a:rPr>
              <a:t>MyVisualElementStyle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7" name="TextBox 6"/>
          <p:cNvSpPr txBox="1"/>
          <p:nvPr/>
        </p:nvSpPr>
        <p:spPr>
          <a:xfrm>
            <a:off x="787664" y="5367779"/>
            <a:ext cx="5545044" cy="830997"/>
          </a:xfrm>
          <a:prstGeom prst="rect">
            <a:avLst/>
          </a:prstGeom>
          <a:noFill/>
        </p:spPr>
        <p:txBody>
          <a:bodyPr wrap="none" rtlCol="0">
            <a:spAutoFit/>
          </a:bodyPr>
          <a:lstStyle/>
          <a:p>
            <a:r>
              <a:rPr lang="en-US" sz="2400" dirty="0">
                <a:cs typeface="Segoe UI Light"/>
              </a:rPr>
              <a:t>Can apply to a button since the </a:t>
            </a:r>
            <a:r>
              <a:rPr lang="en-US" sz="2400" dirty="0">
                <a:latin typeface="Consolas" panose="020B0609020204030204" pitchFamily="49" charset="0"/>
                <a:cs typeface="Consolas" panose="020B0609020204030204" pitchFamily="49" charset="0"/>
              </a:rPr>
              <a:t>Button</a:t>
            </a:r>
          </a:p>
          <a:p>
            <a:r>
              <a:rPr lang="en-US" sz="2400" dirty="0">
                <a:cs typeface="Segoe UI Light"/>
              </a:rPr>
              <a:t>class is derived from </a:t>
            </a:r>
            <a:r>
              <a:rPr lang="en-US" sz="2400" dirty="0" err="1">
                <a:latin typeface="Consolas" panose="020B0609020204030204" pitchFamily="49" charset="0"/>
                <a:cs typeface="Consolas" panose="020B0609020204030204" pitchFamily="49" charset="0"/>
              </a:rPr>
              <a:t>VisualElement</a:t>
            </a:r>
            <a:endParaRPr lang="en-US" sz="2400" dirty="0">
              <a:latin typeface="Consolas" panose="020B0609020204030204" pitchFamily="49" charset="0"/>
              <a:cs typeface="Consolas" panose="020B0609020204030204" pitchFamily="49" charset="0"/>
            </a:endParaRPr>
          </a:p>
        </p:txBody>
      </p:sp>
      <p:cxnSp>
        <p:nvCxnSpPr>
          <p:cNvPr id="8" name="Straight Arrow Connector 7"/>
          <p:cNvCxnSpPr/>
          <p:nvPr/>
        </p:nvCxnSpPr>
        <p:spPr>
          <a:xfrm flipH="1" flipV="1">
            <a:off x="1454383" y="5115604"/>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9778736" y="2868839"/>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742213" y="2461437"/>
            <a:ext cx="4749185" cy="461665"/>
          </a:xfrm>
          <a:prstGeom prst="rect">
            <a:avLst/>
          </a:prstGeom>
          <a:noFill/>
        </p:spPr>
        <p:txBody>
          <a:bodyPr wrap="none" rtlCol="0">
            <a:spAutoFit/>
          </a:bodyPr>
          <a:lstStyle/>
          <a:p>
            <a:r>
              <a:rPr lang="en-US" sz="2400" dirty="0">
                <a:cs typeface="Segoe UI Light"/>
              </a:rPr>
              <a:t>This style targets </a:t>
            </a:r>
            <a:r>
              <a:rPr lang="en-US" sz="2400" dirty="0" err="1">
                <a:latin typeface="Consolas" panose="020B0609020204030204" pitchFamily="49" charset="0"/>
                <a:cs typeface="Consolas" panose="020B0609020204030204" pitchFamily="49" charset="0"/>
              </a:rPr>
              <a:t>VisualElement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807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1270732"/>
          </a:xfrm>
        </p:spPr>
        <p:txBody>
          <a:bodyPr/>
          <a:lstStyle/>
          <a:p>
            <a:r>
              <a:rPr lang="en-US" dirty="0"/>
              <a:t>Styles can be created in code to allow runtime customizations</a:t>
            </a:r>
          </a:p>
        </p:txBody>
      </p:sp>
      <p:sp>
        <p:nvSpPr>
          <p:cNvPr id="3" name="Title 2"/>
          <p:cNvSpPr>
            <a:spLocks noGrp="1"/>
          </p:cNvSpPr>
          <p:nvPr>
            <p:ph type="title"/>
          </p:nvPr>
        </p:nvSpPr>
        <p:spPr/>
        <p:txBody>
          <a:bodyPr/>
          <a:lstStyle/>
          <a:p>
            <a:r>
              <a:rPr lang="en-US" dirty="0"/>
              <a:t>Creating a Style in code</a:t>
            </a:r>
          </a:p>
        </p:txBody>
      </p:sp>
      <p:sp>
        <p:nvSpPr>
          <p:cNvPr id="4" name="Rectangle 3"/>
          <p:cNvSpPr/>
          <p:nvPr/>
        </p:nvSpPr>
        <p:spPr>
          <a:xfrm>
            <a:off x="137532" y="3228472"/>
            <a:ext cx="11821826" cy="1241622"/>
          </a:xfrm>
          <a:prstGeom prst="rect">
            <a:avLst/>
          </a:prstGeom>
          <a:solidFill>
            <a:srgbClr val="FFFFFF"/>
          </a:solidFill>
          <a:ln>
            <a:solidFill>
              <a:srgbClr val="606E6F"/>
            </a:solidFill>
          </a:ln>
        </p:spPr>
        <p:txBody>
          <a:bodyPr wrap="none" lIns="121920" rIns="0">
            <a:spAutoFit/>
          </a:bodyPr>
          <a:lstStyle/>
          <a:p>
            <a:r>
              <a:rPr lang="en-US" sz="1867" dirty="0" err="1">
                <a:solidFill>
                  <a:srgbClr val="0000FF"/>
                </a:solidFill>
                <a:latin typeface="Consolas" panose="020B0609020204030204" pitchFamily="49" charset="0"/>
              </a:rPr>
              <a:t>var</a:t>
            </a:r>
            <a:r>
              <a:rPr lang="en-US" sz="1867" dirty="0">
                <a:solidFill>
                  <a:srgbClr val="000000"/>
                </a:solidFill>
                <a:latin typeface="Consolas" panose="020B0609020204030204" pitchFamily="49" charset="0"/>
              </a:rPr>
              <a:t> s = </a:t>
            </a:r>
            <a:r>
              <a:rPr lang="en-US" sz="1867" dirty="0">
                <a:solidFill>
                  <a:srgbClr val="0000FF"/>
                </a:solidFill>
                <a:latin typeface="Consolas" panose="020B0609020204030204" pitchFamily="49" charset="0"/>
              </a:rPr>
              <a:t>new</a:t>
            </a:r>
            <a:r>
              <a:rPr lang="en-US" sz="1867" dirty="0">
                <a:solidFill>
                  <a:srgbClr val="000000"/>
                </a:solidFill>
                <a:latin typeface="Consolas" panose="020B0609020204030204" pitchFamily="49" charset="0"/>
              </a:rPr>
              <a:t> </a:t>
            </a:r>
            <a:r>
              <a:rPr lang="en-US" sz="1867" dirty="0">
                <a:solidFill>
                  <a:srgbClr val="2B8FAF"/>
                </a:solidFill>
                <a:latin typeface="Consolas" panose="020B0609020204030204" pitchFamily="49" charset="0"/>
              </a:rPr>
              <a:t>Style</a:t>
            </a:r>
            <a:r>
              <a:rPr lang="en-US" sz="1867" dirty="0">
                <a:solidFill>
                  <a:srgbClr val="000000"/>
                </a:solidFill>
                <a:latin typeface="Consolas" panose="020B0609020204030204" pitchFamily="49" charset="0"/>
              </a:rPr>
              <a:t>(</a:t>
            </a:r>
            <a:r>
              <a:rPr lang="en-US" sz="1867" dirty="0" err="1">
                <a:solidFill>
                  <a:srgbClr val="0000FF"/>
                </a:solidFill>
                <a:latin typeface="Consolas" panose="020B0609020204030204" pitchFamily="49" charset="0"/>
              </a:rPr>
              <a:t>typeof</a:t>
            </a:r>
            <a:r>
              <a:rPr lang="en-US" sz="1867" dirty="0">
                <a:solidFill>
                  <a:srgbClr val="000000"/>
                </a:solidFill>
                <a:latin typeface="Consolas" panose="020B0609020204030204" pitchFamily="49" charset="0"/>
              </a:rPr>
              <a:t>(</a:t>
            </a:r>
            <a:r>
              <a:rPr lang="en-US" sz="1867" dirty="0">
                <a:solidFill>
                  <a:srgbClr val="2B8FAF"/>
                </a:solidFill>
                <a:latin typeface="Consolas" panose="020B0609020204030204" pitchFamily="49" charset="0"/>
              </a:rPr>
              <a:t>Button</a:t>
            </a:r>
            <a:r>
              <a:rPr lang="en-US" sz="1867" dirty="0">
                <a:solidFill>
                  <a:srgbClr val="000000"/>
                </a:solidFill>
                <a:latin typeface="Consolas" panose="020B0609020204030204" pitchFamily="49" charset="0"/>
              </a:rPr>
              <a:t>));</a:t>
            </a:r>
            <a:br>
              <a:rPr lang="en-US" sz="1867" dirty="0">
                <a:solidFill>
                  <a:srgbClr val="000000"/>
                </a:solidFill>
                <a:latin typeface="Consolas" panose="020B0609020204030204" pitchFamily="49" charset="0"/>
              </a:rPr>
            </a:br>
            <a:br>
              <a:rPr lang="en-US" sz="1867" dirty="0">
                <a:solidFill>
                  <a:srgbClr val="000000"/>
                </a:solidFill>
                <a:latin typeface="Consolas" panose="020B0609020204030204" pitchFamily="49" charset="0"/>
              </a:rPr>
            </a:br>
            <a:r>
              <a:rPr lang="en-US" sz="1867" dirty="0" err="1">
                <a:solidFill>
                  <a:srgbClr val="000000"/>
                </a:solidFill>
                <a:latin typeface="Consolas" panose="020B0609020204030204" pitchFamily="49" charset="0"/>
              </a:rPr>
              <a:t>s.Setters.Add</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new</a:t>
            </a:r>
            <a:r>
              <a:rPr lang="en-US" sz="1867" dirty="0">
                <a:solidFill>
                  <a:srgbClr val="000000"/>
                </a:solidFill>
                <a:latin typeface="Consolas" panose="020B0609020204030204" pitchFamily="49" charset="0"/>
              </a:rPr>
              <a:t> </a:t>
            </a:r>
            <a:r>
              <a:rPr lang="en-US" sz="1867" dirty="0">
                <a:solidFill>
                  <a:srgbClr val="2B8FAF"/>
                </a:solidFill>
                <a:latin typeface="Consolas" panose="020B0609020204030204" pitchFamily="49" charset="0"/>
              </a:rPr>
              <a:t>Setter</a:t>
            </a:r>
            <a:r>
              <a:rPr lang="en-US" sz="1867" dirty="0">
                <a:solidFill>
                  <a:srgbClr val="000000"/>
                </a:solidFill>
                <a:latin typeface="Consolas" panose="020B0609020204030204" pitchFamily="49" charset="0"/>
              </a:rPr>
              <a:t> {Property = </a:t>
            </a:r>
            <a:r>
              <a:rPr lang="en-US" sz="1867" dirty="0" err="1">
                <a:solidFill>
                  <a:srgbClr val="2B8FAF"/>
                </a:solidFill>
                <a:latin typeface="Consolas" panose="020B0609020204030204" pitchFamily="49" charset="0"/>
              </a:rPr>
              <a:t>Button</a:t>
            </a:r>
            <a:r>
              <a:rPr lang="en-US" sz="1867" dirty="0" err="1">
                <a:solidFill>
                  <a:srgbClr val="000000"/>
                </a:solidFill>
                <a:latin typeface="Consolas" panose="020B0609020204030204" pitchFamily="49" charset="0"/>
              </a:rPr>
              <a:t>.BackgroundColorProperty</a:t>
            </a:r>
            <a:r>
              <a:rPr lang="en-US" sz="1867" dirty="0">
                <a:solidFill>
                  <a:srgbClr val="000000"/>
                </a:solidFill>
                <a:latin typeface="Consolas" panose="020B0609020204030204" pitchFamily="49" charset="0"/>
              </a:rPr>
              <a:t>, Value = </a:t>
            </a:r>
            <a:r>
              <a:rPr lang="en-US" sz="1867" dirty="0" err="1">
                <a:solidFill>
                  <a:srgbClr val="2B8FAF"/>
                </a:solidFill>
                <a:latin typeface="Consolas" panose="020B0609020204030204" pitchFamily="49" charset="0"/>
              </a:rPr>
              <a:t>Color</a:t>
            </a:r>
            <a:r>
              <a:rPr lang="en-US" sz="1867" dirty="0" err="1">
                <a:solidFill>
                  <a:srgbClr val="000000"/>
                </a:solidFill>
                <a:latin typeface="Consolas" panose="020B0609020204030204" pitchFamily="49" charset="0"/>
              </a:rPr>
              <a:t>.Red</a:t>
            </a:r>
            <a:r>
              <a:rPr lang="en-US" sz="1867" dirty="0">
                <a:solidFill>
                  <a:srgbClr val="000000"/>
                </a:solidFill>
                <a:latin typeface="Consolas" panose="020B0609020204030204" pitchFamily="49" charset="0"/>
              </a:rPr>
              <a:t>});</a:t>
            </a:r>
            <a:br>
              <a:rPr lang="en-US" sz="1867" dirty="0">
                <a:solidFill>
                  <a:srgbClr val="000000"/>
                </a:solidFill>
                <a:latin typeface="Consolas" panose="020B0609020204030204" pitchFamily="49" charset="0"/>
              </a:rPr>
            </a:br>
            <a:r>
              <a:rPr lang="en-US" sz="1867" dirty="0" err="1">
                <a:solidFill>
                  <a:srgbClr val="000000"/>
                </a:solidFill>
                <a:latin typeface="Consolas" panose="020B0609020204030204" pitchFamily="49" charset="0"/>
              </a:rPr>
              <a:t>s.Setters.Add</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new</a:t>
            </a:r>
            <a:r>
              <a:rPr lang="en-US" sz="1867" dirty="0">
                <a:solidFill>
                  <a:srgbClr val="000000"/>
                </a:solidFill>
                <a:latin typeface="Consolas" panose="020B0609020204030204" pitchFamily="49" charset="0"/>
              </a:rPr>
              <a:t> </a:t>
            </a:r>
            <a:r>
              <a:rPr lang="en-US" sz="1867" dirty="0">
                <a:solidFill>
                  <a:srgbClr val="2B8FAF"/>
                </a:solidFill>
                <a:latin typeface="Consolas" panose="020B0609020204030204" pitchFamily="49" charset="0"/>
              </a:rPr>
              <a:t>Setter</a:t>
            </a:r>
            <a:r>
              <a:rPr lang="en-US" sz="1867" dirty="0">
                <a:solidFill>
                  <a:srgbClr val="000000"/>
                </a:solidFill>
                <a:latin typeface="Consolas" panose="020B0609020204030204" pitchFamily="49" charset="0"/>
              </a:rPr>
              <a:t> {Property = </a:t>
            </a:r>
            <a:r>
              <a:rPr lang="en-US" sz="1867" dirty="0" err="1">
                <a:solidFill>
                  <a:srgbClr val="2B8FAF"/>
                </a:solidFill>
                <a:latin typeface="Consolas" panose="020B0609020204030204" pitchFamily="49" charset="0"/>
              </a:rPr>
              <a:t>Button</a:t>
            </a:r>
            <a:r>
              <a:rPr lang="en-US" sz="1867" dirty="0" err="1">
                <a:solidFill>
                  <a:srgbClr val="000000"/>
                </a:solidFill>
                <a:latin typeface="Consolas" panose="020B0609020204030204" pitchFamily="49" charset="0"/>
              </a:rPr>
              <a:t>.BorderRadiusProperty</a:t>
            </a:r>
            <a:r>
              <a:rPr lang="en-US" sz="1867" dirty="0">
                <a:solidFill>
                  <a:srgbClr val="000000"/>
                </a:solidFill>
                <a:latin typeface="Consolas" panose="020B0609020204030204" pitchFamily="49" charset="0"/>
              </a:rPr>
              <a:t>,    Value = 4        });</a:t>
            </a:r>
            <a:endParaRPr lang="en-US" sz="1867" dirty="0">
              <a:latin typeface="Consolas"/>
              <a:cs typeface="Consolas"/>
            </a:endParaRPr>
          </a:p>
        </p:txBody>
      </p:sp>
      <p:grpSp>
        <p:nvGrpSpPr>
          <p:cNvPr id="5" name="Group 4"/>
          <p:cNvGrpSpPr/>
          <p:nvPr/>
        </p:nvGrpSpPr>
        <p:grpSpPr>
          <a:xfrm>
            <a:off x="-203200" y="5782386"/>
            <a:ext cx="12395200" cy="1414166"/>
            <a:chOff x="-152400" y="4336791"/>
            <a:chExt cx="9296400" cy="1060625"/>
          </a:xfrm>
        </p:grpSpPr>
        <p:sp>
          <p:nvSpPr>
            <p:cNvPr id="6" name="Rectangle 5"/>
            <p:cNvSpPr/>
            <p:nvPr/>
          </p:nvSpPr>
          <p:spPr>
            <a:xfrm>
              <a:off x="4776" y="4774168"/>
              <a:ext cx="9139224" cy="623248"/>
            </a:xfrm>
            <a:prstGeom prst="rect">
              <a:avLst/>
            </a:prstGeom>
            <a:solidFill>
              <a:schemeClr val="bg2"/>
            </a:solidFill>
            <a:ln>
              <a:solidFill>
                <a:schemeClr val="bg2">
                  <a:lumMod val="25000"/>
                </a:schemeClr>
              </a:solidFill>
            </a:ln>
          </p:spPr>
          <p:txBody>
            <a:bodyPr wrap="square">
              <a:spAutoFit/>
            </a:bodyPr>
            <a:lstStyle/>
            <a:p>
              <a:pPr lvl="1"/>
              <a:r>
                <a:rPr lang="en-US" sz="2400" dirty="0">
                  <a:cs typeface="Segoe UI Light"/>
                </a:rPr>
                <a:t>Can then apply </a:t>
              </a:r>
              <a:r>
                <a:rPr lang="en-US" sz="2400" dirty="0">
                  <a:latin typeface="Consolas"/>
                  <a:cs typeface="Consolas"/>
                </a:rPr>
                <a:t>Style</a:t>
              </a:r>
              <a:r>
                <a:rPr lang="en-US" sz="2400" dirty="0">
                  <a:cs typeface="Segoe UI Light"/>
                </a:rPr>
                <a:t> to a </a:t>
              </a:r>
              <a:r>
                <a:rPr lang="en-US" sz="2400" dirty="0">
                  <a:latin typeface="Consolas"/>
                  <a:cs typeface="Consolas"/>
                </a:rPr>
                <a:t>Button</a:t>
              </a:r>
              <a:r>
                <a:rPr lang="en-US" sz="2400" dirty="0">
                  <a:cs typeface="Segoe UI Light"/>
                </a:rPr>
                <a:t> directly, or add it to the resources to apply in XAML</a:t>
              </a:r>
            </a:p>
          </p:txBody>
        </p:sp>
        <p:pic>
          <p:nvPicPr>
            <p:cNvPr id="7" name="Picture 6"/>
            <p:cNvPicPr>
              <a:picLocks noChangeAspect="1"/>
            </p:cNvPicPr>
            <p:nvPr/>
          </p:nvPicPr>
          <p:blipFill>
            <a:blip r:embed="rId3"/>
            <a:stretch>
              <a:fillRect/>
            </a:stretch>
          </p:blipFill>
          <p:spPr>
            <a:xfrm>
              <a:off x="-152400" y="4336791"/>
              <a:ext cx="838200" cy="838200"/>
            </a:xfrm>
            <a:prstGeom prst="rect">
              <a:avLst/>
            </a:prstGeom>
          </p:spPr>
        </p:pic>
      </p:grpSp>
    </p:spTree>
    <p:extLst>
      <p:ext uri="{BB962C8B-B14F-4D97-AF65-F5344CB8AC3E}">
        <p14:creationId xmlns:p14="http://schemas.microsoft.com/office/powerpoint/2010/main" val="349244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696D-7740-45AE-9D74-9C7ACEB73206}"/>
              </a:ext>
            </a:extLst>
          </p:cNvPr>
          <p:cNvSpPr>
            <a:spLocks noGrp="1"/>
          </p:cNvSpPr>
          <p:nvPr>
            <p:ph type="title"/>
          </p:nvPr>
        </p:nvSpPr>
        <p:spPr>
          <a:xfrm>
            <a:off x="1002702" y="2104156"/>
            <a:ext cx="9860672" cy="1793104"/>
          </a:xfrm>
        </p:spPr>
        <p:txBody>
          <a:bodyPr/>
          <a:lstStyle/>
          <a:p>
            <a:r>
              <a:rPr lang="en-US" dirty="0"/>
              <a:t>App Themes </a:t>
            </a:r>
            <a:br>
              <a:rPr lang="en-US" dirty="0"/>
            </a:br>
            <a:r>
              <a:rPr lang="en-US" dirty="0"/>
              <a:t>(Light &amp; Dark Mode)</a:t>
            </a:r>
          </a:p>
        </p:txBody>
      </p:sp>
      <p:pic>
        <p:nvPicPr>
          <p:cNvPr id="4" name="Picture 3" descr="Graphical user interface, text, application&#10;&#10;Description automatically generated">
            <a:extLst>
              <a:ext uri="{FF2B5EF4-FFF2-40B4-BE49-F238E27FC236}">
                <a16:creationId xmlns:a16="http://schemas.microsoft.com/office/drawing/2014/main" id="{53805894-B9B0-4C91-A4D8-D136AC9E94D6}"/>
              </a:ext>
            </a:extLst>
          </p:cNvPr>
          <p:cNvPicPr>
            <a:picLocks noChangeAspect="1"/>
          </p:cNvPicPr>
          <p:nvPr/>
        </p:nvPicPr>
        <p:blipFill>
          <a:blip r:embed="rId2"/>
          <a:stretch>
            <a:fillRect/>
          </a:stretch>
        </p:blipFill>
        <p:spPr>
          <a:xfrm>
            <a:off x="8134318" y="0"/>
            <a:ext cx="3455846" cy="6858000"/>
          </a:xfrm>
          <a:prstGeom prst="rect">
            <a:avLst/>
          </a:prstGeom>
        </p:spPr>
      </p:pic>
    </p:spTree>
    <p:extLst>
      <p:ext uri="{BB962C8B-B14F-4D97-AF65-F5344CB8AC3E}">
        <p14:creationId xmlns:p14="http://schemas.microsoft.com/office/powerpoint/2010/main" val="24436293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824132" y="4511788"/>
            <a:ext cx="1997644" cy="231945"/>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960263"/>
          </a:xfrm>
        </p:spPr>
        <p:txBody>
          <a:bodyPr/>
          <a:lstStyle/>
          <a:p>
            <a:r>
              <a:rPr lang="en-US" sz="2800" dirty="0"/>
              <a:t>The </a:t>
            </a:r>
            <a:r>
              <a:rPr lang="en-US" sz="2800" dirty="0" err="1">
                <a:latin typeface="Consolas" panose="020B0609020204030204" pitchFamily="49" charset="0"/>
                <a:cs typeface="Consolas" panose="020B0609020204030204" pitchFamily="49" charset="0"/>
              </a:rPr>
              <a:t>AppThemeBinding</a:t>
            </a:r>
            <a:r>
              <a:rPr lang="en-US" sz="2800" dirty="0"/>
              <a:t> markup extension automatically adjusts the value based on the detected theme of the device</a:t>
            </a:r>
          </a:p>
        </p:txBody>
      </p:sp>
      <p:sp>
        <p:nvSpPr>
          <p:cNvPr id="3" name="Title 2"/>
          <p:cNvSpPr>
            <a:spLocks noGrp="1"/>
          </p:cNvSpPr>
          <p:nvPr>
            <p:ph type="title"/>
          </p:nvPr>
        </p:nvSpPr>
        <p:spPr/>
        <p:txBody>
          <a:bodyPr/>
          <a:lstStyle/>
          <a:p>
            <a:r>
              <a:rPr lang="en-US" dirty="0"/>
              <a:t>Using </a:t>
            </a:r>
            <a:r>
              <a:rPr lang="en-US" dirty="0" err="1"/>
              <a:t>AppThemeBinding</a:t>
            </a:r>
            <a:endParaRPr lang="en-US" dirty="0"/>
          </a:p>
        </p:txBody>
      </p:sp>
      <p:sp>
        <p:nvSpPr>
          <p:cNvPr id="4" name="TextBox 3"/>
          <p:cNvSpPr txBox="1"/>
          <p:nvPr/>
        </p:nvSpPr>
        <p:spPr>
          <a:xfrm>
            <a:off x="1461121" y="3029011"/>
            <a:ext cx="5754491" cy="2965555"/>
          </a:xfrm>
          <a:prstGeom prst="rect">
            <a:avLst/>
          </a:prstGeom>
          <a:noFill/>
          <a:ln>
            <a:solidFill>
              <a:schemeClr val="accent5"/>
            </a:solidFill>
          </a:ln>
        </p:spPr>
        <p:txBody>
          <a:bodyPr wrap="square" rtlCol="0">
            <a:spAutoFit/>
          </a:bodyPr>
          <a:lstStyle/>
          <a:p>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bgLight</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White</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bgDark</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Black</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br>
              <a:rPr lang="en-US" sz="1867" dirty="0">
                <a:latin typeface="Consolas"/>
                <a:cs typeface="Consolas"/>
              </a:rPr>
            </a:br>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p>
          <a:p>
            <a:endParaRPr lang="en-US" sz="1867" dirty="0">
              <a:solidFill>
                <a:srgbClr val="0000FF"/>
              </a:solidFill>
              <a:latin typeface="Consolas" panose="020B0609020204030204" pitchFamily="49" charset="0"/>
            </a:endParaRPr>
          </a:p>
          <a:p>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Button </a:t>
            </a:r>
            <a:r>
              <a:rPr lang="en-US" sz="1867" dirty="0" err="1">
                <a:solidFill>
                  <a:srgbClr val="FF0000"/>
                </a:solidFill>
                <a:latin typeface="Consolas" panose="020B0609020204030204" pitchFamily="49" charset="0"/>
              </a:rPr>
              <a:t>BackgroundColor</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a:t>
            </a:r>
            <a:r>
              <a:rPr lang="en-US" sz="1867" dirty="0" err="1">
                <a:solidFill>
                  <a:srgbClr val="0000FF"/>
                </a:solidFill>
                <a:latin typeface="Consolas" panose="020B0609020204030204" pitchFamily="49" charset="0"/>
              </a:rPr>
              <a:t>AppThemeBinding</a:t>
            </a:r>
            <a:r>
              <a:rPr lang="en-US" sz="1867" dirty="0">
                <a:solidFill>
                  <a:srgbClr val="0000FF"/>
                </a:solidFill>
                <a:latin typeface="Consolas" panose="020B0609020204030204" pitchFamily="49" charset="0"/>
              </a:rPr>
              <a:t> </a:t>
            </a:r>
          </a:p>
          <a:p>
            <a:r>
              <a:rPr lang="en-US" sz="1867" dirty="0">
                <a:solidFill>
                  <a:srgbClr val="0000FF"/>
                </a:solidFill>
                <a:latin typeface="Consolas" panose="020B0609020204030204" pitchFamily="49" charset="0"/>
              </a:rPr>
              <a:t>      Light={</a:t>
            </a:r>
            <a:r>
              <a:rPr lang="en-US" sz="1867" dirty="0" err="1">
                <a:solidFill>
                  <a:srgbClr val="0000FF"/>
                </a:solidFill>
                <a:latin typeface="Consolas" panose="020B0609020204030204" pitchFamily="49" charset="0"/>
              </a:rPr>
              <a:t>StaticResource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bgLight</a:t>
            </a:r>
            <a:r>
              <a:rPr lang="en-US" sz="1867" dirty="0">
                <a:solidFill>
                  <a:srgbClr val="0000FF"/>
                </a:solidFill>
                <a:latin typeface="Consolas" panose="020B0609020204030204" pitchFamily="49" charset="0"/>
              </a:rPr>
              <a:t>},</a:t>
            </a:r>
          </a:p>
          <a:p>
            <a:r>
              <a:rPr lang="en-US" sz="1867" dirty="0">
                <a:solidFill>
                  <a:srgbClr val="0000FF"/>
                </a:solidFill>
                <a:latin typeface="Consolas" panose="020B0609020204030204" pitchFamily="49" charset="0"/>
              </a:rPr>
              <a:t>      Dark={</a:t>
            </a:r>
            <a:r>
              <a:rPr lang="en-US" sz="1867" dirty="0" err="1">
                <a:solidFill>
                  <a:srgbClr val="0000FF"/>
                </a:solidFill>
                <a:latin typeface="Consolas" panose="020B0609020204030204" pitchFamily="49" charset="0"/>
              </a:rPr>
              <a:t>StaticResource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bgDark</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p>
          <a:p>
            <a:r>
              <a:rPr lang="en-US" sz="1867" dirty="0">
                <a:latin typeface="Consolas" panose="020B0609020204030204" pitchFamily="49" charset="0"/>
              </a:rPr>
              <a:t>  ...</a:t>
            </a:r>
            <a:br>
              <a:rPr lang="en-US" sz="1867" dirty="0">
                <a:solidFill>
                  <a:srgbClr val="0000FF"/>
                </a:solidFill>
                <a:latin typeface="Consolas" panose="020B0609020204030204" pitchFamily="49" charset="0"/>
              </a:rPr>
            </a:br>
            <a:endParaRPr lang="en-US" sz="1867" dirty="0">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D3717137-B244-47D8-9511-1723C3A42CA7}"/>
              </a:ext>
            </a:extLst>
          </p:cNvPr>
          <p:cNvSpPr/>
          <p:nvPr/>
        </p:nvSpPr>
        <p:spPr>
          <a:xfrm>
            <a:off x="2340722" y="4846980"/>
            <a:ext cx="4168720" cy="512671"/>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069294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572464"/>
          </a:xfrm>
        </p:spPr>
        <p:txBody>
          <a:bodyPr/>
          <a:lstStyle/>
          <a:p>
            <a:r>
              <a:rPr lang="en-US" sz="2800" dirty="0"/>
              <a:t>You can also leverage Styles with </a:t>
            </a:r>
            <a:r>
              <a:rPr lang="en-US" sz="2800" dirty="0" err="1"/>
              <a:t>AppThemeBinding</a:t>
            </a:r>
            <a:r>
              <a:rPr lang="en-US" sz="2800" dirty="0"/>
              <a:t> </a:t>
            </a:r>
          </a:p>
        </p:txBody>
      </p:sp>
      <p:sp>
        <p:nvSpPr>
          <p:cNvPr id="3" name="Title 2"/>
          <p:cNvSpPr>
            <a:spLocks noGrp="1"/>
          </p:cNvSpPr>
          <p:nvPr>
            <p:ph type="title"/>
          </p:nvPr>
        </p:nvSpPr>
        <p:spPr/>
        <p:txBody>
          <a:bodyPr/>
          <a:lstStyle/>
          <a:p>
            <a:r>
              <a:rPr lang="en-US" dirty="0"/>
              <a:t>Using </a:t>
            </a:r>
            <a:r>
              <a:rPr lang="en-US" dirty="0" err="1"/>
              <a:t>AppThemeBinding</a:t>
            </a:r>
            <a:r>
              <a:rPr lang="en-US" dirty="0"/>
              <a:t> &amp; Styles</a:t>
            </a:r>
          </a:p>
        </p:txBody>
      </p:sp>
      <p:sp>
        <p:nvSpPr>
          <p:cNvPr id="4" name="TextBox 3"/>
          <p:cNvSpPr txBox="1"/>
          <p:nvPr/>
        </p:nvSpPr>
        <p:spPr>
          <a:xfrm>
            <a:off x="456187" y="2467697"/>
            <a:ext cx="10507560" cy="3929794"/>
          </a:xfrm>
          <a:prstGeom prst="rect">
            <a:avLst/>
          </a:prstGeom>
          <a:noFill/>
          <a:ln>
            <a:solidFill>
              <a:schemeClr val="accent5"/>
            </a:solidFill>
          </a:ln>
        </p:spPr>
        <p:txBody>
          <a:bodyPr wrap="square" rtlCol="0">
            <a:spAutoFit/>
          </a:bodyPr>
          <a:lstStyle/>
          <a:p>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bgLight</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White</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bgDark</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Black</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p>
          <a:p>
            <a:endParaRPr lang="en-US" sz="1867" dirty="0">
              <a:solidFill>
                <a:srgbClr val="0000FF"/>
              </a:solidFill>
              <a:latin typeface="Consolas"/>
              <a:cs typeface="Consolas"/>
            </a:endParaRPr>
          </a:p>
          <a:p>
            <a:r>
              <a:rPr lang="en-US" sz="1867" dirty="0">
                <a:solidFill>
                  <a:srgbClr val="0000FF"/>
                </a:solidFill>
                <a:latin typeface="Consolas"/>
                <a:cs typeface="Consolas"/>
              </a:rPr>
              <a:t>  </a:t>
            </a:r>
            <a:r>
              <a:rPr lang="en-US" sz="2000" dirty="0">
                <a:solidFill>
                  <a:srgbClr val="0000FF"/>
                </a:solidFill>
                <a:latin typeface="Consolas" panose="020B0609020204030204" pitchFamily="49" charset="0"/>
              </a:rPr>
              <a:t>&lt;</a:t>
            </a:r>
            <a:r>
              <a:rPr lang="en-US" sz="2000" dirty="0">
                <a:solidFill>
                  <a:srgbClr val="A31515"/>
                </a:solidFill>
                <a:latin typeface="Consolas" panose="020B0609020204030204" pitchFamily="49" charset="0"/>
              </a:rPr>
              <a:t>Style </a:t>
            </a:r>
            <a:r>
              <a:rPr lang="en-US" sz="2000" dirty="0">
                <a:solidFill>
                  <a:srgbClr val="FF0000"/>
                </a:solidFill>
                <a:latin typeface="Consolas" panose="020B0609020204030204" pitchFamily="49" charset="0"/>
              </a:rPr>
              <a:t>x:Key</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MyButtonStyle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 </a:t>
            </a:r>
            <a:r>
              <a:rPr lang="en-US" sz="2000" dirty="0" err="1">
                <a:solidFill>
                  <a:srgbClr val="FF0000"/>
                </a:solidFill>
                <a:latin typeface="Consolas" panose="020B0609020204030204" pitchFamily="49" charset="0"/>
              </a:rPr>
              <a:t>TargetType</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Button</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&gt;</a:t>
            </a:r>
            <a:br>
              <a:rPr lang="en-US" sz="2000" dirty="0">
                <a:solidFill>
                  <a:srgbClr val="0000FF"/>
                </a:solidFill>
                <a:latin typeface="Consolas" panose="020B0609020204030204" pitchFamily="49" charset="0"/>
              </a:rPr>
            </a:br>
            <a:r>
              <a:rPr lang="en-US" sz="2000" dirty="0">
                <a:solidFill>
                  <a:srgbClr val="0000FF"/>
                </a:solidFill>
                <a:latin typeface="Consolas" panose="020B0609020204030204" pitchFamily="49" charset="0"/>
              </a:rPr>
              <a:t>      &lt;</a:t>
            </a:r>
            <a:r>
              <a:rPr lang="en-US" sz="2000" dirty="0">
                <a:solidFill>
                  <a:srgbClr val="A31515"/>
                </a:solidFill>
                <a:latin typeface="Consolas" panose="020B0609020204030204" pitchFamily="49" charset="0"/>
              </a:rPr>
              <a:t>Setter </a:t>
            </a:r>
            <a:r>
              <a:rPr lang="en-US" sz="2000" dirty="0">
                <a:solidFill>
                  <a:srgbClr val="FF0000"/>
                </a:solidFill>
                <a:latin typeface="Consolas" panose="020B0609020204030204" pitchFamily="49" charset="0"/>
              </a:rPr>
              <a:t>Property</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BackgroundColor</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 </a:t>
            </a:r>
          </a:p>
          <a:p>
            <a:r>
              <a:rPr lang="en-US" sz="2000" dirty="0">
                <a:solidFill>
                  <a:srgbClr val="A31515"/>
                </a:solidFill>
                <a:latin typeface="Consolas" panose="020B0609020204030204" pitchFamily="49" charset="0"/>
              </a:rPr>
              <a:t>              </a:t>
            </a:r>
            <a:r>
              <a:rPr lang="en-US" sz="2000" dirty="0">
                <a:solidFill>
                  <a:srgbClr val="FF0000"/>
                </a:solidFill>
                <a:latin typeface="Consolas" panose="020B0609020204030204" pitchFamily="49" charset="0"/>
              </a:rPr>
              <a:t>Value</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AppThemeBinding</a:t>
            </a:r>
            <a:r>
              <a:rPr lang="en-US" sz="2000" dirty="0">
                <a:solidFill>
                  <a:srgbClr val="0000FF"/>
                </a:solidFill>
                <a:latin typeface="Consolas" panose="020B0609020204030204" pitchFamily="49" charset="0"/>
              </a:rPr>
              <a:t> Light={</a:t>
            </a:r>
            <a:r>
              <a:rPr lang="en-US" sz="2000" dirty="0" err="1">
                <a:solidFill>
                  <a:srgbClr val="0000FF"/>
                </a:solidFill>
                <a:latin typeface="Consolas" panose="020B0609020204030204" pitchFamily="49" charset="0"/>
              </a:rPr>
              <a:t>StaticResource</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bgLight</a:t>
            </a:r>
            <a:r>
              <a:rPr lang="en-US" sz="2000" dirty="0">
                <a:solidFill>
                  <a:srgbClr val="0000FF"/>
                </a:solidFill>
                <a:latin typeface="Consolas" panose="020B0609020204030204" pitchFamily="49" charset="0"/>
              </a:rPr>
              <a:t>},</a:t>
            </a:r>
          </a:p>
          <a:p>
            <a:r>
              <a:rPr lang="en-US" sz="2000" dirty="0">
                <a:solidFill>
                  <a:srgbClr val="0000FF"/>
                </a:solidFill>
                <a:latin typeface="Consolas" panose="020B0609020204030204" pitchFamily="49" charset="0"/>
              </a:rPr>
              <a:t>                                      Dark={</a:t>
            </a:r>
            <a:r>
              <a:rPr lang="en-US" sz="2000" dirty="0" err="1">
                <a:solidFill>
                  <a:srgbClr val="0000FF"/>
                </a:solidFill>
                <a:latin typeface="Consolas" panose="020B0609020204030204" pitchFamily="49" charset="0"/>
              </a:rPr>
              <a:t>StaticResource</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bgDark</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&gt;</a:t>
            </a:r>
          </a:p>
          <a:p>
            <a:r>
              <a:rPr lang="en-US" sz="2000" dirty="0">
                <a:solidFill>
                  <a:srgbClr val="0000FF"/>
                </a:solidFill>
                <a:latin typeface="Consolas" panose="020B0609020204030204" pitchFamily="49" charset="0"/>
              </a:rPr>
              <a:t>  &lt;/</a:t>
            </a:r>
            <a:r>
              <a:rPr lang="en-US" sz="2000" dirty="0">
                <a:solidFill>
                  <a:srgbClr val="A31515"/>
                </a:solidFill>
                <a:latin typeface="Consolas" panose="020B0609020204030204" pitchFamily="49" charset="0"/>
              </a:rPr>
              <a:t>Style</a:t>
            </a:r>
            <a:r>
              <a:rPr lang="en-US" sz="2000" dirty="0">
                <a:solidFill>
                  <a:srgbClr val="0000FF"/>
                </a:solidFill>
                <a:latin typeface="Consolas" panose="020B0609020204030204" pitchFamily="49" charset="0"/>
              </a:rPr>
              <a:t>&gt;</a:t>
            </a:r>
            <a:br>
              <a:rPr lang="en-US" sz="1867" dirty="0">
                <a:latin typeface="Consolas"/>
                <a:cs typeface="Consolas"/>
              </a:rPr>
            </a:br>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p>
          <a:p>
            <a:endParaRPr lang="en-US" sz="1867" dirty="0">
              <a:solidFill>
                <a:srgbClr val="0000FF"/>
              </a:solidFill>
              <a:latin typeface="Consolas" panose="020B0609020204030204" pitchFamily="49" charset="0"/>
            </a:endParaRPr>
          </a:p>
          <a:p>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Button </a:t>
            </a:r>
            <a:r>
              <a:rPr lang="en-US" sz="1867" dirty="0">
                <a:solidFill>
                  <a:srgbClr val="FF0000"/>
                </a:solidFill>
                <a:latin typeface="Consolas" panose="020B0609020204030204" pitchFamily="49" charset="0"/>
              </a:rPr>
              <a:t>Style</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a:t>
            </a:r>
            <a:r>
              <a:rPr lang="en-US" sz="1867" dirty="0" err="1">
                <a:solidFill>
                  <a:srgbClr val="0000FF"/>
                </a:solidFill>
                <a:latin typeface="Consolas" panose="020B0609020204030204" pitchFamily="49" charset="0"/>
              </a:rPr>
              <a:t>StaticResource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MyButtonStyle</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p>
          <a:p>
            <a:r>
              <a:rPr lang="en-US" sz="1867" dirty="0">
                <a:latin typeface="Consolas" panose="020B0609020204030204" pitchFamily="49" charset="0"/>
              </a:rPr>
              <a:t> </a:t>
            </a:r>
            <a:endParaRPr lang="en-US" sz="1867" dirty="0">
              <a:latin typeface="Consolas" panose="020B0609020204030204" pitchFamily="49" charset="0"/>
              <a:cs typeface="Consolas" panose="020B0609020204030204" pitchFamily="49" charset="0"/>
            </a:endParaRPr>
          </a:p>
        </p:txBody>
      </p:sp>
      <p:sp>
        <p:nvSpPr>
          <p:cNvPr id="10" name="Rectangle 9"/>
          <p:cNvSpPr/>
          <p:nvPr/>
        </p:nvSpPr>
        <p:spPr>
          <a:xfrm>
            <a:off x="2484698" y="5817036"/>
            <a:ext cx="3816513" cy="231945"/>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a:extLst>
              <a:ext uri="{FF2B5EF4-FFF2-40B4-BE49-F238E27FC236}">
                <a16:creationId xmlns:a16="http://schemas.microsoft.com/office/drawing/2014/main" id="{D3717137-B244-47D8-9511-1723C3A42CA7}"/>
              </a:ext>
            </a:extLst>
          </p:cNvPr>
          <p:cNvSpPr/>
          <p:nvPr/>
        </p:nvSpPr>
        <p:spPr>
          <a:xfrm>
            <a:off x="3413002" y="4318332"/>
            <a:ext cx="6907947" cy="512671"/>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579539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572464"/>
          </a:xfrm>
        </p:spPr>
        <p:txBody>
          <a:bodyPr/>
          <a:lstStyle/>
          <a:p>
            <a:r>
              <a:rPr lang="en-US" sz="2800" dirty="0"/>
              <a:t>You can set the </a:t>
            </a:r>
            <a:r>
              <a:rPr lang="en-US" sz="2800" dirty="0" err="1"/>
              <a:t>UserAppTheme</a:t>
            </a:r>
            <a:r>
              <a:rPr lang="en-US" sz="2800" dirty="0"/>
              <a:t> to force to Light or Dark Mode </a:t>
            </a:r>
          </a:p>
        </p:txBody>
      </p:sp>
      <p:sp>
        <p:nvSpPr>
          <p:cNvPr id="3" name="Title 2"/>
          <p:cNvSpPr>
            <a:spLocks noGrp="1"/>
          </p:cNvSpPr>
          <p:nvPr>
            <p:ph type="title"/>
          </p:nvPr>
        </p:nvSpPr>
        <p:spPr/>
        <p:txBody>
          <a:bodyPr/>
          <a:lstStyle/>
          <a:p>
            <a:r>
              <a:rPr lang="en-US" dirty="0"/>
              <a:t>Set Theme Manually</a:t>
            </a:r>
          </a:p>
        </p:txBody>
      </p:sp>
      <p:sp>
        <p:nvSpPr>
          <p:cNvPr id="4" name="TextBox 3"/>
          <p:cNvSpPr txBox="1"/>
          <p:nvPr/>
        </p:nvSpPr>
        <p:spPr>
          <a:xfrm>
            <a:off x="1074840" y="3433161"/>
            <a:ext cx="10507560" cy="523220"/>
          </a:xfrm>
          <a:prstGeom prst="rect">
            <a:avLst/>
          </a:prstGeom>
          <a:noFill/>
          <a:ln>
            <a:solidFill>
              <a:schemeClr val="accent5"/>
            </a:solidFill>
          </a:ln>
        </p:spPr>
        <p:txBody>
          <a:bodyPr wrap="square" rtlCol="0">
            <a:spAutoFit/>
          </a:bodyPr>
          <a:lstStyle/>
          <a:p>
            <a:r>
              <a:rPr lang="en-US" sz="2800" dirty="0" err="1">
                <a:latin typeface="Consolas" panose="020B0609020204030204" pitchFamily="49" charset="0"/>
              </a:rPr>
              <a:t>App.Current.UserAppTheme</a:t>
            </a:r>
            <a:r>
              <a:rPr lang="en-US" sz="2800" dirty="0">
                <a:latin typeface="Consolas" panose="020B0609020204030204" pitchFamily="49" charset="0"/>
              </a:rPr>
              <a:t> = </a:t>
            </a:r>
            <a:r>
              <a:rPr lang="en-US" sz="2800" dirty="0" err="1">
                <a:latin typeface="Consolas" panose="020B0609020204030204" pitchFamily="49" charset="0"/>
              </a:rPr>
              <a:t>AppTheme.Dark</a:t>
            </a:r>
            <a:r>
              <a:rPr lang="en-US" sz="2800" dirty="0">
                <a:latin typeface="Consolas" panose="020B0609020204030204" pitchFamily="49" charset="0"/>
              </a:rPr>
              <a:t>; </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2877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758808" y="3149424"/>
            <a:ext cx="1341120" cy="158496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8589732" y="3454224"/>
            <a:ext cx="853440" cy="128016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Content Placeholder 5"/>
          <p:cNvSpPr>
            <a:spLocks noGrp="1"/>
          </p:cNvSpPr>
          <p:nvPr>
            <p:ph sz="quarter" idx="10"/>
          </p:nvPr>
        </p:nvSpPr>
        <p:spPr>
          <a:xfrm>
            <a:off x="609600" y="1613054"/>
            <a:ext cx="10972800" cy="1270732"/>
          </a:xfrm>
        </p:spPr>
        <p:txBody>
          <a:bodyPr/>
          <a:lstStyle/>
          <a:p>
            <a:r>
              <a:rPr lang="en-US" dirty="0"/>
              <a:t>Duplicate XAML values are error prone and difficult to maintain</a:t>
            </a:r>
          </a:p>
        </p:txBody>
      </p:sp>
      <p:sp>
        <p:nvSpPr>
          <p:cNvPr id="5" name="Title 4"/>
          <p:cNvSpPr>
            <a:spLocks noGrp="1"/>
          </p:cNvSpPr>
          <p:nvPr>
            <p:ph type="title"/>
          </p:nvPr>
        </p:nvSpPr>
        <p:spPr/>
        <p:txBody>
          <a:bodyPr/>
          <a:lstStyle/>
          <a:p>
            <a:r>
              <a:rPr lang="en-US" dirty="0"/>
              <a:t>Motivation</a:t>
            </a:r>
          </a:p>
        </p:txBody>
      </p:sp>
      <p:sp>
        <p:nvSpPr>
          <p:cNvPr id="7" name="TextBox 6"/>
          <p:cNvSpPr txBox="1"/>
          <p:nvPr/>
        </p:nvSpPr>
        <p:spPr>
          <a:xfrm>
            <a:off x="1334869" y="3063320"/>
            <a:ext cx="9526967" cy="2061718"/>
          </a:xfrm>
          <a:prstGeom prst="rect">
            <a:avLst/>
          </a:prstGeom>
          <a:noFill/>
          <a:ln>
            <a:solidFill>
              <a:schemeClr val="accent5"/>
            </a:solidFill>
          </a:ln>
        </p:spPr>
        <p:txBody>
          <a:bodyPr wrap="none" rtlCol="0">
            <a:spAutoFit/>
          </a:bodyPr>
          <a:lstStyle/>
          <a:p>
            <a:r>
              <a:rPr lang="en-US" sz="2133" dirty="0">
                <a:solidFill>
                  <a:srgbClr val="0000FF"/>
                </a:solidFill>
                <a:latin typeface="Consolas" panose="020B0609020204030204" pitchFamily="49" charset="0"/>
                <a:cs typeface="Consolas" panose="020B0609020204030204" pitchFamily="49" charset="0"/>
              </a:rPr>
              <a:t>&lt;</a:t>
            </a:r>
            <a:r>
              <a:rPr lang="en-US" sz="2133" dirty="0" err="1">
                <a:solidFill>
                  <a:srgbClr val="A31515"/>
                </a:solidFill>
                <a:latin typeface="Consolas" panose="020B0609020204030204" pitchFamily="49" charset="0"/>
                <a:cs typeface="Consolas" panose="020B0609020204030204" pitchFamily="49" charset="0"/>
              </a:rPr>
              <a:t>StackLayout</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#FFFFFF</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&gt;</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Label           </a:t>
            </a:r>
            <a:r>
              <a:rPr lang="en-US" sz="2133" dirty="0" err="1">
                <a:solidFill>
                  <a:srgbClr val="FF0000"/>
                </a:solidFill>
                <a:latin typeface="Consolas" panose="020B0609020204030204" pitchFamily="49" charset="0"/>
                <a:cs typeface="Consolas" panose="020B0609020204030204" pitchFamily="49" charset="0"/>
              </a:rPr>
              <a:t>TextColor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#00FF00</a:t>
            </a:r>
            <a:r>
              <a:rPr lang="en-US" sz="2133" dirty="0">
                <a:solidFill>
                  <a:srgbClr val="000000"/>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16.5</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Entry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#FFFFFF</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 </a:t>
            </a:r>
            <a:r>
              <a:rPr lang="en-US" sz="2133" dirty="0">
                <a:solidFill>
                  <a:srgbClr val="0000FF"/>
                </a:solidFill>
                <a:latin typeface="Consolas" panose="020B0609020204030204" pitchFamily="49" charset="0"/>
                <a:cs typeface="Consolas" panose="020B0609020204030204" pitchFamily="49" charset="0"/>
              </a:rPr>
              <a:t>/&gt;</a:t>
            </a:r>
            <a:r>
              <a:rPr lang="en-US" sz="2133" dirty="0">
                <a:solidFill>
                  <a:srgbClr val="000000"/>
                </a:solidFill>
                <a:latin typeface="Consolas" panose="020B0609020204030204" pitchFamily="49" charset="0"/>
                <a:cs typeface="Consolas" panose="020B0609020204030204" pitchFamily="49" charset="0"/>
              </a:rPr>
              <a:t> </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err="1">
                <a:solidFill>
                  <a:srgbClr val="A31515"/>
                </a:solidFill>
                <a:latin typeface="Consolas" panose="020B0609020204030204" pitchFamily="49" charset="0"/>
                <a:cs typeface="Consolas" panose="020B0609020204030204" pitchFamily="49" charset="0"/>
              </a:rPr>
              <a:t>BoxView</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#00FF00</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 </a:t>
            </a:r>
            <a:r>
              <a:rPr lang="en-US" sz="2133" dirty="0">
                <a:solidFill>
                  <a:srgbClr val="0000FF"/>
                </a:solidFill>
                <a:latin typeface="Consolas" panose="020B0609020204030204" pitchFamily="49" charset="0"/>
                <a:cs typeface="Consolas" panose="020B0609020204030204" pitchFamily="49" charset="0"/>
              </a:rPr>
              <a:t>/&gt;</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Button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#00FF00</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16.5</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p>
          <a:p>
            <a:r>
              <a:rPr lang="en-US" sz="2133" dirty="0">
                <a:solidFill>
                  <a:srgbClr val="0000FF"/>
                </a:solidFill>
                <a:latin typeface="Consolas" panose="020B0609020204030204" pitchFamily="49" charset="0"/>
                <a:cs typeface="Consolas" panose="020B0609020204030204" pitchFamily="49" charset="0"/>
              </a:rPr>
              <a:t>&lt;/</a:t>
            </a:r>
            <a:r>
              <a:rPr lang="en-US" sz="2133" dirty="0" err="1">
                <a:solidFill>
                  <a:srgbClr val="A31515"/>
                </a:solidFill>
                <a:latin typeface="Consolas" panose="020B0609020204030204" pitchFamily="49" charset="0"/>
                <a:cs typeface="Consolas" panose="020B0609020204030204" pitchFamily="49" charset="0"/>
              </a:rPr>
              <a:t>StackLayout</a:t>
            </a:r>
            <a:r>
              <a:rPr lang="en-US" sz="2133" dirty="0">
                <a:solidFill>
                  <a:srgbClr val="0000FF"/>
                </a:solidFill>
                <a:latin typeface="Consolas" panose="020B0609020204030204" pitchFamily="49" charset="0"/>
                <a:cs typeface="Consolas" panose="020B0609020204030204" pitchFamily="49" charset="0"/>
              </a:rPr>
              <a:t>&gt;</a:t>
            </a:r>
            <a:endParaRPr lang="en-US" sz="2133" dirty="0">
              <a:latin typeface="Consolas" panose="020B0609020204030204" pitchFamily="49" charset="0"/>
              <a:cs typeface="Consolas" panose="020B0609020204030204" pitchFamily="49" charset="0"/>
            </a:endParaRPr>
          </a:p>
        </p:txBody>
      </p:sp>
      <p:sp>
        <p:nvSpPr>
          <p:cNvPr id="9" name="TextBox 8"/>
          <p:cNvSpPr txBox="1"/>
          <p:nvPr/>
        </p:nvSpPr>
        <p:spPr>
          <a:xfrm>
            <a:off x="3454400" y="5273358"/>
            <a:ext cx="7733656" cy="461665"/>
          </a:xfrm>
          <a:prstGeom prst="rect">
            <a:avLst/>
          </a:prstGeom>
          <a:noFill/>
        </p:spPr>
        <p:txBody>
          <a:bodyPr wrap="none" rtlCol="0">
            <a:spAutoFit/>
          </a:bodyPr>
          <a:lstStyle/>
          <a:p>
            <a:r>
              <a:rPr lang="en-US" sz="2400" dirty="0">
                <a:cs typeface="Segoe UI Light"/>
              </a:rPr>
              <a:t>Common to use the same colors and sizes across the UI</a:t>
            </a:r>
          </a:p>
        </p:txBody>
      </p:sp>
      <p:cxnSp>
        <p:nvCxnSpPr>
          <p:cNvPr id="10" name="Straight Arrow Connector 9"/>
          <p:cNvCxnSpPr/>
          <p:nvPr/>
        </p:nvCxnSpPr>
        <p:spPr>
          <a:xfrm flipV="1">
            <a:off x="6429368" y="4791529"/>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9016452" y="4791529"/>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3747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769885" y="1714737"/>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a:solidFill>
                  <a:schemeClr val="tx1"/>
                </a:solidFill>
              </a:rPr>
              <a:t>Let’s Do Some Code!</a:t>
            </a:r>
            <a:endParaRPr lang="en-US" sz="7646" spc="0" dirty="0">
              <a:solidFill>
                <a:schemeClr val="tx1"/>
              </a:solidFill>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4" y="4476265"/>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Allan Ritchie</a:t>
            </a:r>
          </a:p>
          <a:p>
            <a:r>
              <a:rPr lang="en-US" sz="1961" dirty="0">
                <a:latin typeface="+mj-lt"/>
                <a:cs typeface="Arial"/>
              </a:rPr>
              <a:t>Independent Consultant – Microsoft MVP</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493962" cy="416635"/>
            </a:xfrm>
            <a:prstGeom prst="rect">
              <a:avLst/>
            </a:prstGeom>
            <a:noFill/>
          </p:spPr>
          <p:txBody>
            <a:bodyPr wrap="square" rtlCol="0">
              <a:spAutoFit/>
            </a:bodyPr>
            <a:lstStyle/>
            <a:p>
              <a:pPr>
                <a:lnSpc>
                  <a:spcPct val="130000"/>
                </a:lnSpc>
              </a:pPr>
              <a:r>
                <a:rPr lang="en-US" sz="1765" dirty="0" err="1">
                  <a:latin typeface="+mj-lt"/>
                  <a:cs typeface="Arial"/>
                </a:rPr>
                <a:t>allan.ritchie@gmail.com</a:t>
              </a:r>
              <a:endParaRPr lang="en-US" sz="1765" dirty="0">
                <a:latin typeface="+mj-lt"/>
                <a:cs typeface="Arial"/>
              </a:endParaRP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@allanritchie911</a:t>
              </a:r>
            </a:p>
            <a:p>
              <a:pPr algn="r">
                <a:lnSpc>
                  <a:spcPct val="130000"/>
                </a:lnSpc>
              </a:pPr>
              <a:r>
                <a:rPr lang="en-US" sz="1765" dirty="0">
                  <a:latin typeface="+mj-lt"/>
                  <a:cs typeface="Arial"/>
                </a:rPr>
                <a:t>/</a:t>
              </a:r>
              <a:r>
                <a:rPr lang="en-US" sz="1765" dirty="0" err="1">
                  <a:latin typeface="+mj-lt"/>
                  <a:cs typeface="Arial"/>
                </a:rPr>
                <a:t>aritchie</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2A811FBF-BE74-0A20-CB01-37872B2ED564}"/>
              </a:ext>
            </a:extLst>
          </p:cNvPr>
          <p:cNvPicPr>
            <a:picLocks noChangeAspect="1" noChangeArrowheads="1"/>
          </p:cNvPicPr>
          <p:nvPr/>
        </p:nvPicPr>
        <p:blipFill>
          <a:blip r:embed="rId4">
            <a:extLst>
              <a:ext uri="{837473B0-CC2E-450A-ABE3-18F120FF3D39}">
                <a1611:picAttrSrcUrl xmlns:a1611="http://schemas.microsoft.com/office/drawing/2016/11/main" r:id="rId5"/>
              </a:ext>
            </a:extLst>
          </a:blip>
          <a:srcRect/>
          <a:stretch/>
        </p:blipFill>
        <p:spPr bwMode="auto">
          <a:xfrm>
            <a:off x="8680990" y="624121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erson's face with a black background&#10;&#10;Description automatically generated with low confidence">
            <a:extLst>
              <a:ext uri="{FF2B5EF4-FFF2-40B4-BE49-F238E27FC236}">
                <a16:creationId xmlns:a16="http://schemas.microsoft.com/office/drawing/2014/main" id="{F014CF28-CFA6-2B02-9C3F-A8909FCEA463}"/>
              </a:ext>
            </a:extLst>
          </p:cNvPr>
          <p:cNvPicPr>
            <a:picLocks noChangeAspect="1"/>
          </p:cNvPicPr>
          <p:nvPr/>
        </p:nvPicPr>
        <p:blipFill>
          <a:blip r:embed="rId6"/>
          <a:stretch>
            <a:fillRect/>
          </a:stretch>
        </p:blipFill>
        <p:spPr>
          <a:xfrm>
            <a:off x="-196573" y="4866792"/>
            <a:ext cx="1932917" cy="1447800"/>
          </a:xfrm>
          <a:prstGeom prst="rect">
            <a:avLst/>
          </a:prstGeom>
        </p:spPr>
      </p:pic>
    </p:spTree>
    <p:extLst>
      <p:ext uri="{BB962C8B-B14F-4D97-AF65-F5344CB8AC3E}">
        <p14:creationId xmlns:p14="http://schemas.microsoft.com/office/powerpoint/2010/main" val="40492787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1270732"/>
          </a:xfrm>
        </p:spPr>
        <p:txBody>
          <a:bodyPr/>
          <a:lstStyle/>
          <a:p>
            <a:r>
              <a:rPr lang="en-US" dirty="0"/>
              <a:t>A </a:t>
            </a:r>
            <a:r>
              <a:rPr lang="en-US" i="1" dirty="0"/>
              <a:t>Resource</a:t>
            </a:r>
            <a:r>
              <a:rPr lang="en-US" dirty="0"/>
              <a:t> is an object that can be used in multiple places in your UI</a:t>
            </a:r>
          </a:p>
        </p:txBody>
      </p:sp>
      <p:sp>
        <p:nvSpPr>
          <p:cNvPr id="3" name="Title 2"/>
          <p:cNvSpPr>
            <a:spLocks noGrp="1"/>
          </p:cNvSpPr>
          <p:nvPr>
            <p:ph type="title"/>
          </p:nvPr>
        </p:nvSpPr>
        <p:spPr/>
        <p:txBody>
          <a:bodyPr/>
          <a:lstStyle/>
          <a:p>
            <a:r>
              <a:rPr lang="en-US" dirty="0"/>
              <a:t>What is a Resource?</a:t>
            </a:r>
          </a:p>
        </p:txBody>
      </p:sp>
      <p:sp>
        <p:nvSpPr>
          <p:cNvPr id="4" name="TextBox 3"/>
          <p:cNvSpPr txBox="1"/>
          <p:nvPr/>
        </p:nvSpPr>
        <p:spPr>
          <a:xfrm>
            <a:off x="1559288" y="3969922"/>
            <a:ext cx="9074920" cy="748795"/>
          </a:xfrm>
          <a:prstGeom prst="rect">
            <a:avLst/>
          </a:prstGeom>
          <a:noFill/>
          <a:ln>
            <a:solidFill>
              <a:schemeClr val="accent5"/>
            </a:solidFill>
          </a:ln>
        </p:spPr>
        <p:txBody>
          <a:bodyPr wrap="none" rtlCol="0">
            <a:spAutoFit/>
          </a:bodyPr>
          <a:lstStyle/>
          <a:p>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Label        </a:t>
            </a:r>
            <a:r>
              <a:rPr lang="en-US" sz="2133" dirty="0" err="1">
                <a:solidFill>
                  <a:srgbClr val="FF0000"/>
                </a:solidFill>
                <a:latin typeface="Consolas" panose="020B0609020204030204" pitchFamily="49" charset="0"/>
                <a:cs typeface="Consolas" panose="020B0609020204030204" pitchFamily="49" charset="0"/>
              </a:rPr>
              <a:t>TextColor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    </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p>
          <a:p>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Button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     </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endParaRPr lang="en-US" sz="2133" dirty="0">
              <a:latin typeface="Consolas" panose="020B0609020204030204" pitchFamily="49" charset="0"/>
              <a:cs typeface="Consolas" panose="020B0609020204030204" pitchFamily="49" charset="0"/>
            </a:endParaRPr>
          </a:p>
        </p:txBody>
      </p:sp>
      <p:sp>
        <p:nvSpPr>
          <p:cNvPr id="6" name="Rectangle 5"/>
          <p:cNvSpPr/>
          <p:nvPr/>
        </p:nvSpPr>
        <p:spPr>
          <a:xfrm>
            <a:off x="4859144" y="3062300"/>
            <a:ext cx="2438400" cy="6096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onsolas" panose="020B0609020204030204" pitchFamily="49" charset="0"/>
                <a:cs typeface="Consolas" panose="020B0609020204030204" pitchFamily="49" charset="0"/>
              </a:rPr>
              <a:t>#00FF00</a:t>
            </a:r>
          </a:p>
        </p:txBody>
      </p:sp>
      <p:sp>
        <p:nvSpPr>
          <p:cNvPr id="7" name="Rectangle 6"/>
          <p:cNvSpPr/>
          <p:nvPr/>
        </p:nvSpPr>
        <p:spPr>
          <a:xfrm>
            <a:off x="7648168" y="3062300"/>
            <a:ext cx="2438400" cy="6096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onsolas" panose="020B0609020204030204" pitchFamily="49" charset="0"/>
                <a:cs typeface="Consolas" panose="020B0609020204030204" pitchFamily="49" charset="0"/>
              </a:rPr>
              <a:t>16.5</a:t>
            </a:r>
          </a:p>
        </p:txBody>
      </p:sp>
      <p:sp>
        <p:nvSpPr>
          <p:cNvPr id="8" name="Down Arrow 7"/>
          <p:cNvSpPr/>
          <p:nvPr/>
        </p:nvSpPr>
        <p:spPr>
          <a:xfrm>
            <a:off x="5773544" y="3671901"/>
            <a:ext cx="609600" cy="7315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Down Arrow 8"/>
          <p:cNvSpPr/>
          <p:nvPr/>
        </p:nvSpPr>
        <p:spPr>
          <a:xfrm>
            <a:off x="8562568" y="3671901"/>
            <a:ext cx="609600" cy="7315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p:cNvSpPr txBox="1"/>
          <p:nvPr/>
        </p:nvSpPr>
        <p:spPr>
          <a:xfrm>
            <a:off x="5200252" y="5028262"/>
            <a:ext cx="5126212" cy="461665"/>
          </a:xfrm>
          <a:prstGeom prst="rect">
            <a:avLst/>
          </a:prstGeom>
          <a:noFill/>
        </p:spPr>
        <p:txBody>
          <a:bodyPr wrap="none" rtlCol="0">
            <a:spAutoFit/>
          </a:bodyPr>
          <a:lstStyle/>
          <a:p>
            <a:r>
              <a:rPr lang="en-US" sz="2400" dirty="0">
                <a:cs typeface="Segoe UI Light"/>
              </a:rPr>
              <a:t>Apply Resources throughout your UI</a:t>
            </a:r>
          </a:p>
        </p:txBody>
      </p:sp>
      <p:cxnSp>
        <p:nvCxnSpPr>
          <p:cNvPr id="12" name="Straight Arrow Connector 11"/>
          <p:cNvCxnSpPr/>
          <p:nvPr/>
        </p:nvCxnSpPr>
        <p:spPr>
          <a:xfrm rot="5400000" flipV="1">
            <a:off x="4556104" y="3184220"/>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8867368" y="4782863"/>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149696" y="2936214"/>
            <a:ext cx="2408032" cy="830997"/>
          </a:xfrm>
          <a:prstGeom prst="rect">
            <a:avLst/>
          </a:prstGeom>
          <a:noFill/>
        </p:spPr>
        <p:txBody>
          <a:bodyPr wrap="none" rtlCol="0">
            <a:spAutoFit/>
          </a:bodyPr>
          <a:lstStyle/>
          <a:p>
            <a:r>
              <a:rPr lang="en-US" sz="2400" dirty="0">
                <a:cs typeface="Segoe UI Light"/>
              </a:rPr>
              <a:t>Define one copy</a:t>
            </a:r>
          </a:p>
          <a:p>
            <a:r>
              <a:rPr lang="en-US" sz="2400" dirty="0">
                <a:cs typeface="Segoe UI Light"/>
              </a:rPr>
              <a:t>as a Resource</a:t>
            </a:r>
          </a:p>
        </p:txBody>
      </p:sp>
      <p:cxnSp>
        <p:nvCxnSpPr>
          <p:cNvPr id="15" name="Straight Arrow Connector 14"/>
          <p:cNvCxnSpPr/>
          <p:nvPr/>
        </p:nvCxnSpPr>
        <p:spPr>
          <a:xfrm flipV="1">
            <a:off x="6078344" y="4782863"/>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38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1270732"/>
          </a:xfrm>
        </p:spPr>
        <p:txBody>
          <a:bodyPr/>
          <a:lstStyle/>
          <a:p>
            <a:r>
              <a:rPr lang="en-US" dirty="0" err="1">
                <a:latin typeface="Consolas" panose="020B0609020204030204" pitchFamily="49" charset="0"/>
                <a:cs typeface="Consolas" panose="020B0609020204030204" pitchFamily="49" charset="0"/>
              </a:rPr>
              <a:t>ResourceDictionary</a:t>
            </a:r>
            <a:r>
              <a:rPr lang="en-US" dirty="0"/>
              <a:t> is a key/value dictionary that is customized for use with UI Resources</a:t>
            </a:r>
          </a:p>
        </p:txBody>
      </p:sp>
      <p:sp>
        <p:nvSpPr>
          <p:cNvPr id="3" name="Title 2"/>
          <p:cNvSpPr>
            <a:spLocks noGrp="1"/>
          </p:cNvSpPr>
          <p:nvPr>
            <p:ph type="title"/>
          </p:nvPr>
        </p:nvSpPr>
        <p:spPr/>
        <p:txBody>
          <a:bodyPr/>
          <a:lstStyle/>
          <a:p>
            <a:r>
              <a:rPr lang="en-US" dirty="0"/>
              <a:t>What is a </a:t>
            </a:r>
            <a:r>
              <a:rPr lang="en-US" dirty="0" err="1"/>
              <a:t>ResourceDictionary</a:t>
            </a:r>
            <a:r>
              <a:rPr lang="en-US" dirty="0"/>
              <a:t>?</a:t>
            </a:r>
          </a:p>
        </p:txBody>
      </p:sp>
      <p:sp>
        <p:nvSpPr>
          <p:cNvPr id="4" name="TextBox 3"/>
          <p:cNvSpPr txBox="1"/>
          <p:nvPr/>
        </p:nvSpPr>
        <p:spPr>
          <a:xfrm>
            <a:off x="2792531" y="3210362"/>
            <a:ext cx="6494085" cy="2103589"/>
          </a:xfrm>
          <a:prstGeom prst="rect">
            <a:avLst/>
          </a:prstGeom>
          <a:noFill/>
          <a:ln>
            <a:solidFill>
              <a:schemeClr val="accent5"/>
            </a:solidFill>
          </a:ln>
        </p:spPr>
        <p:txBody>
          <a:bodyPr wrap="none" rtlCol="0">
            <a:spAutoFit/>
          </a:bodyPr>
          <a:lstStyle/>
          <a:p>
            <a:r>
              <a:rPr lang="en-US" sz="1867" dirty="0">
                <a:solidFill>
                  <a:srgbClr val="0000FF"/>
                </a:solidFill>
                <a:latin typeface="Consolas" panose="020B0609020204030204" pitchFamily="49" charset="0"/>
              </a:rPr>
              <a:t>public</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sealed</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class</a:t>
            </a:r>
            <a:r>
              <a:rPr lang="en-US" sz="1867" dirty="0">
                <a:solidFill>
                  <a:srgbClr val="000000"/>
                </a:solidFill>
                <a:latin typeface="Consolas" panose="020B0609020204030204" pitchFamily="49" charset="0"/>
              </a:rPr>
              <a:t> </a:t>
            </a:r>
            <a:r>
              <a:rPr lang="en-US" sz="1867" dirty="0" err="1">
                <a:solidFill>
                  <a:srgbClr val="2B8FAF"/>
                </a:solidFill>
                <a:latin typeface="Consolas" panose="020B0609020204030204" pitchFamily="49" charset="0"/>
              </a:rPr>
              <a:t>ResourceDictionary</a:t>
            </a:r>
            <a:r>
              <a:rPr lang="en-US" sz="1867" dirty="0">
                <a:solidFill>
                  <a:srgbClr val="000000"/>
                </a:solidFill>
                <a:latin typeface="Consolas" panose="020B0609020204030204" pitchFamily="49" charset="0"/>
              </a:rPr>
              <a:t> : ...</a:t>
            </a:r>
          </a:p>
          <a:p>
            <a:r>
              <a:rPr lang="en-US" sz="1867" dirty="0">
                <a:solidFill>
                  <a:srgbClr val="000000"/>
                </a:solidFill>
                <a:latin typeface="Consolas" panose="020B0609020204030204" pitchFamily="49" charset="0"/>
              </a:rPr>
              <a:t>{ ...</a:t>
            </a:r>
            <a:br>
              <a:rPr lang="en-US" sz="1867" dirty="0">
                <a:solidFill>
                  <a:srgbClr val="000000"/>
                </a:solidFill>
                <a:latin typeface="Consolas" panose="020B0609020204030204" pitchFamily="49" charset="0"/>
              </a:rPr>
            </a:b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public</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object</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this</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string</a:t>
            </a:r>
            <a:r>
              <a:rPr lang="en-US" sz="1867" dirty="0">
                <a:solidFill>
                  <a:srgbClr val="000000"/>
                </a:solidFill>
                <a:latin typeface="Consolas" panose="020B0609020204030204" pitchFamily="49" charset="0"/>
              </a:rPr>
              <a:t> index] { </a:t>
            </a:r>
            <a:r>
              <a:rPr lang="en-US" sz="1867" dirty="0">
                <a:solidFill>
                  <a:srgbClr val="0000FF"/>
                </a:solidFill>
                <a:latin typeface="Consolas" panose="020B0609020204030204" pitchFamily="49" charset="0"/>
              </a:rPr>
              <a:t>get</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set</a:t>
            </a:r>
            <a:r>
              <a:rPr lang="en-US" sz="1867" dirty="0">
                <a:solidFill>
                  <a:srgbClr val="000000"/>
                </a:solidFill>
                <a:latin typeface="Consolas" panose="020B0609020204030204" pitchFamily="49" charset="0"/>
              </a:rPr>
              <a:t>; }</a:t>
            </a:r>
            <a:br>
              <a:rPr lang="en-US" sz="1867" dirty="0">
                <a:solidFill>
                  <a:srgbClr val="000000"/>
                </a:solidFill>
                <a:latin typeface="Consolas" panose="020B0609020204030204" pitchFamily="49" charset="0"/>
              </a:rPr>
            </a:br>
            <a:endParaRPr lang="en-US" sz="1867" dirty="0">
              <a:solidFill>
                <a:srgbClr val="000000"/>
              </a:solidFill>
              <a:latin typeface="Consolas" panose="020B0609020204030204" pitchFamily="49" charset="0"/>
            </a:endParaRPr>
          </a:p>
          <a:p>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public</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void</a:t>
            </a:r>
            <a:r>
              <a:rPr lang="en-US" sz="1867" dirty="0">
                <a:solidFill>
                  <a:srgbClr val="000000"/>
                </a:solidFill>
                <a:latin typeface="Consolas" panose="020B0609020204030204" pitchFamily="49" charset="0"/>
              </a:rPr>
              <a:t> Add(</a:t>
            </a:r>
            <a:r>
              <a:rPr lang="en-US" sz="1867" dirty="0">
                <a:solidFill>
                  <a:srgbClr val="0000FF"/>
                </a:solidFill>
                <a:latin typeface="Consolas" panose="020B0609020204030204" pitchFamily="49" charset="0"/>
              </a:rPr>
              <a:t>string</a:t>
            </a:r>
            <a:r>
              <a:rPr lang="en-US" sz="1867" dirty="0">
                <a:solidFill>
                  <a:srgbClr val="000000"/>
                </a:solidFill>
                <a:latin typeface="Consolas" panose="020B0609020204030204" pitchFamily="49" charset="0"/>
              </a:rPr>
              <a:t> key, </a:t>
            </a:r>
            <a:r>
              <a:rPr lang="en-US" sz="1867" dirty="0">
                <a:solidFill>
                  <a:srgbClr val="0000FF"/>
                </a:solidFill>
                <a:latin typeface="Consolas" panose="020B0609020204030204" pitchFamily="49" charset="0"/>
              </a:rPr>
              <a:t>object</a:t>
            </a:r>
            <a:r>
              <a:rPr lang="en-US" sz="1867" dirty="0">
                <a:solidFill>
                  <a:srgbClr val="000000"/>
                </a:solidFill>
                <a:latin typeface="Consolas" panose="020B0609020204030204" pitchFamily="49" charset="0"/>
              </a:rPr>
              <a:t> value);</a:t>
            </a:r>
          </a:p>
          <a:p>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public</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void</a:t>
            </a:r>
            <a:r>
              <a:rPr lang="en-US" sz="1867" dirty="0">
                <a:solidFill>
                  <a:srgbClr val="000000"/>
                </a:solidFill>
                <a:latin typeface="Consolas" panose="020B0609020204030204" pitchFamily="49" charset="0"/>
              </a:rPr>
              <a:t> Add(</a:t>
            </a:r>
            <a:r>
              <a:rPr lang="en-US" sz="1867" dirty="0">
                <a:solidFill>
                  <a:srgbClr val="2B8FAF"/>
                </a:solidFill>
                <a:latin typeface="Consolas" panose="020B0609020204030204" pitchFamily="49" charset="0"/>
              </a:rPr>
              <a:t>Style</a:t>
            </a:r>
            <a:r>
              <a:rPr lang="en-US" sz="1867" dirty="0">
                <a:solidFill>
                  <a:srgbClr val="000000"/>
                </a:solidFill>
                <a:latin typeface="Consolas" panose="020B0609020204030204" pitchFamily="49" charset="0"/>
              </a:rPr>
              <a:t> </a:t>
            </a:r>
            <a:r>
              <a:rPr lang="en-US" sz="1867" dirty="0" err="1">
                <a:solidFill>
                  <a:srgbClr val="000000"/>
                </a:solidFill>
                <a:latin typeface="Consolas" panose="020B0609020204030204" pitchFamily="49" charset="0"/>
              </a:rPr>
              <a:t>implicitStyle</a:t>
            </a:r>
            <a:r>
              <a:rPr lang="en-US" sz="1867" dirty="0">
                <a:solidFill>
                  <a:srgbClr val="000000"/>
                </a:solidFill>
                <a:latin typeface="Consolas" panose="020B0609020204030204" pitchFamily="49" charset="0"/>
              </a:rPr>
              <a:t>);</a:t>
            </a:r>
            <a:br>
              <a:rPr lang="en-US" sz="1867" dirty="0">
                <a:solidFill>
                  <a:srgbClr val="000000"/>
                </a:solidFill>
                <a:latin typeface="Consolas" panose="020B0609020204030204" pitchFamily="49" charset="0"/>
              </a:rPr>
            </a:br>
            <a:r>
              <a:rPr lang="en-US" sz="1867" dirty="0">
                <a:solidFill>
                  <a:srgbClr val="000000"/>
                </a:solidFill>
                <a:latin typeface="Consolas" panose="020B0609020204030204" pitchFamily="49" charset="0"/>
              </a:rPr>
              <a:t>}</a:t>
            </a:r>
            <a:endParaRPr lang="en-US" sz="1867" dirty="0">
              <a:latin typeface="Consolas" panose="020B0609020204030204" pitchFamily="49" charset="0"/>
              <a:cs typeface="Consolas" panose="020B0609020204030204" pitchFamily="49" charset="0"/>
            </a:endParaRPr>
          </a:p>
        </p:txBody>
      </p:sp>
      <p:sp>
        <p:nvSpPr>
          <p:cNvPr id="5" name="TextBox 4"/>
          <p:cNvSpPr txBox="1"/>
          <p:nvPr/>
        </p:nvSpPr>
        <p:spPr>
          <a:xfrm>
            <a:off x="844993" y="3477101"/>
            <a:ext cx="1646605" cy="1569660"/>
          </a:xfrm>
          <a:prstGeom prst="rect">
            <a:avLst/>
          </a:prstGeom>
          <a:noFill/>
        </p:spPr>
        <p:txBody>
          <a:bodyPr wrap="none" rtlCol="0">
            <a:spAutoFit/>
          </a:bodyPr>
          <a:lstStyle/>
          <a:p>
            <a:r>
              <a:rPr lang="en-US" sz="2400" dirty="0">
                <a:cs typeface="Segoe UI Light"/>
              </a:rPr>
              <a:t>Mostly has</a:t>
            </a:r>
          </a:p>
          <a:p>
            <a:r>
              <a:rPr lang="en-US" sz="2400" dirty="0">
                <a:cs typeface="Segoe UI Light"/>
              </a:rPr>
              <a:t>standard</a:t>
            </a:r>
          </a:p>
          <a:p>
            <a:r>
              <a:rPr lang="en-US" sz="2400" dirty="0">
                <a:cs typeface="Segoe UI Light"/>
              </a:rPr>
              <a:t>dictionary</a:t>
            </a:r>
          </a:p>
          <a:p>
            <a:r>
              <a:rPr lang="en-US" sz="2400" dirty="0">
                <a:cs typeface="Segoe UI Light"/>
              </a:rPr>
              <a:t>operations</a:t>
            </a:r>
          </a:p>
        </p:txBody>
      </p:sp>
      <p:cxnSp>
        <p:nvCxnSpPr>
          <p:cNvPr id="6" name="Straight Arrow Connector 5"/>
          <p:cNvCxnSpPr/>
          <p:nvPr/>
        </p:nvCxnSpPr>
        <p:spPr>
          <a:xfrm rot="5400000" flipV="1">
            <a:off x="2577727" y="4094440"/>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5589311" y="5019855"/>
            <a:ext cx="0" cy="4876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243246" y="5374958"/>
            <a:ext cx="5174815" cy="461665"/>
          </a:xfrm>
          <a:prstGeom prst="rect">
            <a:avLst/>
          </a:prstGeom>
          <a:noFill/>
        </p:spPr>
        <p:txBody>
          <a:bodyPr wrap="none" rtlCol="0">
            <a:spAutoFit/>
          </a:bodyPr>
          <a:lstStyle/>
          <a:p>
            <a:r>
              <a:rPr lang="en-US" sz="2400" dirty="0">
                <a:cs typeface="Segoe UI Light"/>
              </a:rPr>
              <a:t>Some added UI-specific functionality</a:t>
            </a:r>
          </a:p>
        </p:txBody>
      </p:sp>
    </p:spTree>
    <p:extLst>
      <p:ext uri="{BB962C8B-B14F-4D97-AF65-F5344CB8AC3E}">
        <p14:creationId xmlns:p14="http://schemas.microsoft.com/office/powerpoint/2010/main" val="71725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599" y="1613053"/>
            <a:ext cx="11277871" cy="1181862"/>
          </a:xfrm>
        </p:spPr>
        <p:txBody>
          <a:bodyPr/>
          <a:lstStyle/>
          <a:p>
            <a:r>
              <a:rPr lang="en-US" sz="3600" dirty="0"/>
              <a:t>Every page can have a resource dictionary, must be set in code or XAML</a:t>
            </a:r>
          </a:p>
        </p:txBody>
      </p:sp>
      <p:sp>
        <p:nvSpPr>
          <p:cNvPr id="3" name="Title 2"/>
          <p:cNvSpPr>
            <a:spLocks noGrp="1"/>
          </p:cNvSpPr>
          <p:nvPr>
            <p:ph type="title"/>
          </p:nvPr>
        </p:nvSpPr>
        <p:spPr/>
        <p:txBody>
          <a:bodyPr/>
          <a:lstStyle/>
          <a:p>
            <a:r>
              <a:rPr lang="en-US" dirty="0"/>
              <a:t>Page-level Resources</a:t>
            </a:r>
          </a:p>
        </p:txBody>
      </p:sp>
      <p:sp>
        <p:nvSpPr>
          <p:cNvPr id="4" name="TextBox 3"/>
          <p:cNvSpPr txBox="1"/>
          <p:nvPr/>
        </p:nvSpPr>
        <p:spPr>
          <a:xfrm>
            <a:off x="3777844" y="2623503"/>
            <a:ext cx="4602542" cy="3416320"/>
          </a:xfrm>
          <a:prstGeom prst="rect">
            <a:avLst/>
          </a:prstGeom>
          <a:noFill/>
          <a:ln>
            <a:solidFill>
              <a:schemeClr val="accent5"/>
            </a:solidFill>
          </a:ln>
        </p:spPr>
        <p:txBody>
          <a:bodyPr wrap="none" rtlCol="0">
            <a:spAutoFit/>
          </a:bodyPr>
          <a:lstStyle/>
          <a:p>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ContentPage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endParaRPr lang="en-US" sz="2400" dirty="0">
              <a:solidFill>
                <a:srgbClr val="0000FF"/>
              </a:solidFill>
              <a:latin typeface="Consolas" panose="020B0609020204030204" pitchFamily="49" charset="0"/>
            </a:endParaRPr>
          </a:p>
          <a:p>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ContentPage.Resources</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p>
          <a:p>
            <a:r>
              <a:rPr lang="en-US" sz="2400" dirty="0">
                <a:solidFill>
                  <a:srgbClr val="0000FF"/>
                </a:solidFill>
                <a:latin typeface="Consolas" panose="020B0609020204030204" pitchFamily="49" charset="0"/>
              </a:rPr>
              <a:t>      </a:t>
            </a:r>
            <a:r>
              <a:rPr lang="en-US" sz="2400" dirty="0">
                <a:latin typeface="Consolas" panose="020B0609020204030204" pitchFamily="49" charset="0"/>
              </a:rPr>
              <a: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ContentPage.Resources</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ContentPage</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14" name="TextBox 13"/>
          <p:cNvSpPr txBox="1"/>
          <p:nvPr/>
        </p:nvSpPr>
        <p:spPr>
          <a:xfrm>
            <a:off x="1279048" y="3554401"/>
            <a:ext cx="2352054" cy="830997"/>
          </a:xfrm>
          <a:prstGeom prst="rect">
            <a:avLst/>
          </a:prstGeom>
          <a:noFill/>
        </p:spPr>
        <p:txBody>
          <a:bodyPr wrap="none" rtlCol="0">
            <a:spAutoFit/>
          </a:bodyPr>
          <a:lstStyle/>
          <a:p>
            <a:r>
              <a:rPr lang="en-US" sz="2400" dirty="0">
                <a:cs typeface="Segoe UI Light"/>
              </a:rPr>
              <a:t>You must create</a:t>
            </a:r>
          </a:p>
          <a:p>
            <a:r>
              <a:rPr lang="en-US" sz="2400" dirty="0">
                <a:cs typeface="Segoe UI Light"/>
              </a:rPr>
              <a:t>the dictionary</a:t>
            </a:r>
          </a:p>
        </p:txBody>
      </p:sp>
      <p:cxnSp>
        <p:nvCxnSpPr>
          <p:cNvPr id="13" name="Straight Arrow Connector 12"/>
          <p:cNvCxnSpPr/>
          <p:nvPr/>
        </p:nvCxnSpPr>
        <p:spPr>
          <a:xfrm rot="5400000" flipV="1">
            <a:off x="4060176" y="3497608"/>
            <a:ext cx="0" cy="9753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642140" y="3000550"/>
            <a:ext cx="3426002" cy="1200329"/>
          </a:xfrm>
          <a:prstGeom prst="rect">
            <a:avLst/>
          </a:prstGeom>
          <a:noFill/>
        </p:spPr>
        <p:txBody>
          <a:bodyPr wrap="none" rtlCol="0">
            <a:spAutoFit/>
          </a:bodyPr>
          <a:lstStyle/>
          <a:p>
            <a:r>
              <a:rPr lang="en-US" sz="2400" dirty="0">
                <a:cs typeface="Segoe UI Light"/>
              </a:rPr>
              <a:t>Assign the dictionary</a:t>
            </a:r>
          </a:p>
          <a:p>
            <a:r>
              <a:rPr lang="en-US" sz="2400" dirty="0">
                <a:cs typeface="Segoe UI Light"/>
              </a:rPr>
              <a:t>you create to the page's</a:t>
            </a:r>
          </a:p>
          <a:p>
            <a:r>
              <a:rPr lang="en-US" sz="2400" dirty="0">
                <a:latin typeface="Consolas" panose="020B0609020204030204" pitchFamily="49" charset="0"/>
                <a:cs typeface="Consolas" panose="020B0609020204030204" pitchFamily="49" charset="0"/>
              </a:rPr>
              <a:t>Resources</a:t>
            </a:r>
            <a:r>
              <a:rPr lang="en-US" sz="2400" dirty="0">
                <a:cs typeface="Segoe UI Light"/>
              </a:rPr>
              <a:t> property</a:t>
            </a:r>
          </a:p>
        </p:txBody>
      </p:sp>
      <p:cxnSp>
        <p:nvCxnSpPr>
          <p:cNvPr id="16" name="Straight Arrow Connector 15"/>
          <p:cNvCxnSpPr/>
          <p:nvPr/>
        </p:nvCxnSpPr>
        <p:spPr>
          <a:xfrm rot="16200000" flipH="1" flipV="1">
            <a:off x="8371840" y="3372264"/>
            <a:ext cx="0" cy="4876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876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454400" y="4157320"/>
            <a:ext cx="1950720"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270732"/>
          </a:xfrm>
        </p:spPr>
        <p:txBody>
          <a:bodyPr/>
          <a:lstStyle/>
          <a:p>
            <a:r>
              <a:rPr lang="en-US" dirty="0"/>
              <a:t>Resources created in XAML must use the XAML-language keyword </a:t>
            </a:r>
            <a:r>
              <a:rPr lang="en-US" dirty="0">
                <a:latin typeface="Consolas" panose="020B0609020204030204" pitchFamily="49" charset="0"/>
                <a:cs typeface="Consolas" panose="020B0609020204030204" pitchFamily="49" charset="0"/>
              </a:rPr>
              <a:t>x:Key</a:t>
            </a:r>
            <a:r>
              <a:rPr lang="en-US" dirty="0"/>
              <a:t> to set the key</a:t>
            </a:r>
          </a:p>
        </p:txBody>
      </p:sp>
      <p:sp>
        <p:nvSpPr>
          <p:cNvPr id="3" name="Title 2"/>
          <p:cNvSpPr>
            <a:spLocks noGrp="1"/>
          </p:cNvSpPr>
          <p:nvPr>
            <p:ph type="title"/>
          </p:nvPr>
        </p:nvSpPr>
        <p:spPr/>
        <p:txBody>
          <a:bodyPr/>
          <a:lstStyle/>
          <a:p>
            <a:r>
              <a:rPr lang="en-US" dirty="0"/>
              <a:t>Creating Resources</a:t>
            </a:r>
          </a:p>
        </p:txBody>
      </p:sp>
      <p:sp>
        <p:nvSpPr>
          <p:cNvPr id="4" name="TextBox 3"/>
          <p:cNvSpPr txBox="1"/>
          <p:nvPr/>
        </p:nvSpPr>
        <p:spPr>
          <a:xfrm>
            <a:off x="2394987" y="2921000"/>
            <a:ext cx="7282763" cy="2678234"/>
          </a:xfrm>
          <a:prstGeom prst="rect">
            <a:avLst/>
          </a:prstGeom>
          <a:noFill/>
          <a:ln>
            <a:solidFill>
              <a:schemeClr val="accent5"/>
            </a:solidFill>
          </a:ln>
        </p:spPr>
        <p:txBody>
          <a:bodyPr wrap="none" rtlCol="0">
            <a:spAutoFit/>
          </a:bodyPr>
          <a:lstStyle/>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ContentPage</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ContentPage.Resources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Thickness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myKey</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10,20,40,80</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Thickness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ContentPage.Resources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ContentPage</a:t>
            </a:r>
            <a:r>
              <a:rPr lang="en-US" sz="1867" dirty="0">
                <a:solidFill>
                  <a:srgbClr val="0000FF"/>
                </a:solidFill>
                <a:latin typeface="Consolas" panose="020B0609020204030204" pitchFamily="49" charset="0"/>
              </a:rPr>
              <a:t>&gt;</a:t>
            </a:r>
            <a:endParaRPr lang="en-US" sz="1867" dirty="0">
              <a:latin typeface="Consolas" panose="020B0609020204030204" pitchFamily="49" charset="0"/>
              <a:cs typeface="Consolas" panose="020B0609020204030204" pitchFamily="49" charset="0"/>
            </a:endParaRPr>
          </a:p>
        </p:txBody>
      </p:sp>
      <p:sp>
        <p:nvSpPr>
          <p:cNvPr id="21" name="TextBox 20"/>
          <p:cNvSpPr txBox="1"/>
          <p:nvPr/>
        </p:nvSpPr>
        <p:spPr>
          <a:xfrm>
            <a:off x="3552309" y="5772274"/>
            <a:ext cx="920765" cy="461665"/>
          </a:xfrm>
          <a:prstGeom prst="rect">
            <a:avLst/>
          </a:prstGeom>
          <a:noFill/>
        </p:spPr>
        <p:txBody>
          <a:bodyPr wrap="none" rtlCol="0">
            <a:spAutoFit/>
          </a:bodyPr>
          <a:lstStyle/>
          <a:p>
            <a:r>
              <a:rPr lang="en-US" sz="2400" dirty="0">
                <a:cs typeface="Segoe UI Light"/>
              </a:rPr>
              <a:t>Value</a:t>
            </a:r>
          </a:p>
        </p:txBody>
      </p:sp>
      <p:cxnSp>
        <p:nvCxnSpPr>
          <p:cNvPr id="22" name="Straight Arrow Connector 21"/>
          <p:cNvCxnSpPr/>
          <p:nvPr/>
        </p:nvCxnSpPr>
        <p:spPr>
          <a:xfrm flipV="1">
            <a:off x="4022785" y="4382065"/>
            <a:ext cx="0" cy="14630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5986684" y="4382065"/>
            <a:ext cx="0" cy="14630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639292" y="5772274"/>
            <a:ext cx="667940" cy="461665"/>
          </a:xfrm>
          <a:prstGeom prst="rect">
            <a:avLst/>
          </a:prstGeom>
          <a:noFill/>
        </p:spPr>
        <p:txBody>
          <a:bodyPr wrap="none" rtlCol="0">
            <a:spAutoFit/>
          </a:bodyPr>
          <a:lstStyle/>
          <a:p>
            <a:r>
              <a:rPr lang="en-US" sz="2400" dirty="0">
                <a:cs typeface="Segoe UI Light"/>
              </a:rPr>
              <a:t>Key</a:t>
            </a:r>
          </a:p>
        </p:txBody>
      </p:sp>
      <p:sp>
        <p:nvSpPr>
          <p:cNvPr id="15" name="TextBox 14"/>
          <p:cNvSpPr txBox="1"/>
          <p:nvPr/>
        </p:nvSpPr>
        <p:spPr>
          <a:xfrm>
            <a:off x="423199" y="3660821"/>
            <a:ext cx="1939890" cy="1200329"/>
          </a:xfrm>
          <a:prstGeom prst="rect">
            <a:avLst/>
          </a:prstGeom>
          <a:noFill/>
        </p:spPr>
        <p:txBody>
          <a:bodyPr wrap="none" rtlCol="0">
            <a:spAutoFit/>
          </a:bodyPr>
          <a:lstStyle/>
          <a:p>
            <a:r>
              <a:rPr lang="en-US" sz="2400" dirty="0">
                <a:cs typeface="Segoe UI Light"/>
              </a:rPr>
              <a:t>Create inside</a:t>
            </a:r>
          </a:p>
          <a:p>
            <a:r>
              <a:rPr lang="en-US" sz="2400" dirty="0">
                <a:cs typeface="Segoe UI Light"/>
              </a:rPr>
              <a:t>the page's</a:t>
            </a:r>
          </a:p>
          <a:p>
            <a:r>
              <a:rPr lang="en-US" sz="2400" dirty="0">
                <a:cs typeface="Segoe UI Light"/>
              </a:rPr>
              <a:t>dictionary</a:t>
            </a:r>
          </a:p>
        </p:txBody>
      </p:sp>
      <p:grpSp>
        <p:nvGrpSpPr>
          <p:cNvPr id="14" name="Group 13"/>
          <p:cNvGrpSpPr/>
          <p:nvPr/>
        </p:nvGrpSpPr>
        <p:grpSpPr>
          <a:xfrm>
            <a:off x="-203200" y="5782389"/>
            <a:ext cx="12395200" cy="1117600"/>
            <a:chOff x="-152400" y="4336791"/>
            <a:chExt cx="9296400" cy="838200"/>
          </a:xfrm>
        </p:grpSpPr>
        <p:sp>
          <p:nvSpPr>
            <p:cNvPr id="16" name="Rectangle 15"/>
            <p:cNvSpPr/>
            <p:nvPr/>
          </p:nvSpPr>
          <p:spPr>
            <a:xfrm>
              <a:off x="4776" y="4774168"/>
              <a:ext cx="9139224" cy="346249"/>
            </a:xfrm>
            <a:prstGeom prst="rect">
              <a:avLst/>
            </a:prstGeom>
            <a:solidFill>
              <a:schemeClr val="bg2"/>
            </a:solidFill>
            <a:ln>
              <a:solidFill>
                <a:schemeClr val="bg2">
                  <a:lumMod val="25000"/>
                </a:schemeClr>
              </a:solidFill>
            </a:ln>
          </p:spPr>
          <p:txBody>
            <a:bodyPr wrap="square">
              <a:spAutoFit/>
            </a:bodyPr>
            <a:lstStyle/>
            <a:p>
              <a:pPr lvl="1"/>
              <a:r>
                <a:rPr lang="en-US" sz="2400" dirty="0">
                  <a:latin typeface="Segoe UI Light"/>
                  <a:cs typeface="Segoe UI Light"/>
                </a:rPr>
                <a:t>Choose Resource names based on use, not value; e.g. use </a:t>
              </a:r>
              <a:r>
                <a:rPr lang="en-US" sz="2400" dirty="0" err="1">
                  <a:latin typeface="Consolas" panose="020B0609020204030204" pitchFamily="49" charset="0"/>
                  <a:cs typeface="Consolas" panose="020B0609020204030204" pitchFamily="49" charset="0"/>
                </a:rPr>
                <a:t>bgColor</a:t>
              </a:r>
              <a:r>
                <a:rPr lang="en-US" sz="2400" dirty="0">
                  <a:latin typeface="Segoe UI Light"/>
                  <a:cs typeface="Segoe UI Light"/>
                </a:rPr>
                <a:t>, not </a:t>
              </a:r>
              <a:r>
                <a:rPr lang="en-US" sz="2400" dirty="0" err="1">
                  <a:latin typeface="Consolas" panose="020B0609020204030204" pitchFamily="49" charset="0"/>
                  <a:cs typeface="Consolas" panose="020B0609020204030204" pitchFamily="49" charset="0"/>
                </a:rPr>
                <a:t>redColor</a:t>
              </a:r>
              <a:r>
                <a:rPr lang="en-US" sz="2400" dirty="0">
                  <a:latin typeface="Segoe UI Light"/>
                  <a:cs typeface="Segoe UI Light"/>
                </a:rPr>
                <a:t>.</a:t>
              </a:r>
            </a:p>
          </p:txBody>
        </p:sp>
        <p:pic>
          <p:nvPicPr>
            <p:cNvPr id="17" name="Picture 16"/>
            <p:cNvPicPr>
              <a:picLocks noChangeAspect="1"/>
            </p:cNvPicPr>
            <p:nvPr/>
          </p:nvPicPr>
          <p:blipFill>
            <a:blip r:embed="rId3"/>
            <a:stretch>
              <a:fillRect/>
            </a:stretch>
          </p:blipFill>
          <p:spPr>
            <a:xfrm>
              <a:off x="-152400" y="4336791"/>
              <a:ext cx="838200" cy="838200"/>
            </a:xfrm>
            <a:prstGeom prst="rect">
              <a:avLst/>
            </a:prstGeom>
          </p:spPr>
        </p:pic>
      </p:grpSp>
      <p:cxnSp>
        <p:nvCxnSpPr>
          <p:cNvPr id="18" name="Straight Arrow Connector 17"/>
          <p:cNvCxnSpPr/>
          <p:nvPr/>
        </p:nvCxnSpPr>
        <p:spPr>
          <a:xfrm rot="5400000" flipV="1">
            <a:off x="2723507" y="3735401"/>
            <a:ext cx="0" cy="10972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73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656808" y="3866901"/>
            <a:ext cx="670560"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7754192" y="5000597"/>
            <a:ext cx="670560"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960263"/>
          </a:xfrm>
        </p:spPr>
        <p:txBody>
          <a:bodyPr/>
          <a:lstStyle/>
          <a:p>
            <a:r>
              <a:rPr lang="en-US" sz="2800" dirty="0"/>
              <a:t>The </a:t>
            </a:r>
            <a:r>
              <a:rPr lang="en-US" sz="2800" dirty="0" err="1">
                <a:latin typeface="Consolas" panose="020B0609020204030204" pitchFamily="49" charset="0"/>
                <a:cs typeface="Consolas" panose="020B0609020204030204" pitchFamily="49" charset="0"/>
              </a:rPr>
              <a:t>StaticResource</a:t>
            </a:r>
            <a:r>
              <a:rPr lang="en-US" sz="2800" dirty="0"/>
              <a:t> markup extension retrieves a resource, the value is applied once when the target object is created</a:t>
            </a:r>
          </a:p>
        </p:txBody>
      </p:sp>
      <p:sp>
        <p:nvSpPr>
          <p:cNvPr id="3" name="Title 2"/>
          <p:cNvSpPr>
            <a:spLocks noGrp="1"/>
          </p:cNvSpPr>
          <p:nvPr>
            <p:ph type="title"/>
          </p:nvPr>
        </p:nvSpPr>
        <p:spPr/>
        <p:txBody>
          <a:bodyPr/>
          <a:lstStyle/>
          <a:p>
            <a:r>
              <a:rPr lang="en-US" dirty="0"/>
              <a:t>Using static Resources</a:t>
            </a:r>
          </a:p>
        </p:txBody>
      </p:sp>
      <p:sp>
        <p:nvSpPr>
          <p:cNvPr id="4" name="TextBox 3"/>
          <p:cNvSpPr txBox="1"/>
          <p:nvPr/>
        </p:nvSpPr>
        <p:spPr>
          <a:xfrm>
            <a:off x="2394987" y="2619534"/>
            <a:ext cx="7282763" cy="3827523"/>
          </a:xfrm>
          <a:prstGeom prst="rect">
            <a:avLst/>
          </a:prstGeom>
          <a:noFill/>
          <a:ln>
            <a:solidFill>
              <a:schemeClr val="accent5"/>
            </a:solidFill>
          </a:ln>
        </p:spPr>
        <p:txBody>
          <a:bodyPr wrap="none" rtlCol="0">
            <a:spAutoFit/>
          </a:bodyPr>
          <a:lstStyle/>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ContentPage</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ContentPage.Resources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Thickness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myKey</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10,20,40,80</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Thickness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ContentPage.Resources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endParaRPr lang="en-US" sz="1867" dirty="0">
              <a:solidFill>
                <a:srgbClr val="0000FF"/>
              </a:solidFill>
              <a:latin typeface="Consolas" panose="020B0609020204030204" pitchFamily="49" charset="0"/>
            </a:endParaRPr>
          </a:p>
          <a:p>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StackLayout</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Padding</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a:t>
            </a:r>
            <a:r>
              <a:rPr lang="en-US" sz="1867" dirty="0" err="1">
                <a:solidFill>
                  <a:srgbClr val="0000FF"/>
                </a:solidFill>
                <a:latin typeface="Consolas" panose="020B0609020204030204" pitchFamily="49" charset="0"/>
              </a:rPr>
              <a:t>StaticResource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myKey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p>
          <a:p>
            <a:r>
              <a:rPr lang="en-US" sz="1867" dirty="0">
                <a:solidFill>
                  <a:srgbClr val="0000FF"/>
                </a:solidFill>
                <a:latin typeface="Consolas" panose="020B0609020204030204" pitchFamily="49" charset="0"/>
              </a:rPr>
              <a:t>    </a:t>
            </a:r>
            <a:r>
              <a:rPr lang="en-US" sz="1867" dirty="0">
                <a:latin typeface="Consolas" panose="020B0609020204030204" pitchFamily="49" charset="0"/>
              </a:rPr>
              <a: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StackLayout</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ContentPage</a:t>
            </a:r>
            <a:r>
              <a:rPr lang="en-US" sz="1867" dirty="0">
                <a:solidFill>
                  <a:srgbClr val="0000FF"/>
                </a:solidFill>
                <a:latin typeface="Consolas" panose="020B0609020204030204" pitchFamily="49" charset="0"/>
              </a:rPr>
              <a:t>&gt;</a:t>
            </a:r>
            <a:endParaRPr lang="en-US" sz="1867" dirty="0">
              <a:latin typeface="Consolas" panose="020B0609020204030204" pitchFamily="49" charset="0"/>
              <a:cs typeface="Consolas" panose="020B0609020204030204" pitchFamily="49" charset="0"/>
            </a:endParaRPr>
          </a:p>
        </p:txBody>
      </p:sp>
      <p:sp>
        <p:nvSpPr>
          <p:cNvPr id="12" name="TextBox 11"/>
          <p:cNvSpPr txBox="1"/>
          <p:nvPr/>
        </p:nvSpPr>
        <p:spPr>
          <a:xfrm>
            <a:off x="1139581" y="3729238"/>
            <a:ext cx="1067921" cy="461665"/>
          </a:xfrm>
          <a:prstGeom prst="rect">
            <a:avLst/>
          </a:prstGeom>
          <a:noFill/>
        </p:spPr>
        <p:txBody>
          <a:bodyPr wrap="none" rtlCol="0">
            <a:spAutoFit/>
          </a:bodyPr>
          <a:lstStyle/>
          <a:p>
            <a:r>
              <a:rPr lang="en-US" sz="2400" dirty="0">
                <a:cs typeface="Segoe UI Light"/>
              </a:rPr>
              <a:t>Define</a:t>
            </a:r>
          </a:p>
        </p:txBody>
      </p:sp>
      <p:cxnSp>
        <p:nvCxnSpPr>
          <p:cNvPr id="13" name="Straight Arrow Connector 12"/>
          <p:cNvCxnSpPr/>
          <p:nvPr/>
        </p:nvCxnSpPr>
        <p:spPr>
          <a:xfrm rot="5400000" flipV="1">
            <a:off x="2726852" y="3426819"/>
            <a:ext cx="0" cy="10972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498652" y="4870982"/>
            <a:ext cx="686406" cy="461665"/>
          </a:xfrm>
          <a:prstGeom prst="rect">
            <a:avLst/>
          </a:prstGeom>
          <a:noFill/>
        </p:spPr>
        <p:txBody>
          <a:bodyPr wrap="none" rtlCol="0">
            <a:spAutoFit/>
          </a:bodyPr>
          <a:lstStyle/>
          <a:p>
            <a:r>
              <a:rPr lang="en-US" sz="2400" dirty="0">
                <a:cs typeface="Segoe UI Light"/>
              </a:rPr>
              <a:t>Use</a:t>
            </a:r>
          </a:p>
        </p:txBody>
      </p:sp>
      <p:cxnSp>
        <p:nvCxnSpPr>
          <p:cNvPr id="15" name="Straight Arrow Connector 14"/>
          <p:cNvCxnSpPr/>
          <p:nvPr/>
        </p:nvCxnSpPr>
        <p:spPr>
          <a:xfrm rot="5400000" flipV="1">
            <a:off x="2452532" y="4842883"/>
            <a:ext cx="0" cy="5486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817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1270732"/>
          </a:xfrm>
        </p:spPr>
        <p:txBody>
          <a:bodyPr/>
          <a:lstStyle/>
          <a:p>
            <a:r>
              <a:rPr lang="en-US" dirty="0"/>
              <a:t>The XAML spec defines many types you can use for XAML Resources</a:t>
            </a:r>
          </a:p>
        </p:txBody>
      </p:sp>
      <p:sp>
        <p:nvSpPr>
          <p:cNvPr id="3" name="Title 2"/>
          <p:cNvSpPr>
            <a:spLocks noGrp="1"/>
          </p:cNvSpPr>
          <p:nvPr>
            <p:ph type="title"/>
          </p:nvPr>
        </p:nvSpPr>
        <p:spPr/>
        <p:txBody>
          <a:bodyPr/>
          <a:lstStyle/>
          <a:p>
            <a:r>
              <a:rPr lang="en-US" dirty="0"/>
              <a:t>XAML intrinsic types</a:t>
            </a:r>
          </a:p>
        </p:txBody>
      </p:sp>
      <p:sp>
        <p:nvSpPr>
          <p:cNvPr id="4" name="Rectangle 3"/>
          <p:cNvSpPr/>
          <p:nvPr/>
        </p:nvSpPr>
        <p:spPr>
          <a:xfrm>
            <a:off x="3230681" y="2867912"/>
            <a:ext cx="6494085" cy="3827523"/>
          </a:xfrm>
          <a:prstGeom prst="rect">
            <a:avLst/>
          </a:prstGeom>
          <a:solidFill>
            <a:srgbClr val="FFFFFF"/>
          </a:solidFill>
          <a:ln>
            <a:solidFill>
              <a:srgbClr val="606E6F"/>
            </a:solidFill>
          </a:ln>
        </p:spPr>
        <p:txBody>
          <a:bodyPr wrap="none">
            <a:spAutoFit/>
          </a:bodyPr>
          <a:lstStyle/>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x:String</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Hello</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x:String</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x:Char</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X</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x:Char</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x:Single</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31.4</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x:Single</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x:Double</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27.1</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x:Double</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x:Byte</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8</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x:Byte</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x:Int16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16</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x:Int16</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x:Int32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32</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x:Int32</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x:Int64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64</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x:Int64</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x:Decimal</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12345</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x:Decimal</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x:TimeSpan</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1.23:5959</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x:TimeSpan</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x:Boolean</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True</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x:Boolean</a:t>
            </a:r>
            <a:r>
              <a:rPr lang="en-US" sz="1867" dirty="0">
                <a:solidFill>
                  <a:srgbClr val="0000FF"/>
                </a:solidFill>
                <a:latin typeface="Consolas" panose="020B0609020204030204" pitchFamily="49" charset="0"/>
              </a:rPr>
              <a:t>&gt;</a:t>
            </a:r>
          </a:p>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endParaRPr lang="en-US" sz="1867" dirty="0">
              <a:latin typeface="Consolas" panose="020B0609020204030204" pitchFamily="49" charset="0"/>
              <a:cs typeface="Consolas" panose="020B0609020204030204" pitchFamily="49" charset="0"/>
            </a:endParaRPr>
          </a:p>
        </p:txBody>
      </p:sp>
      <p:sp>
        <p:nvSpPr>
          <p:cNvPr id="7" name="TextBox 6"/>
          <p:cNvSpPr txBox="1"/>
          <p:nvPr/>
        </p:nvSpPr>
        <p:spPr>
          <a:xfrm>
            <a:off x="638810" y="3029865"/>
            <a:ext cx="2235201" cy="2308324"/>
          </a:xfrm>
          <a:prstGeom prst="rect">
            <a:avLst/>
          </a:prstGeom>
          <a:noFill/>
        </p:spPr>
        <p:txBody>
          <a:bodyPr wrap="square" rtlCol="0">
            <a:spAutoFit/>
          </a:bodyPr>
          <a:lstStyle/>
          <a:p>
            <a:r>
              <a:rPr lang="en-US" sz="2400" dirty="0">
                <a:latin typeface="Consolas" panose="020B0609020204030204" pitchFamily="49" charset="0"/>
                <a:cs typeface="Consolas" panose="020B0609020204030204" pitchFamily="49" charset="0"/>
              </a:rPr>
              <a:t>String</a:t>
            </a:r>
            <a:r>
              <a:rPr lang="en-US" sz="2400" dirty="0">
                <a:cs typeface="Segoe UI Light"/>
              </a:rPr>
              <a:t> </a:t>
            </a:r>
            <a:r>
              <a:rPr lang="en-US" sz="2400" dirty="0">
                <a:cs typeface="Segoe UI Light"/>
                <a:sym typeface="Wingdings" panose="05000000000000000000" pitchFamily="2" charset="2"/>
              </a:rPr>
              <a:t>and</a:t>
            </a:r>
          </a:p>
          <a:p>
            <a:r>
              <a:rPr lang="en-US" sz="2400" dirty="0">
                <a:latin typeface="Consolas" panose="020B0609020204030204" pitchFamily="49" charset="0"/>
                <a:cs typeface="Consolas" panose="020B0609020204030204" pitchFamily="49" charset="0"/>
                <a:sym typeface="Wingdings" panose="05000000000000000000" pitchFamily="2" charset="2"/>
              </a:rPr>
              <a:t>Double</a:t>
            </a:r>
            <a:r>
              <a:rPr lang="en-US" sz="2400" dirty="0">
                <a:solidFill>
                  <a:prstClr val="black"/>
                </a:solidFill>
                <a:cs typeface="Segoe UI Light"/>
              </a:rPr>
              <a:t> are</a:t>
            </a:r>
          </a:p>
          <a:p>
            <a:r>
              <a:rPr lang="en-US" sz="2400" dirty="0">
                <a:solidFill>
                  <a:prstClr val="black"/>
                </a:solidFill>
                <a:cs typeface="Segoe UI Light"/>
              </a:rPr>
              <a:t>useful since</a:t>
            </a:r>
          </a:p>
          <a:p>
            <a:r>
              <a:rPr lang="en-US" sz="2400" dirty="0">
                <a:solidFill>
                  <a:prstClr val="black"/>
                </a:solidFill>
                <a:cs typeface="Segoe UI Light"/>
              </a:rPr>
              <a:t>many UI</a:t>
            </a:r>
          </a:p>
          <a:p>
            <a:pPr lvl="0"/>
            <a:r>
              <a:rPr lang="en-US" sz="2400" dirty="0">
                <a:solidFill>
                  <a:prstClr val="black"/>
                </a:solidFill>
                <a:cs typeface="Segoe UI Light"/>
              </a:rPr>
              <a:t>properties use</a:t>
            </a:r>
          </a:p>
          <a:p>
            <a:pPr lvl="0"/>
            <a:r>
              <a:rPr lang="en-US" sz="2400" dirty="0">
                <a:solidFill>
                  <a:prstClr val="black"/>
                </a:solidFill>
                <a:cs typeface="Segoe UI Light"/>
              </a:rPr>
              <a:t>those types</a:t>
            </a:r>
            <a:endParaRPr lang="en-US" sz="2400" dirty="0">
              <a:cs typeface="Segoe UI Light"/>
            </a:endParaRPr>
          </a:p>
        </p:txBody>
      </p:sp>
      <p:cxnSp>
        <p:nvCxnSpPr>
          <p:cNvPr id="8" name="Straight Arrow Connector 7"/>
          <p:cNvCxnSpPr/>
          <p:nvPr/>
        </p:nvCxnSpPr>
        <p:spPr>
          <a:xfrm rot="5400000" flipV="1">
            <a:off x="2916497" y="3066523"/>
            <a:ext cx="0" cy="5486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flipV="1">
            <a:off x="2916497" y="3925096"/>
            <a:ext cx="0" cy="5486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763932"/>
      </p:ext>
    </p:extLst>
  </p:cSld>
  <p:clrMapOvr>
    <a:masterClrMapping/>
  </p:clrMapOvr>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2272</Words>
  <Application>Microsoft Macintosh PowerPoint</Application>
  <PresentationFormat>Widescreen</PresentationFormat>
  <Paragraphs>251</Paragraphs>
  <Slides>30</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Avenir LT Pro 45 Book</vt:lpstr>
      <vt:lpstr>Calibri</vt:lpstr>
      <vt:lpstr>Consolas</vt:lpstr>
      <vt:lpstr>Segoe UI</vt:lpstr>
      <vt:lpstr>Segoe UI Light</vt:lpstr>
      <vt:lpstr>5-30629_Build_Template_WHITE</vt:lpstr>
      <vt:lpstr>.NET MAUI App Themes &amp; Resources</vt:lpstr>
      <vt:lpstr>Objectives</vt:lpstr>
      <vt:lpstr>Motivation</vt:lpstr>
      <vt:lpstr>What is a Resource?</vt:lpstr>
      <vt:lpstr>What is a ResourceDictionary?</vt:lpstr>
      <vt:lpstr>Page-level Resources</vt:lpstr>
      <vt:lpstr>Creating Resources</vt:lpstr>
      <vt:lpstr>Using static Resources</vt:lpstr>
      <vt:lpstr>XAML intrinsic types</vt:lpstr>
      <vt:lpstr>Platform dependencies</vt:lpstr>
      <vt:lpstr>How to update Resources</vt:lpstr>
      <vt:lpstr>Using dynamic Resources</vt:lpstr>
      <vt:lpstr>Applying Resources in code</vt:lpstr>
      <vt:lpstr>Styles</vt:lpstr>
      <vt:lpstr>Motivation [repeated code]</vt:lpstr>
      <vt:lpstr>Motivation [efficiency]</vt:lpstr>
      <vt:lpstr>What is a Setter?</vt:lpstr>
      <vt:lpstr>What is a Style?</vt:lpstr>
      <vt:lpstr>Styles as Resources</vt:lpstr>
      <vt:lpstr>Using a Style</vt:lpstr>
      <vt:lpstr>Combining Styles and Resources</vt:lpstr>
      <vt:lpstr>Implicit Styles</vt:lpstr>
      <vt:lpstr>Overriding a setter</vt:lpstr>
      <vt:lpstr>Ancestor targeting</vt:lpstr>
      <vt:lpstr>Creating a Style in code</vt:lpstr>
      <vt:lpstr>App Themes  (Light &amp; Dark Mode)</vt:lpstr>
      <vt:lpstr>Using AppThemeBinding</vt:lpstr>
      <vt:lpstr>Using AppThemeBinding &amp; Styles</vt:lpstr>
      <vt:lpstr>Set Theme Manually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App Themes &amp; Resources</dc:title>
  <dc:creator/>
  <cp:lastModifiedBy/>
  <cp:revision>3</cp:revision>
  <dcterms:created xsi:type="dcterms:W3CDTF">2019-11-05T16:07:32Z</dcterms:created>
  <dcterms:modified xsi:type="dcterms:W3CDTF">2022-09-27T18:21:23Z</dcterms:modified>
</cp:coreProperties>
</file>