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5143500" type="screen16x9"/>
  <p:notesSz cx="6858000" cy="9144000"/>
  <p:embeddedFontLst>
    <p:embeddedFont>
      <p:font typeface="Playfair Display" charset="0"/>
      <p:regular r:id="rId22"/>
      <p:bold r:id="rId23"/>
      <p:italic r:id="rId24"/>
      <p:boldItalic r:id="rId25"/>
    </p:embeddedFont>
    <p:embeddedFont>
      <p:font typeface="Lato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4" autoAdjust="0"/>
  </p:normalViewPr>
  <p:slideViewPr>
    <p:cSldViewPr snapToGrid="0">
      <p:cViewPr varScale="1">
        <p:scale>
          <a:sx n="70" d="100"/>
          <a:sy n="70" d="100"/>
        </p:scale>
        <p:origin x="-101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4485560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4485560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8898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8898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사회적 신뢰를 쌓기 위한 분배 방법은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4485560f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4485560f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뉴퍼들랜드 대구 어장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4485560f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4485560f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간단한 게임을 하겠다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만원을 팀장님이 벌어왔는데 이 것을 팀장님이 얼마를 나누어 가질지 제안하는 역할이고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저는 </a:t>
            </a:r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팀장님의 상사다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저는 제안한 것에 결정하는 역할을 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얼마를 제안하시겠습니까</a:t>
            </a:r>
            <a:r>
              <a:rPr lang="en-US" altLang="ko-KR" baseline="0" dirty="0" smtClean="0"/>
              <a:t>?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aseline="0" dirty="0" smtClean="0"/>
              <a:t>역시 팀장님은 </a:t>
            </a:r>
            <a:r>
              <a:rPr lang="ko-KR" altLang="en-US" baseline="0" dirty="0" err="1" smtClean="0"/>
              <a:t>공정하신분이십니다</a:t>
            </a:r>
            <a:r>
              <a:rPr lang="en-US" altLang="ko-KR" baseline="0" dirty="0" smtClean="0"/>
              <a:t>. </a:t>
            </a:r>
            <a:endParaRPr lang="en-US" altLang="ko-KR" baseline="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aseline="0" dirty="0" smtClean="0"/>
              <a:t>살짝 불공정 하신 것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흠</a:t>
            </a:r>
            <a:endParaRPr lang="en-US" altLang="ko-KR" baseline="0" dirty="0" smtClean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aseline="0" dirty="0" smtClean="0"/>
              <a:t>팀장님이 벌어오셨는데 </a:t>
            </a:r>
            <a:r>
              <a:rPr lang="en-US" altLang="ko-KR" baseline="0" dirty="0" smtClean="0"/>
              <a:t>3:7 </a:t>
            </a:r>
            <a:r>
              <a:rPr lang="ko-KR" altLang="en-US" baseline="0" dirty="0" smtClean="0"/>
              <a:t>괜찮습니까</a:t>
            </a:r>
            <a:r>
              <a:rPr lang="en-US" altLang="ko-KR" baseline="0" dirty="0" smtClean="0"/>
              <a:t>?? 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 smtClean="0"/>
              <a:t>7:3  </a:t>
            </a:r>
            <a:r>
              <a:rPr lang="ko-KR" altLang="en-US" baseline="0" dirty="0" smtClean="0"/>
              <a:t>왜 </a:t>
            </a:r>
            <a:r>
              <a:rPr lang="en-US" altLang="ko-KR" baseline="0" dirty="0" smtClean="0"/>
              <a:t> 3</a:t>
            </a:r>
            <a:r>
              <a:rPr lang="ko-KR" altLang="en-US" baseline="0" dirty="0" smtClean="0"/>
              <a:t>만큼 감수하고 저한테 주려고 하셨냐 맘먹으면 </a:t>
            </a:r>
            <a:r>
              <a:rPr lang="en-US" altLang="ko-KR" baseline="0" dirty="0" smtClean="0"/>
              <a:t>9:1</a:t>
            </a:r>
            <a:r>
              <a:rPr lang="ko-KR" altLang="en-US" baseline="0" dirty="0" smtClean="0"/>
              <a:t>할 수 있지 않냐</a:t>
            </a:r>
            <a:endParaRPr lang="en-US" altLang="ko-KR" baseline="0" dirty="0" smtClean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누구나 손해를 보면서까지 결정을 내리기 쉽지 않다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팀장님이 말한 것처럼 손해를 감수해야지 상대방도 손해를 감수하고서라도 승인하기 때문에 팀장님도 그런 선택을 내리셨을 것이다</a:t>
            </a:r>
            <a:r>
              <a:rPr lang="en-US" altLang="ko-KR" baseline="0" dirty="0" smtClean="0"/>
              <a:t>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그러나</a:t>
            </a:r>
            <a:endParaRPr lang="en-US" altLang="ko-KR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4485560f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4485560f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게임에서 팀장님이 애기하신 것에 대해서 저는 승인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거부를 할 것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선의를 둔 상대방에 대해서 손해를 감수하고라도 긍정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보복하는 경향의 호혜성의 원리 때문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그렇다면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억을 벌어 오셨습니다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이번엔 얼마를 제안 해주시겠습니까</a:t>
            </a:r>
            <a:r>
              <a:rPr lang="en-US" altLang="ko-KR" baseline="0" dirty="0" smtClean="0"/>
              <a:t>?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이렇게 분배를 할 때 개인의 이익을 위해 공정한 기준이 없다면 흔들리기 쉽다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분배에 대한 룰이 필요하다는 것입니다</a:t>
            </a:r>
            <a:r>
              <a:rPr lang="en-US" altLang="ko-KR" baseline="0" dirty="0" smtClean="0"/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아까 만원에서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억으로 바뀌면서 </a:t>
            </a:r>
            <a:r>
              <a:rPr lang="ko-KR" altLang="en-US" baseline="0" dirty="0" err="1" smtClean="0"/>
              <a:t>다시한번</a:t>
            </a:r>
            <a:r>
              <a:rPr lang="ko-KR" altLang="en-US" baseline="0" dirty="0" smtClean="0"/>
              <a:t> 고민하게 되는 것처럼 처음에 호혜성의 원리처럼 지켜지지 않을 수 있습니다</a:t>
            </a:r>
            <a:r>
              <a:rPr lang="en-US" altLang="ko-KR" baseline="0" dirty="0" smtClean="0"/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4485560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4485560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baseline="0" dirty="0" smtClean="0"/>
              <a:t>이러한 경향은 신뢰가 쌓인 사람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신뢰가 없는 사람한테는 또 다르게 적용된다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아예 생판 모르는 사람에게는 손해를 많이 감수하려 하지 않는다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 손해를 감수하고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공동의 이익을 위해 잘 협력하는 것이 공동체 발전에 중요하다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스파트라 </a:t>
            </a:r>
            <a:r>
              <a:rPr lang="ko" dirty="0"/>
              <a:t>예제도 설명하면 좋ㅇㄹ듯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4485560f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4485560f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4485560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e4485560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e4485560f_3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e4485560f_3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e4485560f_3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e4485560f_3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4485560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4485560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4485560f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4485560f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4485560f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4485560f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4485560f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4485560f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4485560f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4485560f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4485560f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4485560f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4485560f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4485560f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4485560f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4485560f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그룹 실습 - 인문학 토론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전용진, 이희준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279400" y="1270450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신뢰 : 소유를 분배한다.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 idx="4294967295"/>
          </p:nvPr>
        </p:nvSpPr>
        <p:spPr>
          <a:xfrm>
            <a:off x="1938600" y="209685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분배란 무엇인가?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분배 - 分配 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5702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/>
              <a:t> 소유를 나누다.  </a:t>
            </a:r>
            <a:endParaRPr sz="3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→     일정한 </a:t>
            </a:r>
            <a:r>
              <a:rPr lang="ko" dirty="0" smtClean="0"/>
              <a:t>기</a:t>
            </a:r>
            <a:r>
              <a:rPr lang="en-US" altLang="ko" dirty="0" smtClean="0"/>
              <a:t> </a:t>
            </a:r>
            <a:r>
              <a:rPr lang="ko" dirty="0" smtClean="0"/>
              <a:t>준에 </a:t>
            </a:r>
            <a:r>
              <a:rPr lang="ko" dirty="0"/>
              <a:t>따라 나누는 일을 칭함.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→     그렇다면  우리는 어떤 식으로 분배하고 있는가?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→     분배를 잘하는 것이 왜 중요한가?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공유토지의 비극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1627175" y="4294125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 무한한 개인의 사익 추구     →      함께 망할 수 있다. </a:t>
            </a:r>
            <a:r>
              <a:rPr lang="ko"/>
              <a:t> </a:t>
            </a:r>
            <a:r>
              <a:rPr lang="ko" sz="3000"/>
              <a:t> 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50" y="1258325"/>
            <a:ext cx="5337600" cy="29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최후통첩 협상 게임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31775" y="3913125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10달러를 주고 한 사람은 얼마를 나누어 가질지에 대한 제안자 역할 </a:t>
            </a:r>
            <a:endParaRPr sz="2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/>
              <a:t>                                   다른 한 사람은 이를 받아들일 것인지 결정하는 결정자 역할</a:t>
            </a:r>
            <a:endParaRPr sz="20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175" y="1227150"/>
            <a:ext cx="5503650" cy="26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호혜성의 원리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31775" y="3913125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/>
              <a:t>그렇다면</a:t>
            </a:r>
            <a:r>
              <a:rPr lang="en-US" altLang="ko-KR" sz="2000" dirty="0" smtClean="0"/>
              <a:t>, 20</a:t>
            </a:r>
            <a:r>
              <a:rPr lang="ko-KR" altLang="en-US" sz="2000" dirty="0" smtClean="0"/>
              <a:t>억이라면</a:t>
            </a:r>
            <a:r>
              <a:rPr lang="en-US" altLang="ko-KR" sz="2000" dirty="0" smtClean="0"/>
              <a:t>?</a:t>
            </a:r>
            <a:endParaRPr sz="2000"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31775" y="177565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공정하고 선의를 둔 상대방의 행위에 대해 손해를 감수하고라도 이에 긍정적인 경향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불공정한 상대방의 행위에 대해 손해를 감수하고라도 이에 보복하고자하는 경향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분배와 호혜성의 안정적인 유지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11700" y="2688612"/>
            <a:ext cx="8520600" cy="2043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  공동체의 발전은 개인적 역량의 총합에 의해 결정 되기보단  대립하는 견해와 이해관계의 차이를 얼마나 잘 극복하고 공동의 이익을 위해 협력하는가에 의하여 결정된다.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 -&gt;  협력하는 구성원들간의 신뢰 중요.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174;p29"/>
          <p:cNvSpPr txBox="1">
            <a:spLocks/>
          </p:cNvSpPr>
          <p:nvPr/>
        </p:nvSpPr>
        <p:spPr>
          <a:xfrm>
            <a:off x="311700" y="2674989"/>
            <a:ext cx="8520600" cy="204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ato"/>
              <a:buNone/>
              <a:tabLst/>
              <a:defRPr/>
            </a:pPr>
            <a:r>
              <a:rPr lang="ko-KR" altLang="en-US" sz="1800" noProof="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신뢰하지 않는 사람에게도 똑같이 적용되는가 </a:t>
            </a:r>
            <a:endParaRPr lang="en-US" altLang="ko-KR" sz="1800" noProof="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ato"/>
              <a:buNone/>
              <a:tabLst/>
              <a:defRPr/>
            </a:pP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신뢰 </a:t>
            </a:r>
            <a:r>
              <a:rPr lang="en-US" altLang="ko-KR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 -&gt; </a:t>
            </a: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호혜성의 원리가 안정적으로 지켜지지 않을 수 있다</a:t>
            </a:r>
            <a:r>
              <a:rPr lang="en-US" altLang="ko-KR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ato"/>
              <a:buNone/>
              <a:tabLst/>
              <a:defRPr/>
            </a:pP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신뢰에 기반해 분배와 소유를 잘해야 한다</a:t>
            </a:r>
            <a:r>
              <a:rPr lang="en-US" altLang="ko-KR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-&gt; </a:t>
            </a: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사회적 신뢰 </a:t>
            </a:r>
            <a:r>
              <a:rPr lang="en-US" altLang="ko-KR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good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ato"/>
              <a:buNone/>
              <a:tabLst/>
              <a:defRPr/>
            </a:pPr>
            <a:endParaRPr lang="en-US" altLang="ko-KR" sz="180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ato"/>
              <a:buNone/>
              <a:tabLst/>
              <a:defRPr/>
            </a:pPr>
            <a:endParaRPr lang="en-US" altLang="ko-KR" sz="180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ato"/>
              <a:buNone/>
              <a:tabLst/>
              <a:defRPr/>
            </a:pPr>
            <a:endParaRPr lang="en-US" altLang="ko-KR" sz="1800" noProof="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74;p29"/>
          <p:cNvSpPr txBox="1">
            <a:spLocks/>
          </p:cNvSpPr>
          <p:nvPr/>
        </p:nvSpPr>
        <p:spPr>
          <a:xfrm>
            <a:off x="311700" y="559580"/>
            <a:ext cx="8520600" cy="204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ato"/>
              <a:buNone/>
              <a:tabLst/>
              <a:defRPr/>
            </a:pP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흔들릴 수 있다</a:t>
            </a:r>
            <a:r>
              <a:rPr lang="en-US" altLang="ko-KR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   -&gt; </a:t>
            </a: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공정한 기준이 </a:t>
            </a:r>
            <a:r>
              <a:rPr lang="ko-KR" altLang="en-US" sz="1800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있어야하고</a:t>
            </a:r>
            <a:r>
              <a:rPr lang="en-US" altLang="ko-KR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분배와 호혜의 안정적인 유지가 필요하다 </a:t>
            </a:r>
            <a:r>
              <a:rPr lang="en-US" altLang="ko-KR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-&gt; </a:t>
            </a: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서로 손해를 감수한 분배가 이뤄져야지 결과적으로 신뢰를 얻을 수 있다</a:t>
            </a:r>
            <a:r>
              <a:rPr lang="en-US" altLang="ko-KR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신뢰가 있어야 공정한 기준에 의해 안정적인 분배가 이뤄질 것이다</a:t>
            </a:r>
            <a:r>
              <a:rPr lang="en-US" altLang="ko-KR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ato"/>
              <a:buNone/>
              <a:tabLst/>
              <a:defRPr/>
            </a:pP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손해가  상대방에 대한 이해 이런 것도 포함</a:t>
            </a:r>
            <a:endParaRPr lang="en-US" altLang="ko-KR" sz="180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ato"/>
              <a:buNone/>
              <a:tabLst/>
              <a:defRPr/>
            </a:pP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신뢰가 </a:t>
            </a:r>
            <a:r>
              <a:rPr lang="ko-KR" altLang="en-US" sz="1800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바탕이되야하는데</a:t>
            </a: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-&gt; </a:t>
            </a:r>
            <a:r>
              <a:rPr lang="ko-KR" alt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신뢰적인 관계로 발전하기 </a:t>
            </a:r>
            <a:endParaRPr lang="en-US" altLang="ko-KR" sz="1800" noProof="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/>
            <a:r>
              <a:rPr lang="ko-KR" altLang="en-US" sz="1800" dirty="0" smtClean="0"/>
              <a:t>신뢰적인 관계로 발전하기 위해선</a:t>
            </a:r>
            <a:endParaRPr lang="en-US" altLang="ko-KR" sz="1800" dirty="0" smtClean="0"/>
          </a:p>
          <a:p>
            <a:pPr marL="228600" lvl="0" indent="-228600"/>
            <a:r>
              <a:rPr lang="ko-KR" altLang="en-US" sz="1800" dirty="0" smtClean="0"/>
              <a:t>팀장님이 말한 것처럼 손해를 감수해야지 상대방도 손해를 감수하고서라도 관계가 신뢰적으로 발전한다</a:t>
            </a:r>
            <a:r>
              <a:rPr lang="en-US" altLang="ko-KR" sz="1800" dirty="0" smtClean="0"/>
              <a:t>. </a:t>
            </a:r>
            <a:endParaRPr lang="en-US" altLang="ko-KR" sz="1800" dirty="0" smtClean="0"/>
          </a:p>
          <a:p>
            <a:pPr marL="228600" lvl="0" indent="-228600"/>
            <a:endParaRPr lang="en-US" altLang="ko-KR" sz="1800" dirty="0" smtClean="0"/>
          </a:p>
          <a:p>
            <a:pPr marL="228600" lvl="0" indent="-228600"/>
            <a:endParaRPr lang="en-US" altLang="ko-KR" sz="1800" dirty="0" smtClean="0"/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ato"/>
              <a:buNone/>
              <a:tabLst/>
              <a:defRPr/>
            </a:pPr>
            <a:endParaRPr lang="en-US" altLang="ko-KR" sz="1800" noProof="0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사회적 신뢰와 경제발전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사회적 신뢰가 높은 곳은 일반적으로 법치주의 지수가 높다 애기한다. </a:t>
            </a:r>
            <a:endParaRPr/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025" y="2024463"/>
            <a:ext cx="24479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616500" y="4450575"/>
            <a:ext cx="85206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                          실제  법치주의와 GDP의 상관관계는 정비례를 나타낸다.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소유와 분배를 통해 알아본 앞으로의 방향성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소유에 대한 기술적 측면으로의 생각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제품에 대한 명확한 소유 보장 -&gt; 신뢰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미래 생체 인식 자동차 -&gt; 해킹 문제 있을 수 있다. (유전자 해킹 문제가 있을 수 있다.)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EX) 과연 생체 인식 스마트 키가 첨단의 결과물인가?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고객과의 신뢰가 중요한 이유를 호혜성의 원리에서도 찾을 수 있지 않을까?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  아무리 값싸고 좋은 품질이여도 손해를 감수하고  다른 차를 산다.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소유와 분배를 통해 알아본 앞으로의 방향성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분배에 대한 서비스 측면에서 생각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고객과의 신뢰가 중요한 이유를 호혜성의 원리에서도 찾을 수 있지 않을까?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아무리 값싸고 좋은 품질이여도 손해를 감수하고  다른 차를 산다.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좋은 서비스로 고객과의 신뢰를 기반으로한 유대관계 형성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소유와 분배를 통해 알아본 앞으로의 방향성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dirty="0" smtClean="0"/>
              <a:t>회사 조직원으로서의 신뢰</a:t>
            </a:r>
            <a:endParaRPr lang="en-US" altLang="ko-KR" dirty="0" smtClean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3200" dirty="0" smtClean="0"/>
              <a:t>혼자</a:t>
            </a:r>
            <a:r>
              <a:rPr lang="en-US" altLang="ko-KR" sz="3200" dirty="0" smtClean="0"/>
              <a:t>(x) -&gt; </a:t>
            </a:r>
            <a:r>
              <a:rPr lang="ko-KR" altLang="en-US" sz="3200" dirty="0" smtClean="0"/>
              <a:t>협력</a:t>
            </a:r>
            <a:r>
              <a:rPr lang="en-US" altLang="ko-KR" sz="3200" dirty="0" smtClean="0"/>
              <a:t>(o)</a:t>
            </a:r>
            <a:endParaRPr sz="32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17485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664375"/>
            <a:ext cx="8694900" cy="41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법치주의와 경제발전의 관계를 통한 신뢰의 중요성</a:t>
            </a:r>
            <a:r>
              <a:rPr lang="ko" sz="1000"/>
              <a:t>(관계에 대해 분석해보고 그에 따른 결과물 신뢰를 회사로 적용하겠다.)</a:t>
            </a:r>
            <a:endParaRPr sz="10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법치주의와 경제발전의 관계 ( 정비례관계 자료로 시작 -&gt;  전통적 이론에 따른 근거들 -&gt; 새로운 이론 등장)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사회적 자본 개념의 등장 -&gt; 신뢰의 중요성 설명 : 사회 자산에 대한 분명한 정의와 분배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결론 : 사회적 신뢰의 중요성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소유권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소유권의 중요성 : 현재 가장 불명확한 분야(:분리된 인체 부분에 대한 정의) 를 통해서 살펴보겠다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분리된 인체 부분에 대한 기존 판례 : 국내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분리된 인체 부분에 대한 기존 판례 : 좀 더 연구가 활발했던 해외(독일)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결론: 과학기술은 점점 더 발전함에 따라 경계가 점점 모호해짐 -&gt; 명확히 정의가 되어야 소유권 보장해 신뢰 증가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분배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게임을 예로 쉽게 설명 후 중요성을 어필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실상황에선 납세의 대한 문제로 적용해볼 수 있다 -&gt; 호혜성의 원리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효율적인 정책으로 공공의 이익을 창출해내는 분배가 필요하다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결론 : 회사로의 적용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소유권 : 자동차 생체 인식 시동. 유전자 해킹에 대한 위험(자동차에 대한 소유권한 침해). 방안.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분배 -&gt; 호혜성의 원리에 의해 좋은 서비스로 고객과의 신뢰를 기반으로한 유대관계 형성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ko"/>
              <a:t>경제발전을 위한 법치주의</a:t>
            </a:r>
            <a:endParaRPr/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   a. 법치주의와 경제발전의 관계</a:t>
            </a:r>
            <a:endParaRPr sz="240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종래 법치주의는 인권보장을 목적으로 논의되었으나 최근에는 경제발전을 목적으로 법치주의를 논의하는 경우가 많아짐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최근 10년간 법치주의를 계량화하고 그 국가의 GNI와 비교하는 연구를 진행했다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법치주의 수치가 높은 나라의 GDP가 높다는 결과가 나옴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3012150"/>
            <a:ext cx="2830755" cy="1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ko"/>
              <a:t>경제발전을 위한 법치주의</a:t>
            </a:r>
            <a:endParaRPr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b. 사회적 자본의 등장</a:t>
            </a:r>
            <a:endParaRPr sz="240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의미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가치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ko"/>
              <a:t>경제발전을 위한 법치주의</a:t>
            </a:r>
            <a:endParaRPr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b. 사회적 자본인 신뢰 구현을 위한 대표 법안 </a:t>
            </a:r>
            <a:endParaRPr sz="2400"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소유권 : 가진 것에 대한 명확한 구분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분배 : 자산의 공정하고 효율적인 배분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소유권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   a. 신뢰 형성을 위한 소유권의 가치</a:t>
            </a:r>
            <a:endParaRPr sz="240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소유권의 명확한 정의는 매우 중요하다. 왜 그런지 사례를 통해 진행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그러나 아직 불명확한 분야가 존재한다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분리된 인체 부분에 대한 소유권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소유권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   b. 국내 사례</a:t>
            </a:r>
            <a:endParaRPr sz="2400"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우리나라 종전 학설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충분히 다루어지지 않았다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소유권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   c. 국외 사례</a:t>
            </a:r>
            <a:endParaRPr sz="2400"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독일연방대법원 1993년 11월 9일 판결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독일에서의 논리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소유권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   d. 결론</a:t>
            </a:r>
            <a:endParaRPr sz="240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394950"/>
            <a:ext cx="8520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과학의 발전에 맞게 구체적인 상황에 대한  명확한 소유권 법 제정이 필요하다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그래야 이 발전 속도에 맞춰 사회적 자본인 신뢰를 유지하고 강화할 수 있다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1829275" y="33249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화면 슬라이드 쇼(16:9)</PresentationFormat>
  <Paragraphs>129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Arial</vt:lpstr>
      <vt:lpstr>Playfair Display</vt:lpstr>
      <vt:lpstr>Lato</vt:lpstr>
      <vt:lpstr>Blue &amp; Gold</vt:lpstr>
      <vt:lpstr>그룹 실습 - 인문학 토론</vt:lpstr>
      <vt:lpstr>목차</vt:lpstr>
      <vt:lpstr>경제발전을 위한 법치주의    a. 법치주의와 경제발전의 관계</vt:lpstr>
      <vt:lpstr>경제발전을 위한 법치주의 b. 사회적 자본의 등장</vt:lpstr>
      <vt:lpstr>경제발전을 위한 법치주의 b. 사회적 자본인 신뢰 구현을 위한 대표 법안 </vt:lpstr>
      <vt:lpstr>2.  소유권    a. 신뢰 형성을 위한 소유권의 가치</vt:lpstr>
      <vt:lpstr>2.  소유권    b. 국내 사례</vt:lpstr>
      <vt:lpstr>2.  소유권    c. 국외 사례</vt:lpstr>
      <vt:lpstr>2.  소유권    d. 결론</vt:lpstr>
      <vt:lpstr>분배란 무엇인가?</vt:lpstr>
      <vt:lpstr>분배 - 分配 </vt:lpstr>
      <vt:lpstr>공유토지의 비극</vt:lpstr>
      <vt:lpstr>최후통첩 협상 게임</vt:lpstr>
      <vt:lpstr>호혜성의 원리</vt:lpstr>
      <vt:lpstr>분배와 호혜성의 안정적인 유지.</vt:lpstr>
      <vt:lpstr>사회적 신뢰와 경제발전</vt:lpstr>
      <vt:lpstr>소유와 분배를 통해 알아본 앞으로의 방향성</vt:lpstr>
      <vt:lpstr>소유와 분배를 통해 알아본 앞으로의 방향성</vt:lpstr>
      <vt:lpstr>소유와 분배를 통해 알아본 앞으로의 방향성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그룹 실습 - 인문학 토론</dc:title>
  <cp:lastModifiedBy>User</cp:lastModifiedBy>
  <cp:revision>1</cp:revision>
  <dcterms:modified xsi:type="dcterms:W3CDTF">2018-08-03T10:15:44Z</dcterms:modified>
</cp:coreProperties>
</file>