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Playfair Display"/>
      <p:regular r:id="rId26"/>
      <p:bold r:id="rId27"/>
      <p:italic r:id="rId28"/>
      <p:boldItalic r:id="rId29"/>
    </p:embeddedFont>
    <p:embeddedFont>
      <p:font typeface="La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layfairDisplay-regular.fntdata"/><Relationship Id="rId25" Type="http://schemas.openxmlformats.org/officeDocument/2006/relationships/slide" Target="slides/slide20.xml"/><Relationship Id="rId28" Type="http://schemas.openxmlformats.org/officeDocument/2006/relationships/font" Target="fonts/PlayfairDisplay-italic.fntdata"/><Relationship Id="rId27" Type="http://schemas.openxmlformats.org/officeDocument/2006/relationships/font" Target="fonts/PlayfairDisplay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layfairDispl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.fntdata"/><Relationship Id="rId30" Type="http://schemas.openxmlformats.org/officeDocument/2006/relationships/font" Target="fonts/Lato-regular.fntdata"/><Relationship Id="rId11" Type="http://schemas.openxmlformats.org/officeDocument/2006/relationships/slide" Target="slides/slide6.xml"/><Relationship Id="rId33" Type="http://schemas.openxmlformats.org/officeDocument/2006/relationships/font" Target="fonts/Lato-boldItalic.fntdata"/><Relationship Id="rId10" Type="http://schemas.openxmlformats.org/officeDocument/2006/relationships/slide" Target="slides/slide5.xml"/><Relationship Id="rId32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c6f889893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c6f88989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e4485560f_3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e4485560f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c6f889893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c6f88989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e4485560f_3_6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e4485560f_3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e4485560f_3_4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e4485560f_3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뉴퍼들랜드 대구 어장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e4485560f_3_6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e4485560f_3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e4485560f_3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e4485560f_3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뉴퍼들랜드 대구 어장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e4485560f_3_5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e4485560f_3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뉴퍼들랜드 대구 어장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e4485560f_1_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e4485560f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스파트라 예제도 설명하면 좋ㅇㄹ듯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e4485560f_3_7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e4485560f_3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e4485560f_1_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e4485560f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e4485560f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e4485560f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e4485560f_3_9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e4485560f_3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e4485560f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e4485560f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e4485560f_2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e4485560f_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e4485560f_2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e4485560f_2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e4485560f_2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e4485560f_2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e4485560f_2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e4485560f_2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e4485560f_2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e4485560f_2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e4485560f_2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e4485560f_2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" name="Google Shape;12;p2"/>
          <p:cNvCxnSpPr/>
          <p:nvPr/>
        </p:nvCxnSpPr>
        <p:spPr>
          <a:xfrm>
            <a:off x="733219" y="2235351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630600" y="136800"/>
            <a:ext cx="7893000" cy="1853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630600" y="3228375"/>
            <a:ext cx="7893000" cy="1274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1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1"/>
          <p:cNvSpPr txBox="1"/>
          <p:nvPr>
            <p:ph hasCustomPrompt="1" type="title"/>
          </p:nvPr>
        </p:nvSpPr>
        <p:spPr>
          <a:xfrm>
            <a:off x="586725" y="1353788"/>
            <a:ext cx="79707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586725" y="2968388"/>
            <a:ext cx="79707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 txBox="1"/>
          <p:nvPr>
            <p:ph type="title"/>
          </p:nvPr>
        </p:nvSpPr>
        <p:spPr>
          <a:xfrm>
            <a:off x="509550" y="1921350"/>
            <a:ext cx="8124900" cy="130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-125" y="5045700"/>
            <a:ext cx="9144000" cy="97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" name="Google Shape;23;p4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5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" name="Google Shape;29;p5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311700" y="1417950"/>
            <a:ext cx="3999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4832400" y="1417950"/>
            <a:ext cx="3999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oogle Shape;37;p7"/>
          <p:cNvCxnSpPr/>
          <p:nvPr/>
        </p:nvCxnSpPr>
        <p:spPr>
          <a:xfrm>
            <a:off x="411044" y="1417772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640350"/>
            <a:ext cx="2808000" cy="292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8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/>
          <p:nvPr/>
        </p:nvSpPr>
        <p:spPr>
          <a:xfrm>
            <a:off x="4572000" y="-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" name="Google Shape;4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" name="Google Shape;49;p9"/>
          <p:cNvSpPr txBox="1"/>
          <p:nvPr>
            <p:ph type="title"/>
          </p:nvPr>
        </p:nvSpPr>
        <p:spPr>
          <a:xfrm>
            <a:off x="265500" y="1084625"/>
            <a:ext cx="4045200" cy="1707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0" name="Google Shape;50;p9"/>
          <p:cNvSpPr txBox="1"/>
          <p:nvPr>
            <p:ph idx="1" type="subTitle"/>
          </p:nvPr>
        </p:nvSpPr>
        <p:spPr>
          <a:xfrm>
            <a:off x="265500" y="2845200"/>
            <a:ext cx="4045200" cy="142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ue-gold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ctrTitle"/>
          </p:nvPr>
        </p:nvSpPr>
        <p:spPr>
          <a:xfrm>
            <a:off x="630600" y="136800"/>
            <a:ext cx="7893000" cy="185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ko"/>
              <a:t>그룹 실습 - 인문학 토론</a:t>
            </a:r>
            <a:endParaRPr/>
          </a:p>
        </p:txBody>
      </p:sp>
      <p:sp>
        <p:nvSpPr>
          <p:cNvPr id="69" name="Google Shape;69;p13"/>
          <p:cNvSpPr txBox="1"/>
          <p:nvPr>
            <p:ph idx="1" type="subTitle"/>
          </p:nvPr>
        </p:nvSpPr>
        <p:spPr>
          <a:xfrm>
            <a:off x="630600" y="3228375"/>
            <a:ext cx="7893000" cy="127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ko"/>
              <a:t>전용진, 이희준</a:t>
            </a:r>
            <a:endParaRPr/>
          </a:p>
        </p:txBody>
      </p:sp>
      <p:sp>
        <p:nvSpPr>
          <p:cNvPr id="70" name="Google Shape;70;p13"/>
          <p:cNvSpPr txBox="1"/>
          <p:nvPr>
            <p:ph idx="1" type="subTitle"/>
          </p:nvPr>
        </p:nvSpPr>
        <p:spPr>
          <a:xfrm>
            <a:off x="1279400" y="1270450"/>
            <a:ext cx="7893000" cy="127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ko"/>
              <a:t>신뢰 : 소유를 분배한다.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idx="4294967295" type="title"/>
          </p:nvPr>
        </p:nvSpPr>
        <p:spPr>
          <a:xfrm>
            <a:off x="1938600" y="2096850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0"/>
              <a:t>분배란 무엇인가?</a:t>
            </a:r>
            <a:endParaRPr sz="5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분배 - 分配 </a:t>
            </a:r>
            <a:endParaRPr/>
          </a:p>
        </p:txBody>
      </p:sp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311700" y="15702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 소유를 나누다.  </a:t>
            </a:r>
            <a:endParaRPr sz="30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→     일정한 기준에 따라 나누는 일을 칭함.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→     </a:t>
            </a:r>
            <a:r>
              <a:rPr lang="ko"/>
              <a:t>그렇다면  우리는 어떤 식으로 분배하고 있는가?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→     </a:t>
            </a:r>
            <a:r>
              <a:rPr lang="ko"/>
              <a:t>분배를 잘하는 것이 왜 중요한가?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idx="4294967295" type="title"/>
          </p:nvPr>
        </p:nvSpPr>
        <p:spPr>
          <a:xfrm>
            <a:off x="1329000" y="2096850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0"/>
              <a:t>분배가 중요한 이유는?</a:t>
            </a:r>
            <a:endParaRPr sz="5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공유토지의 비극</a:t>
            </a:r>
            <a:endParaRPr/>
          </a:p>
        </p:txBody>
      </p:sp>
      <p:sp>
        <p:nvSpPr>
          <p:cNvPr id="148" name="Google Shape;148;p25"/>
          <p:cNvSpPr txBox="1"/>
          <p:nvPr>
            <p:ph idx="1" type="body"/>
          </p:nvPr>
        </p:nvSpPr>
        <p:spPr>
          <a:xfrm>
            <a:off x="1627175" y="4294125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2000"/>
              <a:t> 무한한 개인의 사익 추구     →      함께 망할 수 있다. </a:t>
            </a:r>
            <a:r>
              <a:rPr lang="ko"/>
              <a:t> </a:t>
            </a:r>
            <a:r>
              <a:rPr lang="ko" sz="3000"/>
              <a:t> </a:t>
            </a:r>
            <a:endParaRPr/>
          </a:p>
        </p:txBody>
      </p:sp>
      <p:pic>
        <p:nvPicPr>
          <p:cNvPr id="149" name="Google Shape;14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4250" y="1258325"/>
            <a:ext cx="5337600" cy="297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>
            <p:ph idx="4294967295" type="title"/>
          </p:nvPr>
        </p:nvSpPr>
        <p:spPr>
          <a:xfrm>
            <a:off x="1938600" y="2096850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0"/>
              <a:t>그렇다면 우리는?</a:t>
            </a:r>
            <a:endParaRPr sz="5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최후통첩 협상 게임</a:t>
            </a:r>
            <a:endParaRPr/>
          </a:p>
        </p:txBody>
      </p:sp>
      <p:sp>
        <p:nvSpPr>
          <p:cNvPr id="160" name="Google Shape;160;p27"/>
          <p:cNvSpPr txBox="1"/>
          <p:nvPr>
            <p:ph idx="1" type="body"/>
          </p:nvPr>
        </p:nvSpPr>
        <p:spPr>
          <a:xfrm>
            <a:off x="331775" y="3913125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10달러를 주고 한 사람은 얼마를 나누어 가질지에 대한 제안자 역할 </a:t>
            </a:r>
            <a:endParaRPr sz="20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2000"/>
              <a:t>                                   다른 한 사람은 이를 받아들일 것인지 결정하는 결정자 역할</a:t>
            </a:r>
            <a:endParaRPr sz="2000"/>
          </a:p>
        </p:txBody>
      </p:sp>
      <p:pic>
        <p:nvPicPr>
          <p:cNvPr id="161" name="Google Shape;16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0175" y="1227150"/>
            <a:ext cx="5503650" cy="263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호혜성의 원리</a:t>
            </a:r>
            <a:endParaRPr/>
          </a:p>
        </p:txBody>
      </p:sp>
      <p:sp>
        <p:nvSpPr>
          <p:cNvPr id="167" name="Google Shape;167;p28"/>
          <p:cNvSpPr txBox="1"/>
          <p:nvPr>
            <p:ph idx="1" type="body"/>
          </p:nvPr>
        </p:nvSpPr>
        <p:spPr>
          <a:xfrm>
            <a:off x="331775" y="3913125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호혜성의 원리로 인해서 한 사회의 사회적 자본을 평가하는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                                         가장 중요한 척도가 되는  것 이 사회적 신뢰다. </a:t>
            </a:r>
            <a:endParaRPr sz="2000"/>
          </a:p>
        </p:txBody>
      </p:sp>
      <p:sp>
        <p:nvSpPr>
          <p:cNvPr id="168" name="Google Shape;168;p28"/>
          <p:cNvSpPr txBox="1"/>
          <p:nvPr>
            <p:ph idx="1" type="body"/>
          </p:nvPr>
        </p:nvSpPr>
        <p:spPr>
          <a:xfrm>
            <a:off x="331775" y="177565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공정</a:t>
            </a:r>
            <a:r>
              <a:rPr lang="ko"/>
              <a:t>하고 선의를</a:t>
            </a:r>
            <a:r>
              <a:rPr lang="ko"/>
              <a:t> 둔 상대방의 행위에 대해 손해를 감수하고라도 이에 긍정적인 경향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불공정한 상대방의 행위에 대해 손해를 감수하고라도 이에 보복하고자하는 경향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사회적 신뢰가 왜 중요한가?</a:t>
            </a:r>
            <a:endParaRPr/>
          </a:p>
        </p:txBody>
      </p:sp>
      <p:sp>
        <p:nvSpPr>
          <p:cNvPr id="174" name="Google Shape;174;p29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  공동체의 발전은 개인적 역량의 총합에 의해 결정 되기보단  대립하는 견해와 이해관계의 차이를 얼마나 잘 극복하고 공동의 이익을 위해 협력하는가에 의하여 결정된다.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 -&gt;  협력하는 구성원들간의 신뢰 중요.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사회적 신뢰와 경제발전</a:t>
            </a:r>
            <a:endParaRPr/>
          </a:p>
        </p:txBody>
      </p:sp>
      <p:sp>
        <p:nvSpPr>
          <p:cNvPr id="180" name="Google Shape;180;p30"/>
          <p:cNvSpPr txBox="1"/>
          <p:nvPr>
            <p:ph idx="1" type="body"/>
          </p:nvPr>
        </p:nvSpPr>
        <p:spPr>
          <a:xfrm>
            <a:off x="311700" y="1417800"/>
            <a:ext cx="8520600" cy="55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사회적 신뢰가 높은 곳은 일반적으로 법치주의 지수가 높다 애기한다. </a:t>
            </a:r>
            <a:endParaRPr/>
          </a:p>
          <a:p>
            <a:pPr indent="0" lvl="0" marL="91440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1" name="Google Shape;18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8025" y="2024463"/>
            <a:ext cx="2447925" cy="227647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30"/>
          <p:cNvSpPr txBox="1"/>
          <p:nvPr>
            <p:ph idx="1" type="body"/>
          </p:nvPr>
        </p:nvSpPr>
        <p:spPr>
          <a:xfrm>
            <a:off x="616500" y="4450575"/>
            <a:ext cx="8520600" cy="55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                           실제  법치주의와 GDP의 상관관계는 정비례를 나타낸다.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1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소유와 분배를 통해 알아본 앞으로의 방향성</a:t>
            </a:r>
            <a:endParaRPr/>
          </a:p>
        </p:txBody>
      </p:sp>
      <p:sp>
        <p:nvSpPr>
          <p:cNvPr id="188" name="Google Shape;188;p31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소유에 대한 기술적 측면으로의 생각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제품에 대한 명확한 소유 보장 -&gt; 신뢰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미래 생체 인식 자동차 -&gt; 해킹 문제 있을 수 있다. (유전자 해킹 문제가 있을 수 있다.)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EX) 과연 생체 인식 스마트 키가 첨</a:t>
            </a:r>
            <a:r>
              <a:rPr lang="ko"/>
              <a:t>단의</a:t>
            </a:r>
            <a:r>
              <a:rPr lang="ko"/>
              <a:t> 결과물인가?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고객과의 신뢰가 중요한 이유를 호혜성의 원리에서도 찾을 수 있지 않을까?</a:t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  아무리 값싸고 좋은 품질이여도 손해를 감수하고  다른 차를 산다.</a:t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>
            <a:off x="311700" y="174850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목차</a:t>
            </a:r>
            <a:endParaRPr/>
          </a:p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>
            <a:off x="311700" y="664375"/>
            <a:ext cx="8694900" cy="41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법치주의</a:t>
            </a:r>
            <a:r>
              <a:rPr lang="ko"/>
              <a:t>와 경제발전의 관계를 통한 신뢰의 중요성</a:t>
            </a:r>
            <a:r>
              <a:rPr lang="ko" sz="1000"/>
              <a:t>(</a:t>
            </a:r>
            <a:r>
              <a:rPr lang="ko" sz="1000"/>
              <a:t>관계에 대해 분석해보고 그에 따른 결과물 신뢰를 회사로 적용하겠다.)</a:t>
            </a:r>
            <a:endParaRPr sz="10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법치주의와 경제발전의 관계 ( 정비례관계 자료로 시작 -&gt;  전통적 이론에 따른 근거들 -&gt; 새로운 이론 등장)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사회적 자본 개념의 등장 -&gt; 신뢰의 중요성 설명 : 사회 자산에 대한 분명한 정의와 분배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결론 : 사회적 신뢰의 중요성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소유권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소유권의 중요성 : 현재 가장 불명확한 분야(:분리된 인체 부분에 대한 정의) 를 통해서 살펴보겠다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분리된 인체 부분에 대한 기존 판례 : 국내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분리된 인체 부분에 대한 기존 판례 : 좀 더 연구가 활발했던 해외(독일)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결론: 과학기술은 점점 더 발전함에 따라 경계가 점점 모호해짐 -&gt; 명확히 정의가 되어야 소유권 보장해 신뢰 증가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분배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게임을 예로 쉽게 설명 후 중요성을 어필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실상황에선 납세의 대한 문제로 적용해볼 수 있다 -&gt; 호혜성의 원리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효율적인 정책으로 공공의 이익을 창출해내는 분배가 필요하다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결론 : 회사로의 적용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소유권 : 자동차 생체 인식 시동. 유전자 해킹에 대한 위험(자동차에 대한 소유권한 침해). 방안.</a:t>
            </a:r>
            <a:endParaRPr/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분배 -&gt; 호혜성의 원리에 의해 좋은 서비스로 고객과의 신뢰를 기반으로한 유대관계 형성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소유와 분배를 통해 알아본 앞으로의 방향성</a:t>
            </a:r>
            <a:endParaRPr/>
          </a:p>
        </p:txBody>
      </p:sp>
      <p:sp>
        <p:nvSpPr>
          <p:cNvPr id="194" name="Google Shape;194;p32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분배에 대한 서비스 측면에서 생각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고객과의 신뢰가 중요한 이유를 호혜성의 원리에서도 찾을 수 있지 않을까?</a:t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  아무리 값싸고 좋은 품질이여도 손해를 감수하고  다른 차를 산다.</a:t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좋은 서비스로 고객과의 신뢰를 기반으로한 유대관계 형성</a:t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>
              <a:spcBef>
                <a:spcPts val="0"/>
              </a:spcBef>
              <a:spcAft>
                <a:spcPts val="0"/>
              </a:spcAft>
              <a:buSzPts val="3200"/>
              <a:buAutoNum type="arabicPeriod"/>
            </a:pPr>
            <a:r>
              <a:rPr lang="ko"/>
              <a:t>경제발전</a:t>
            </a:r>
            <a:r>
              <a:rPr lang="ko"/>
              <a:t>을 위한 법치주의</a:t>
            </a:r>
            <a:endParaRPr/>
          </a:p>
          <a:p>
            <a:pPr indent="0" lvl="0" marL="45720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   a. </a:t>
            </a:r>
            <a:r>
              <a:rPr lang="ko" sz="2400"/>
              <a:t>법치주의와 경제발전의 관계</a:t>
            </a:r>
            <a:endParaRPr sz="2400"/>
          </a:p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311700" y="1394950"/>
            <a:ext cx="8520600" cy="15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종</a:t>
            </a:r>
            <a:r>
              <a:rPr lang="ko"/>
              <a:t>래 법치주의는 인권보장을 목적으로 논의되었으나 최근에는 경제발전을 목적으로 법치주의를 논의하는 경우가 많아짐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최근 10년간 법치주의를 계량화하고 그 국가의 GNI와 비교하는 연구를 진행했다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법치주의 수치가 높은 나라의 GDP가 높다는 결과가 나옴</a:t>
            </a:r>
            <a:endParaRPr/>
          </a:p>
        </p:txBody>
      </p:sp>
      <p:pic>
        <p:nvPicPr>
          <p:cNvPr id="83" name="Google Shape;83;p15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600" y="3012150"/>
            <a:ext cx="2830755" cy="175035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5"/>
          <p:cNvSpPr txBox="1"/>
          <p:nvPr/>
        </p:nvSpPr>
        <p:spPr>
          <a:xfrm>
            <a:off x="1829275" y="3324975"/>
            <a:ext cx="6198000" cy="7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>
              <a:spcBef>
                <a:spcPts val="0"/>
              </a:spcBef>
              <a:spcAft>
                <a:spcPts val="0"/>
              </a:spcAft>
              <a:buSzPts val="3200"/>
              <a:buAutoNum type="arabicPeriod"/>
            </a:pPr>
            <a:r>
              <a:rPr lang="ko"/>
              <a:t>경제발전을 위한 법치주의</a:t>
            </a:r>
            <a:endParaRPr/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b. 사회적 자본의 등장</a:t>
            </a:r>
            <a:endParaRPr sz="2400"/>
          </a:p>
        </p:txBody>
      </p:sp>
      <p:sp>
        <p:nvSpPr>
          <p:cNvPr id="90" name="Google Shape;90;p16"/>
          <p:cNvSpPr txBox="1"/>
          <p:nvPr>
            <p:ph idx="1" type="body"/>
          </p:nvPr>
        </p:nvSpPr>
        <p:spPr>
          <a:xfrm>
            <a:off x="311700" y="1394950"/>
            <a:ext cx="8520600" cy="15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의미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가치</a:t>
            </a:r>
            <a:endParaRPr/>
          </a:p>
        </p:txBody>
      </p:sp>
      <p:sp>
        <p:nvSpPr>
          <p:cNvPr id="91" name="Google Shape;91;p16"/>
          <p:cNvSpPr txBox="1"/>
          <p:nvPr/>
        </p:nvSpPr>
        <p:spPr>
          <a:xfrm>
            <a:off x="1829275" y="3324975"/>
            <a:ext cx="6198000" cy="7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>
              <a:spcBef>
                <a:spcPts val="0"/>
              </a:spcBef>
              <a:spcAft>
                <a:spcPts val="0"/>
              </a:spcAft>
              <a:buSzPts val="3200"/>
              <a:buAutoNum type="arabicPeriod"/>
            </a:pPr>
            <a:r>
              <a:rPr lang="ko"/>
              <a:t>경제발전을 위한 법치주의</a:t>
            </a:r>
            <a:endParaRPr/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b. 사회</a:t>
            </a:r>
            <a:r>
              <a:rPr lang="ko" sz="2400"/>
              <a:t>적 자본인 신뢰 </a:t>
            </a:r>
            <a:r>
              <a:rPr lang="ko" sz="2400"/>
              <a:t>구현</a:t>
            </a:r>
            <a:r>
              <a:rPr lang="ko" sz="2400"/>
              <a:t>을 위한 대표 법안 </a:t>
            </a:r>
            <a:endParaRPr sz="2400"/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311700" y="1394950"/>
            <a:ext cx="8520600" cy="15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소유</a:t>
            </a:r>
            <a:r>
              <a:rPr lang="ko"/>
              <a:t>권 : </a:t>
            </a:r>
            <a:r>
              <a:rPr lang="ko"/>
              <a:t>가</a:t>
            </a:r>
            <a:r>
              <a:rPr lang="ko"/>
              <a:t>진 것에 대한 명확한 구분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분배 : 자산의 공정하고 효율적인 배분</a:t>
            </a:r>
            <a:endParaRPr/>
          </a:p>
        </p:txBody>
      </p:sp>
      <p:sp>
        <p:nvSpPr>
          <p:cNvPr id="98" name="Google Shape;98;p17"/>
          <p:cNvSpPr txBox="1"/>
          <p:nvPr/>
        </p:nvSpPr>
        <p:spPr>
          <a:xfrm>
            <a:off x="1829275" y="3324975"/>
            <a:ext cx="6198000" cy="7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  소유권</a:t>
            </a:r>
            <a:endParaRPr/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   a. 신</a:t>
            </a:r>
            <a:r>
              <a:rPr lang="ko" sz="2400"/>
              <a:t>뢰 형성을 위한 소유권의 가치</a:t>
            </a:r>
            <a:endParaRPr sz="2400"/>
          </a:p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311700" y="1394950"/>
            <a:ext cx="8520600" cy="15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소유권</a:t>
            </a:r>
            <a:r>
              <a:rPr lang="ko"/>
              <a:t>의 명확한 정의는 매우 중요하다. 왜 그런지 사례를 통해 진행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그러나 아직 불명확한 분야가 존재한다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분리된 인체 부분에 대한 소유권</a:t>
            </a:r>
            <a:endParaRPr/>
          </a:p>
        </p:txBody>
      </p:sp>
      <p:sp>
        <p:nvSpPr>
          <p:cNvPr id="105" name="Google Shape;105;p18"/>
          <p:cNvSpPr txBox="1"/>
          <p:nvPr/>
        </p:nvSpPr>
        <p:spPr>
          <a:xfrm>
            <a:off x="1829275" y="3324975"/>
            <a:ext cx="6198000" cy="7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  소유권</a:t>
            </a:r>
            <a:endParaRPr/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   b. 국</a:t>
            </a:r>
            <a:r>
              <a:rPr lang="ko" sz="2400"/>
              <a:t>내 사례</a:t>
            </a:r>
            <a:endParaRPr sz="2400"/>
          </a:p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311700" y="1394950"/>
            <a:ext cx="8520600" cy="15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우리나</a:t>
            </a:r>
            <a:r>
              <a:rPr lang="ko"/>
              <a:t>라 종전 학설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충분히 다루어지지 않았다</a:t>
            </a:r>
            <a:endParaRPr/>
          </a:p>
        </p:txBody>
      </p:sp>
      <p:sp>
        <p:nvSpPr>
          <p:cNvPr id="112" name="Google Shape;112;p19"/>
          <p:cNvSpPr txBox="1"/>
          <p:nvPr/>
        </p:nvSpPr>
        <p:spPr>
          <a:xfrm>
            <a:off x="1829275" y="3324975"/>
            <a:ext cx="6198000" cy="7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  소유권</a:t>
            </a:r>
            <a:endParaRPr/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   c. 국외 사례</a:t>
            </a:r>
            <a:endParaRPr sz="2400"/>
          </a:p>
        </p:txBody>
      </p:sp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311700" y="1394950"/>
            <a:ext cx="8520600" cy="15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독일연방대법</a:t>
            </a:r>
            <a:r>
              <a:rPr lang="ko"/>
              <a:t>원 1993년 11월 9일 판결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독일에서의 논리</a:t>
            </a:r>
            <a:endParaRPr/>
          </a:p>
        </p:txBody>
      </p:sp>
      <p:sp>
        <p:nvSpPr>
          <p:cNvPr id="119" name="Google Shape;119;p20"/>
          <p:cNvSpPr txBox="1"/>
          <p:nvPr/>
        </p:nvSpPr>
        <p:spPr>
          <a:xfrm>
            <a:off x="1829275" y="3324975"/>
            <a:ext cx="6198000" cy="7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  소유권</a:t>
            </a:r>
            <a:endParaRPr/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   d. 결론</a:t>
            </a:r>
            <a:endParaRPr sz="2400"/>
          </a:p>
        </p:txBody>
      </p:sp>
      <p:sp>
        <p:nvSpPr>
          <p:cNvPr id="125" name="Google Shape;125;p21"/>
          <p:cNvSpPr txBox="1"/>
          <p:nvPr>
            <p:ph idx="1" type="body"/>
          </p:nvPr>
        </p:nvSpPr>
        <p:spPr>
          <a:xfrm>
            <a:off x="311700" y="1394950"/>
            <a:ext cx="8520600" cy="15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과학의 발전에 맞게 구체적인 상황에 대한  명확한 소유권 법 제정이 필요하다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그래야 이 발전 속도에 맞춰 사회적 자본인 신뢰를 유지하고 강화할 수 있다</a:t>
            </a:r>
            <a:endParaRPr/>
          </a:p>
        </p:txBody>
      </p:sp>
      <p:sp>
        <p:nvSpPr>
          <p:cNvPr id="126" name="Google Shape;126;p21"/>
          <p:cNvSpPr txBox="1"/>
          <p:nvPr/>
        </p:nvSpPr>
        <p:spPr>
          <a:xfrm>
            <a:off x="1829275" y="3324975"/>
            <a:ext cx="6198000" cy="7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lue &amp; Gold">
  <a:themeElements>
    <a:clrScheme name="Blue &amp; Gold">
      <a:dk1>
        <a:srgbClr val="FFFFFF"/>
      </a:dk1>
      <a:lt1>
        <a:srgbClr val="01AFD1"/>
      </a:lt1>
      <a:dk2>
        <a:srgbClr val="1E2D31"/>
      </a:dk2>
      <a:lt2>
        <a:srgbClr val="BFC7CA"/>
      </a:lt2>
      <a:accent1>
        <a:srgbClr val="006F85"/>
      </a:accent1>
      <a:accent2>
        <a:srgbClr val="AF4345"/>
      </a:accent2>
      <a:accent3>
        <a:srgbClr val="47D06A"/>
      </a:accent3>
      <a:accent4>
        <a:srgbClr val="F58F8F"/>
      </a:accent4>
      <a:accent5>
        <a:srgbClr val="F6CD4C"/>
      </a:accent5>
      <a:accent6>
        <a:srgbClr val="F8E71C"/>
      </a:accent6>
      <a:hlink>
        <a:srgbClr val="F6CD4C"/>
      </a:hlink>
      <a:folHlink>
        <a:srgbClr val="F6CD4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