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1" d="100"/>
          <a:sy n="91" d="100"/>
        </p:scale>
        <p:origin x="12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066925" y="337303"/>
            <a:ext cx="11734800" cy="632224"/>
          </a:xfrm>
          <a:prstGeom prst="rect">
            <a:avLst/>
          </a:prstGeom>
        </p:spPr>
        <p:txBody>
          <a:bodyPr vert="horz" wrap="square" lIns="0" tIns="16510" rIns="0" bIns="0" rtlCol="0">
            <a:spAutoFit/>
          </a:bodyPr>
          <a:lstStyle/>
          <a:p>
            <a:pPr marL="3213735">
              <a:lnSpc>
                <a:spcPct val="100000"/>
              </a:lnSpc>
              <a:spcBef>
                <a:spcPts val="130"/>
              </a:spcBef>
            </a:pPr>
            <a:r>
              <a:rPr lang="en-US" sz="4000" spc="15" dirty="0" smtClean="0">
                <a:solidFill>
                  <a:srgbClr val="0070C0"/>
                </a:solidFill>
              </a:rPr>
              <a:t>ANOMALY DETECTION USING RNN</a:t>
            </a:r>
            <a:endParaRPr sz="4000" spc="15" dirty="0">
              <a:solidFill>
                <a:srgbClr val="0070C0"/>
              </a:solidFill>
            </a:endParaRPr>
          </a:p>
        </p:txBody>
      </p:sp>
      <p:sp>
        <p:nvSpPr>
          <p:cNvPr id="12" name="Subtitle 11"/>
          <p:cNvSpPr>
            <a:spLocks noGrp="1"/>
          </p:cNvSpPr>
          <p:nvPr>
            <p:ph type="subTitle" idx="4"/>
          </p:nvPr>
        </p:nvSpPr>
        <p:spPr>
          <a:xfrm>
            <a:off x="1143000" y="3251954"/>
            <a:ext cx="9372600" cy="1661993"/>
          </a:xfrm>
        </p:spPr>
        <p:txBody>
          <a:bodyPr/>
          <a:lstStyle/>
          <a:p>
            <a:r>
              <a:rPr lang="en-US" sz="2800" dirty="0" smtClean="0"/>
              <a:t>PRESENTED BY.,</a:t>
            </a:r>
          </a:p>
          <a:p>
            <a:r>
              <a:rPr lang="en-US" sz="2000" dirty="0" smtClean="0"/>
              <a:t>                            </a:t>
            </a:r>
            <a:r>
              <a:rPr lang="en-US" sz="2000" dirty="0" smtClean="0"/>
              <a:t>A.RITHIGA</a:t>
            </a:r>
          </a:p>
          <a:p>
            <a:r>
              <a:rPr lang="en-US" sz="2000"/>
              <a:t> </a:t>
            </a:r>
            <a:r>
              <a:rPr lang="en-US" sz="2000" smtClean="0"/>
              <a:t>                                 821721104307</a:t>
            </a:r>
            <a:endParaRPr lang="en-US" sz="2000" dirty="0" smtClean="0"/>
          </a:p>
          <a:p>
            <a:r>
              <a:rPr lang="en-US" sz="2000" dirty="0"/>
              <a:t> </a:t>
            </a:r>
            <a:r>
              <a:rPr lang="en-US" sz="2000" dirty="0" smtClean="0"/>
              <a:t>                           BE.CSE</a:t>
            </a:r>
          </a:p>
          <a:p>
            <a:r>
              <a:rPr lang="en-US" sz="2000" dirty="0"/>
              <a:t> </a:t>
            </a:r>
            <a:r>
              <a:rPr lang="en-US" sz="2000" dirty="0" smtClean="0"/>
              <a:t>                           SIR ISSAC NEWTON COLLEGE OF ENGINEERING AND TECHNOLOGY</a:t>
            </a:r>
            <a:endParaRPr lang="en-US" sz="2000"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38941" y="0"/>
            <a:ext cx="10681335" cy="2721899"/>
          </a:xfrm>
          <a:prstGeom prst="rect">
            <a:avLst/>
          </a:prstGeom>
        </p:spPr>
        <p:txBody>
          <a:bodyPr vert="horz" wrap="square" lIns="0" tIns="13335" rIns="0" bIns="0" rtlCol="0">
            <a:spAutoFit/>
          </a:bodyPr>
          <a:lstStyle/>
          <a:p>
            <a:pPr marL="12700">
              <a:lnSpc>
                <a:spcPct val="100000"/>
              </a:lnSpc>
              <a:spcBef>
                <a:spcPts val="105"/>
              </a:spcBef>
            </a:pPr>
            <a:r>
              <a:rPr dirty="0" smtClean="0"/>
              <a:t>R</a:t>
            </a:r>
            <a:r>
              <a:rPr spc="-40" dirty="0" smtClean="0"/>
              <a:t>E</a:t>
            </a:r>
            <a:r>
              <a:rPr spc="15" dirty="0" smtClean="0"/>
              <a:t>S</a:t>
            </a:r>
            <a:r>
              <a:rPr spc="-30" dirty="0" smtClean="0"/>
              <a:t>U</a:t>
            </a:r>
            <a:r>
              <a:rPr spc="-405" dirty="0" smtClean="0"/>
              <a:t>L</a:t>
            </a:r>
            <a:r>
              <a:rPr dirty="0" smtClean="0"/>
              <a:t>TS</a:t>
            </a:r>
            <a:r>
              <a:rPr lang="en-US" dirty="0"/>
              <a:t/>
            </a:r>
            <a:br>
              <a:rPr lang="en-US" dirty="0"/>
            </a:br>
            <a:r>
              <a:rPr lang="en-US" dirty="0" smtClean="0"/>
              <a:t/>
            </a:r>
            <a:br>
              <a:rPr lang="en-US" dirty="0" smtClean="0"/>
            </a:br>
            <a:r>
              <a:rPr lang="en-US" sz="3200" dirty="0" smtClean="0">
                <a:solidFill>
                  <a:srgbClr val="00B0F0"/>
                </a:solidFill>
              </a:rPr>
              <a:t>   Isolation Forest </a:t>
            </a:r>
            <a:r>
              <a:rPr lang="en-US" dirty="0" smtClean="0"/>
              <a:t/>
            </a:r>
            <a:br>
              <a:rPr lang="en-US" dirty="0" smtClean="0"/>
            </a:br>
            <a:endParaRPr dirty="0"/>
          </a:p>
        </p:txBody>
      </p:sp>
      <p:pic>
        <p:nvPicPr>
          <p:cNvPr id="13" name="Content Placeholder 12"/>
          <p:cNvPicPr>
            <a:picLocks noGrp="1" noChangeAspect="1"/>
          </p:cNvPicPr>
          <p:nvPr>
            <p:ph sz="half" idx="4294967295"/>
          </p:nvPr>
        </p:nvPicPr>
        <p:blipFill>
          <a:blip r:embed="rId3"/>
          <a:stretch>
            <a:fillRect/>
          </a:stretch>
        </p:blipFill>
        <p:spPr>
          <a:xfrm>
            <a:off x="304800" y="2126359"/>
            <a:ext cx="5303837" cy="3436938"/>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25737"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0" y="318743"/>
            <a:ext cx="8794750" cy="1493999"/>
          </a:xfrm>
          <a:prstGeom prst="rect">
            <a:avLst/>
          </a:prstGeom>
        </p:spPr>
        <p:txBody>
          <a:bodyPr vert="horz" wrap="square" lIns="0" tIns="16510" rIns="0" bIns="0" rtlCol="0">
            <a:spAutoFit/>
          </a:bodyPr>
          <a:lstStyle/>
          <a:p>
            <a:pPr marL="12700">
              <a:lnSpc>
                <a:spcPct val="100000"/>
              </a:lnSpc>
              <a:spcBef>
                <a:spcPts val="130"/>
              </a:spcBef>
            </a:pPr>
            <a:r>
              <a:rPr lang="en-US" dirty="0"/>
              <a:t>Anomaly Detection using</a:t>
            </a:r>
            <a:br>
              <a:rPr lang="en-US" dirty="0"/>
            </a:br>
            <a:r>
              <a:rPr lang="en-US" dirty="0"/>
              <a:t>RNN</a:t>
            </a:r>
            <a:endParaRPr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23" name="Picture 22"/>
          <p:cNvPicPr>
            <a:picLocks noChangeAspect="1"/>
          </p:cNvPicPr>
          <p:nvPr/>
        </p:nvPicPr>
        <p:blipFill>
          <a:blip r:embed="rId4"/>
          <a:stretch>
            <a:fillRect/>
          </a:stretch>
        </p:blipFill>
        <p:spPr>
          <a:xfrm>
            <a:off x="1095375" y="2459638"/>
            <a:ext cx="6646484" cy="344586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ctrTitle"/>
          </p:nvPr>
        </p:nvSpPr>
        <p:spPr>
          <a:xfrm>
            <a:off x="538991" y="471121"/>
            <a:ext cx="5800851" cy="752129"/>
          </a:xfrm>
          <a:prstGeom prst="rect">
            <a:avLst/>
          </a:prstGeom>
        </p:spPr>
        <p:txBody>
          <a:bodyPr vert="horz" wrap="square" lIns="0" tIns="13335" rIns="0" bIns="0" rtlCol="0">
            <a:spAutoFit/>
          </a:bodyPr>
          <a:lstStyle/>
          <a:p>
            <a:pPr marL="12700">
              <a:lnSpc>
                <a:spcPct val="100000"/>
              </a:lnSpc>
              <a:spcBef>
                <a:spcPts val="105"/>
              </a:spcBef>
            </a:pPr>
            <a:r>
              <a:rPr sz="4800" spc="25" dirty="0"/>
              <a:t>A</a:t>
            </a:r>
            <a:r>
              <a:rPr sz="4800" spc="-5" dirty="0"/>
              <a:t>G</a:t>
            </a:r>
            <a:r>
              <a:rPr sz="4800" spc="-35" dirty="0"/>
              <a:t>E</a:t>
            </a:r>
            <a:r>
              <a:rPr sz="4800" spc="15" dirty="0"/>
              <a:t>N</a:t>
            </a:r>
            <a:r>
              <a:rPr sz="4800" dirty="0"/>
              <a:t>DA</a:t>
            </a:r>
          </a:p>
        </p:txBody>
      </p:sp>
      <p:sp>
        <p:nvSpPr>
          <p:cNvPr id="23" name="Subtitle 22"/>
          <p:cNvSpPr>
            <a:spLocks noGrp="1"/>
          </p:cNvSpPr>
          <p:nvPr>
            <p:ph type="subTitle" idx="4"/>
          </p:nvPr>
        </p:nvSpPr>
        <p:spPr>
          <a:xfrm>
            <a:off x="2323932" y="1322935"/>
            <a:ext cx="8534400" cy="5478423"/>
          </a:xfrm>
        </p:spPr>
        <p:txBody>
          <a:bodyPr/>
          <a:lstStyle/>
          <a:p>
            <a:r>
              <a:rPr lang="en-US" sz="2800" b="1" i="1" dirty="0"/>
              <a:t>Anomaly Detection involves</a:t>
            </a:r>
          </a:p>
          <a:p>
            <a:r>
              <a:rPr lang="en-US" sz="2800" b="1" i="1" dirty="0" smtClean="0"/>
              <a:t>several steps</a:t>
            </a:r>
          </a:p>
          <a:p>
            <a:endParaRPr lang="en-US" dirty="0" smtClean="0"/>
          </a:p>
          <a:p>
            <a:endParaRPr lang="en-US" dirty="0" smtClean="0"/>
          </a:p>
          <a:p>
            <a:pPr marL="342900" indent="-342900">
              <a:buFont typeface="Wingdings" panose="05000000000000000000" pitchFamily="2" charset="2"/>
              <a:buChar char="v"/>
            </a:pPr>
            <a:r>
              <a:rPr lang="en-US" sz="2400" b="1" dirty="0" smtClean="0"/>
              <a:t>Statistical </a:t>
            </a:r>
            <a:r>
              <a:rPr lang="en-US" sz="2400" b="1" dirty="0"/>
              <a:t>Methods</a:t>
            </a:r>
          </a:p>
          <a:p>
            <a:pPr marL="342900" indent="-342900">
              <a:buFont typeface="Wingdings" panose="05000000000000000000" pitchFamily="2" charset="2"/>
              <a:buChar char="v"/>
            </a:pPr>
            <a:endParaRPr lang="en-US" sz="2400" b="1" dirty="0"/>
          </a:p>
          <a:p>
            <a:pPr marL="342900" indent="-342900">
              <a:buFont typeface="Wingdings" panose="05000000000000000000" pitchFamily="2" charset="2"/>
              <a:buChar char="v"/>
            </a:pPr>
            <a:r>
              <a:rPr lang="en-US" sz="2400" b="1" dirty="0"/>
              <a:t>Time Series Analysis</a:t>
            </a:r>
          </a:p>
          <a:p>
            <a:pPr marL="342900" indent="-342900">
              <a:buFont typeface="Wingdings" panose="05000000000000000000" pitchFamily="2" charset="2"/>
              <a:buChar char="v"/>
            </a:pPr>
            <a:endParaRPr lang="en-US" sz="2400" b="1" dirty="0"/>
          </a:p>
          <a:p>
            <a:pPr marL="342900" indent="-342900">
              <a:buFont typeface="Wingdings" panose="05000000000000000000" pitchFamily="2" charset="2"/>
              <a:buChar char="v"/>
            </a:pPr>
            <a:r>
              <a:rPr lang="en-US" sz="2400" b="1" dirty="0"/>
              <a:t>Deep Learning</a:t>
            </a:r>
          </a:p>
          <a:p>
            <a:pPr marL="342900" indent="-342900">
              <a:buFont typeface="Wingdings" panose="05000000000000000000" pitchFamily="2" charset="2"/>
              <a:buChar char="v"/>
            </a:pPr>
            <a:endParaRPr lang="en-US" sz="2400" b="1" dirty="0"/>
          </a:p>
          <a:p>
            <a:pPr marL="342900" indent="-342900">
              <a:buFont typeface="Wingdings" panose="05000000000000000000" pitchFamily="2" charset="2"/>
              <a:buChar char="v"/>
            </a:pPr>
            <a:r>
              <a:rPr lang="en-US" sz="2400" b="1" dirty="0"/>
              <a:t>Ensemble Methods</a:t>
            </a:r>
          </a:p>
          <a:p>
            <a:pPr marL="342900" indent="-342900">
              <a:buFont typeface="Wingdings" panose="05000000000000000000" pitchFamily="2" charset="2"/>
              <a:buChar char="v"/>
            </a:pPr>
            <a:endParaRPr lang="en-US" sz="2400" b="1" dirty="0"/>
          </a:p>
          <a:p>
            <a:pPr marL="342900" indent="-342900">
              <a:buFont typeface="Wingdings" panose="05000000000000000000" pitchFamily="2" charset="2"/>
              <a:buChar char="v"/>
            </a:pPr>
            <a:r>
              <a:rPr lang="en-US" sz="2400" b="1" dirty="0"/>
              <a:t>Domain-Specific Techniques</a:t>
            </a:r>
          </a:p>
          <a:p>
            <a:endParaRPr lang="en-US" sz="2400" b="1" dirty="0"/>
          </a:p>
          <a:p>
            <a:pPr marL="342900" indent="-342900">
              <a:buFont typeface="Wingdings" panose="05000000000000000000" pitchFamily="2" charset="2"/>
              <a:buChar char="v"/>
            </a:pPr>
            <a:r>
              <a:rPr lang="en-US" sz="2400" b="1" dirty="0"/>
              <a:t>Machine Learning Techniques</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ctrTitle"/>
          </p:nvPr>
        </p:nvSpPr>
        <p:spPr>
          <a:xfrm>
            <a:off x="641106" y="457200"/>
            <a:ext cx="6902694" cy="75533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800" spc="-20" dirty="0"/>
              <a:t>P</a:t>
            </a:r>
            <a:r>
              <a:rPr sz="4800" spc="15" dirty="0"/>
              <a:t>ROB</a:t>
            </a:r>
            <a:r>
              <a:rPr sz="4800" spc="55" dirty="0"/>
              <a:t>L</a:t>
            </a:r>
            <a:r>
              <a:rPr sz="4800" spc="-20" dirty="0"/>
              <a:t>E</a:t>
            </a:r>
            <a:r>
              <a:rPr sz="4800" spc="20" dirty="0"/>
              <a:t>M</a:t>
            </a:r>
            <a:r>
              <a:rPr sz="4800" dirty="0"/>
              <a:t>	</a:t>
            </a:r>
            <a:r>
              <a:rPr sz="4800" spc="10" dirty="0"/>
              <a:t>S</a:t>
            </a:r>
            <a:r>
              <a:rPr sz="4800" spc="-370" dirty="0"/>
              <a:t>T</a:t>
            </a:r>
            <a:r>
              <a:rPr sz="4800" spc="-375" dirty="0"/>
              <a:t>A</a:t>
            </a:r>
            <a:r>
              <a:rPr sz="4800" spc="15" dirty="0"/>
              <a:t>T</a:t>
            </a:r>
            <a:r>
              <a:rPr sz="4800" spc="-10" dirty="0"/>
              <a:t>E</a:t>
            </a:r>
            <a:r>
              <a:rPr sz="4800" spc="-20" dirty="0"/>
              <a:t>ME</a:t>
            </a:r>
            <a:r>
              <a:rPr sz="4800" spc="10" dirty="0"/>
              <a:t>NT</a:t>
            </a:r>
            <a:endParaRPr sz="4800" dirty="0"/>
          </a:p>
        </p:txBody>
      </p:sp>
      <p:sp>
        <p:nvSpPr>
          <p:cNvPr id="11" name="Subtitle 10"/>
          <p:cNvSpPr>
            <a:spLocks noGrp="1"/>
          </p:cNvSpPr>
          <p:nvPr>
            <p:ph type="subTitle" idx="4"/>
          </p:nvPr>
        </p:nvSpPr>
        <p:spPr>
          <a:xfrm>
            <a:off x="304800" y="1857375"/>
            <a:ext cx="8534400" cy="3447098"/>
          </a:xfrm>
        </p:spPr>
        <p:txBody>
          <a:bodyPr/>
          <a:lstStyle/>
          <a:p>
            <a:r>
              <a:rPr lang="en-US" sz="2800" dirty="0"/>
              <a:t>Anomaly detection using Recurrent Neural Networks (RNNs) involves identifying patterns in sequential data and detecting deviations or anomalies from these patterns. </a:t>
            </a:r>
          </a:p>
          <a:p>
            <a:r>
              <a:rPr lang="en-US" sz="2800" dirty="0"/>
              <a:t>The effectiveness of anomaly detection using RNNs depends on factors such as the quality of the training data, the choice of RNN architecture, the selection of hyperparameters, and the appropriateness of the anomaly detection strategy for the specific application domain.</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ctrTitle"/>
          </p:nvPr>
        </p:nvSpPr>
        <p:spPr>
          <a:xfrm>
            <a:off x="306872" y="381000"/>
            <a:ext cx="5800851" cy="755335"/>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800" spc="5" dirty="0"/>
              <a:t>PROJECT	</a:t>
            </a:r>
            <a:r>
              <a:rPr sz="4800" spc="-20" dirty="0"/>
              <a:t>OVERVIEW</a:t>
            </a:r>
            <a:endParaRPr sz="4800" dirty="0"/>
          </a:p>
        </p:txBody>
      </p:sp>
      <p:sp>
        <p:nvSpPr>
          <p:cNvPr id="11" name="Subtitle 10"/>
          <p:cNvSpPr>
            <a:spLocks noGrp="1"/>
          </p:cNvSpPr>
          <p:nvPr>
            <p:ph type="subTitle" idx="4"/>
          </p:nvPr>
        </p:nvSpPr>
        <p:spPr>
          <a:xfrm>
            <a:off x="739775" y="1295400"/>
            <a:ext cx="8534400" cy="5016758"/>
          </a:xfrm>
        </p:spPr>
        <p:txBody>
          <a:bodyPr/>
          <a:lstStyle/>
          <a:p>
            <a:r>
              <a:rPr lang="en-US" sz="2800" dirty="0"/>
              <a:t>Explanation of the importance of anomaly detection in various industries and applications.</a:t>
            </a:r>
          </a:p>
          <a:p>
            <a:r>
              <a:rPr lang="en-US" sz="2800" dirty="0"/>
              <a:t>Overview of the project's aim to develop an effective anomaly detection system</a:t>
            </a:r>
            <a:r>
              <a:rPr lang="en-US" sz="2800" dirty="0" smtClean="0"/>
              <a:t>.</a:t>
            </a:r>
          </a:p>
          <a:p>
            <a:endParaRPr lang="en-US" sz="2800" dirty="0"/>
          </a:p>
          <a:p>
            <a:endParaRPr lang="en-US" sz="2800" dirty="0" smtClean="0"/>
          </a:p>
          <a:p>
            <a:pPr marL="514350" indent="-514350">
              <a:buFont typeface="+mj-lt"/>
              <a:buAutoNum type="alphaLcParenR"/>
            </a:pPr>
            <a:r>
              <a:rPr lang="en-US" sz="2800" dirty="0"/>
              <a:t>Definition of anomaly detection and its relevance in identifying unusual patterns or outliers in data.</a:t>
            </a:r>
          </a:p>
          <a:p>
            <a:pPr marL="514350" indent="-514350">
              <a:buFont typeface="+mj-lt"/>
              <a:buAutoNum type="alphaLcParenR"/>
            </a:pPr>
            <a:r>
              <a:rPr lang="en-US" sz="2800" dirty="0"/>
              <a:t>Explanation of the challenges involved in detecting anomalies and the need for robust detection methods.</a:t>
            </a:r>
          </a:p>
          <a:p>
            <a:endParaRPr lang="en-US" sz="2800" dirty="0"/>
          </a:p>
          <a:p>
            <a:endParaRPr lang="en-US"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ctrTitle"/>
          </p:nvPr>
        </p:nvSpPr>
        <p:spPr>
          <a:xfrm>
            <a:off x="381000" y="381000"/>
            <a:ext cx="7467600" cy="755335"/>
          </a:xfrm>
          <a:prstGeom prst="rect">
            <a:avLst/>
          </a:prstGeom>
        </p:spPr>
        <p:txBody>
          <a:bodyPr vert="horz" wrap="square" lIns="0" tIns="16510" rIns="0" bIns="0" rtlCol="0">
            <a:spAutoFit/>
          </a:bodyPr>
          <a:lstStyle/>
          <a:p>
            <a:pPr marL="12700">
              <a:lnSpc>
                <a:spcPct val="100000"/>
              </a:lnSpc>
              <a:spcBef>
                <a:spcPts val="130"/>
              </a:spcBef>
            </a:pPr>
            <a:r>
              <a:rPr sz="4800" spc="25" dirty="0"/>
              <a:t>W</a:t>
            </a:r>
            <a:r>
              <a:rPr sz="4800" spc="-20" dirty="0"/>
              <a:t>H</a:t>
            </a:r>
            <a:r>
              <a:rPr sz="4800" spc="20" dirty="0"/>
              <a:t>O</a:t>
            </a:r>
            <a:r>
              <a:rPr sz="4800" spc="-235" dirty="0"/>
              <a:t> </a:t>
            </a:r>
            <a:r>
              <a:rPr sz="4800" spc="-10" dirty="0"/>
              <a:t>AR</a:t>
            </a:r>
            <a:r>
              <a:rPr sz="4800" spc="15" dirty="0"/>
              <a:t>E</a:t>
            </a:r>
            <a:r>
              <a:rPr sz="4800" spc="-35" dirty="0"/>
              <a:t> </a:t>
            </a:r>
            <a:r>
              <a:rPr sz="4800" spc="-10" dirty="0"/>
              <a:t>T</a:t>
            </a:r>
            <a:r>
              <a:rPr sz="4800" spc="-15" dirty="0"/>
              <a:t>H</a:t>
            </a:r>
            <a:r>
              <a:rPr sz="4800" spc="15" dirty="0"/>
              <a:t>E</a:t>
            </a:r>
            <a:r>
              <a:rPr sz="4800" spc="-35" dirty="0"/>
              <a:t> </a:t>
            </a:r>
            <a:r>
              <a:rPr sz="4800" spc="-20" dirty="0"/>
              <a:t>E</a:t>
            </a:r>
            <a:r>
              <a:rPr sz="4800" spc="30" dirty="0"/>
              <a:t>N</a:t>
            </a:r>
            <a:r>
              <a:rPr sz="4800" spc="15" dirty="0"/>
              <a:t>D</a:t>
            </a:r>
            <a:r>
              <a:rPr sz="4800" spc="-45" dirty="0"/>
              <a:t> </a:t>
            </a:r>
            <a:r>
              <a:rPr sz="4800" dirty="0"/>
              <a:t>U</a:t>
            </a:r>
            <a:r>
              <a:rPr sz="4800" spc="10" dirty="0"/>
              <a:t>S</a:t>
            </a:r>
            <a:r>
              <a:rPr sz="4800" spc="-25" dirty="0"/>
              <a:t>E</a:t>
            </a:r>
            <a:r>
              <a:rPr sz="4800" spc="-10" dirty="0"/>
              <a:t>R</a:t>
            </a:r>
            <a:r>
              <a:rPr sz="4800" spc="5" dirty="0"/>
              <a:t>S?</a:t>
            </a:r>
            <a:endParaRPr sz="4800" dirty="0"/>
          </a:p>
        </p:txBody>
      </p:sp>
      <p:sp>
        <p:nvSpPr>
          <p:cNvPr id="9" name="Subtitle 8"/>
          <p:cNvSpPr>
            <a:spLocks noGrp="1"/>
          </p:cNvSpPr>
          <p:nvPr>
            <p:ph type="subTitle" idx="4"/>
          </p:nvPr>
        </p:nvSpPr>
        <p:spPr>
          <a:xfrm>
            <a:off x="874468" y="1295634"/>
            <a:ext cx="8534400" cy="4308872"/>
          </a:xfrm>
        </p:spPr>
        <p:txBody>
          <a:bodyPr/>
          <a:lstStyle/>
          <a:p>
            <a:pPr marL="457200" indent="-457200">
              <a:buFont typeface="Wingdings" panose="05000000000000000000" pitchFamily="2" charset="2"/>
              <a:buChar char="v"/>
            </a:pPr>
            <a:r>
              <a:rPr lang="en-US" sz="2800" dirty="0">
                <a:latin typeface="Arial" panose="020B0604020202020204" pitchFamily="34" charset="0"/>
                <a:cs typeface="Arial" panose="020B0604020202020204" pitchFamily="34" charset="0"/>
              </a:rPr>
              <a:t>Financial </a:t>
            </a:r>
            <a:r>
              <a:rPr lang="en-US" sz="2800" dirty="0" smtClean="0">
                <a:latin typeface="Arial" panose="020B0604020202020204" pitchFamily="34" charset="0"/>
                <a:cs typeface="Arial" panose="020B0604020202020204" pitchFamily="34" charset="0"/>
              </a:rPr>
              <a:t>Institutions</a:t>
            </a:r>
          </a:p>
          <a:p>
            <a:pPr marL="457200" indent="-457200">
              <a:buFont typeface="Wingdings" panose="05000000000000000000" pitchFamily="2" charset="2"/>
              <a:buChar char="v"/>
            </a:pPr>
            <a:r>
              <a:rPr lang="en-US" sz="2800" dirty="0">
                <a:latin typeface="Arial" panose="020B0604020202020204" pitchFamily="34" charset="0"/>
                <a:cs typeface="Arial" panose="020B0604020202020204" pitchFamily="34" charset="0"/>
              </a:rPr>
              <a:t>Cybersecurity </a:t>
            </a:r>
            <a:r>
              <a:rPr lang="en-US" sz="2800" dirty="0" smtClean="0">
                <a:latin typeface="Arial" panose="020B0604020202020204" pitchFamily="34" charset="0"/>
                <a:cs typeface="Arial" panose="020B0604020202020204" pitchFamily="34" charset="0"/>
              </a:rPr>
              <a:t>Professionals</a:t>
            </a:r>
          </a:p>
          <a:p>
            <a:pPr marL="457200" indent="-457200">
              <a:buFont typeface="Wingdings" panose="05000000000000000000" pitchFamily="2" charset="2"/>
              <a:buChar char="v"/>
            </a:pPr>
            <a:r>
              <a:rPr lang="en-US" sz="2800" dirty="0">
                <a:cs typeface="Arial" panose="020B0604020202020204" pitchFamily="34" charset="0"/>
              </a:rPr>
              <a:t>Manufacturing</a:t>
            </a:r>
            <a:r>
              <a:rPr lang="en-US" sz="2800" dirty="0">
                <a:latin typeface="Arial" panose="020B0604020202020204" pitchFamily="34" charset="0"/>
                <a:cs typeface="Arial" panose="020B0604020202020204" pitchFamily="34" charset="0"/>
              </a:rPr>
              <a:t> and Industrial </a:t>
            </a:r>
            <a:r>
              <a:rPr lang="en-US" sz="2800" dirty="0" smtClean="0">
                <a:latin typeface="Arial" panose="020B0604020202020204" pitchFamily="34" charset="0"/>
                <a:cs typeface="Arial" panose="020B0604020202020204" pitchFamily="34" charset="0"/>
              </a:rPr>
              <a:t>Automation</a:t>
            </a:r>
          </a:p>
          <a:p>
            <a:pPr marL="457200" indent="-457200">
              <a:buFont typeface="Wingdings" panose="05000000000000000000" pitchFamily="2" charset="2"/>
              <a:buChar char="v"/>
            </a:pPr>
            <a:r>
              <a:rPr lang="en-US" sz="2800" dirty="0">
                <a:latin typeface="Arial" panose="020B0604020202020204" pitchFamily="34" charset="0"/>
                <a:cs typeface="Arial" panose="020B0604020202020204" pitchFamily="34" charset="0"/>
              </a:rPr>
              <a:t>Healthcare </a:t>
            </a:r>
            <a:r>
              <a:rPr lang="en-US" sz="2800" dirty="0" smtClean="0">
                <a:latin typeface="Arial" panose="020B0604020202020204" pitchFamily="34" charset="0"/>
                <a:cs typeface="Arial" panose="020B0604020202020204" pitchFamily="34" charset="0"/>
              </a:rPr>
              <a:t>Providers</a:t>
            </a:r>
          </a:p>
          <a:p>
            <a:pPr marL="457200" indent="-457200">
              <a:buFont typeface="Wingdings" panose="05000000000000000000" pitchFamily="2" charset="2"/>
              <a:buChar char="v"/>
            </a:pPr>
            <a:r>
              <a:rPr lang="en-US" sz="2800" dirty="0">
                <a:latin typeface="Arial" panose="020B0604020202020204" pitchFamily="34" charset="0"/>
                <a:cs typeface="Arial" panose="020B0604020202020204" pitchFamily="34" charset="0"/>
              </a:rPr>
              <a:t>E-commerce and </a:t>
            </a:r>
            <a:r>
              <a:rPr lang="en-US" sz="2800" dirty="0" smtClean="0">
                <a:latin typeface="Arial" panose="020B0604020202020204" pitchFamily="34" charset="0"/>
                <a:cs typeface="Arial" panose="020B0604020202020204" pitchFamily="34" charset="0"/>
              </a:rPr>
              <a:t>Retail</a:t>
            </a:r>
          </a:p>
          <a:p>
            <a:pPr marL="457200" indent="-457200">
              <a:buFont typeface="Wingdings" panose="05000000000000000000" pitchFamily="2" charset="2"/>
              <a:buChar char="v"/>
            </a:pPr>
            <a:r>
              <a:rPr lang="en-US" sz="2800" dirty="0">
                <a:latin typeface="Arial" panose="020B0604020202020204" pitchFamily="34" charset="0"/>
                <a:cs typeface="Arial" panose="020B0604020202020204" pitchFamily="34" charset="0"/>
              </a:rPr>
              <a:t>Telecommunications </a:t>
            </a:r>
            <a:r>
              <a:rPr lang="en-US" sz="2800" dirty="0" smtClean="0">
                <a:latin typeface="Arial" panose="020B0604020202020204" pitchFamily="34" charset="0"/>
                <a:cs typeface="Arial" panose="020B0604020202020204" pitchFamily="34" charset="0"/>
              </a:rPr>
              <a:t>Companies</a:t>
            </a:r>
          </a:p>
          <a:p>
            <a:pPr marL="457200" indent="-457200">
              <a:buFont typeface="Wingdings" panose="05000000000000000000" pitchFamily="2" charset="2"/>
              <a:buChar char="v"/>
            </a:pPr>
            <a:r>
              <a:rPr lang="en-US" sz="2800" dirty="0">
                <a:latin typeface="Arial" panose="020B0604020202020204" pitchFamily="34" charset="0"/>
                <a:cs typeface="Arial" panose="020B0604020202020204" pitchFamily="34" charset="0"/>
              </a:rPr>
              <a:t>Energy and </a:t>
            </a:r>
            <a:r>
              <a:rPr lang="en-US" sz="2800" dirty="0" smtClean="0">
                <a:latin typeface="Arial" panose="020B0604020202020204" pitchFamily="34" charset="0"/>
                <a:cs typeface="Arial" panose="020B0604020202020204" pitchFamily="34" charset="0"/>
              </a:rPr>
              <a:t>Utilities</a:t>
            </a:r>
          </a:p>
          <a:p>
            <a:pPr marL="457200" indent="-457200">
              <a:buFont typeface="Wingdings" panose="05000000000000000000" pitchFamily="2" charset="2"/>
              <a:buChar char="v"/>
            </a:pPr>
            <a:r>
              <a:rPr lang="en-US" sz="2800" dirty="0">
                <a:latin typeface="Arial" panose="020B0604020202020204" pitchFamily="34" charset="0"/>
                <a:cs typeface="Arial" panose="020B0604020202020204" pitchFamily="34" charset="0"/>
              </a:rPr>
              <a:t>Transportation and </a:t>
            </a:r>
            <a:r>
              <a:rPr lang="en-US" sz="2800" dirty="0" smtClean="0">
                <a:latin typeface="Arial" panose="020B0604020202020204" pitchFamily="34" charset="0"/>
                <a:cs typeface="Arial" panose="020B0604020202020204" pitchFamily="34" charset="0"/>
              </a:rPr>
              <a:t>Logistics</a:t>
            </a:r>
          </a:p>
          <a:p>
            <a:pPr marL="457200" indent="-457200">
              <a:buFont typeface="Wingdings" panose="05000000000000000000" pitchFamily="2" charset="2"/>
              <a:buChar char="v"/>
            </a:pPr>
            <a:r>
              <a:rPr lang="en-US" sz="2800" dirty="0">
                <a:latin typeface="Arial" panose="020B0604020202020204" pitchFamily="34" charset="0"/>
                <a:cs typeface="Arial" panose="020B0604020202020204" pitchFamily="34" charset="0"/>
              </a:rPr>
              <a:t>IoT (Internet of Things) </a:t>
            </a:r>
            <a:r>
              <a:rPr lang="en-US" sz="2800" dirty="0" smtClean="0">
                <a:latin typeface="Arial" panose="020B0604020202020204" pitchFamily="34" charset="0"/>
                <a:cs typeface="Arial" panose="020B0604020202020204" pitchFamily="34" charset="0"/>
              </a:rPr>
              <a:t>Applications</a:t>
            </a:r>
          </a:p>
          <a:p>
            <a:pPr marL="457200" indent="-457200">
              <a:buFont typeface="Wingdings" panose="05000000000000000000" pitchFamily="2" charset="2"/>
              <a:buChar char="v"/>
            </a:pPr>
            <a:r>
              <a:rPr lang="en-US" sz="2800" dirty="0">
                <a:latin typeface="Arial" panose="020B0604020202020204" pitchFamily="34" charset="0"/>
                <a:cs typeface="Arial" panose="020B0604020202020204" pitchFamily="34" charset="0"/>
              </a:rPr>
              <a:t>Government and Law Enforcement</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ctrTitle"/>
          </p:nvPr>
        </p:nvSpPr>
        <p:spPr>
          <a:xfrm>
            <a:off x="2854569" y="221337"/>
            <a:ext cx="5800851" cy="1121461"/>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Subtitle 9"/>
          <p:cNvSpPr>
            <a:spLocks noGrp="1"/>
          </p:cNvSpPr>
          <p:nvPr>
            <p:ph type="subTitle" idx="4"/>
          </p:nvPr>
        </p:nvSpPr>
        <p:spPr>
          <a:xfrm>
            <a:off x="2894582" y="1385887"/>
            <a:ext cx="8534400" cy="4678204"/>
          </a:xfrm>
        </p:spPr>
        <p:txBody>
          <a:bodyPr/>
          <a:lstStyle/>
          <a:p>
            <a:r>
              <a:rPr lang="en-US" sz="2400" dirty="0"/>
              <a:t>An anomaly detection solution is a system designed to identify patterns in data that deviate from normal behavior, indicating potential anomalies or outliers. The value proposition of such a solution lies in its ability to provide early detection of abnormal events or </a:t>
            </a:r>
            <a:r>
              <a:rPr lang="en-US" sz="2400" dirty="0" smtClean="0"/>
              <a:t>behaviors. Here </a:t>
            </a:r>
            <a:r>
              <a:rPr lang="en-US" sz="2400" dirty="0"/>
              <a:t>are some key aspects of the value proposition of an anomaly detection solution</a:t>
            </a:r>
            <a:r>
              <a:rPr lang="en-US" sz="2400" dirty="0" smtClean="0"/>
              <a:t>:</a:t>
            </a:r>
          </a:p>
          <a:p>
            <a:endParaRPr lang="en-US" sz="2000" dirty="0"/>
          </a:p>
          <a:p>
            <a:pPr marL="342900" indent="-342900">
              <a:buFont typeface="Wingdings" panose="05000000000000000000" pitchFamily="2" charset="2"/>
              <a:buChar char="v"/>
            </a:pPr>
            <a:r>
              <a:rPr lang="en-US" sz="2000" b="1" dirty="0"/>
              <a:t>Early Detection of </a:t>
            </a:r>
            <a:r>
              <a:rPr lang="en-US" sz="2000" b="1" dirty="0" smtClean="0"/>
              <a:t>Anomalies</a:t>
            </a:r>
          </a:p>
          <a:p>
            <a:pPr marL="342900" indent="-342900">
              <a:buFont typeface="Wingdings" panose="05000000000000000000" pitchFamily="2" charset="2"/>
              <a:buChar char="v"/>
            </a:pPr>
            <a:r>
              <a:rPr lang="en-US" sz="2000" b="1" dirty="0"/>
              <a:t>Risk </a:t>
            </a:r>
            <a:r>
              <a:rPr lang="en-US" sz="2000" b="1" dirty="0" smtClean="0"/>
              <a:t>Mitigation</a:t>
            </a:r>
          </a:p>
          <a:p>
            <a:pPr marL="342900" indent="-342900">
              <a:buFont typeface="Wingdings" panose="05000000000000000000" pitchFamily="2" charset="2"/>
              <a:buChar char="v"/>
            </a:pPr>
            <a:r>
              <a:rPr lang="en-US" sz="2000" b="1" dirty="0"/>
              <a:t>Improved Operational </a:t>
            </a:r>
            <a:r>
              <a:rPr lang="en-US" sz="2000" b="1" dirty="0" smtClean="0"/>
              <a:t>Efficiency</a:t>
            </a:r>
          </a:p>
          <a:p>
            <a:pPr marL="342900" indent="-342900">
              <a:buFont typeface="Wingdings" panose="05000000000000000000" pitchFamily="2" charset="2"/>
              <a:buChar char="v"/>
            </a:pPr>
            <a:r>
              <a:rPr lang="en-US" sz="2000" b="1" dirty="0"/>
              <a:t>Enhanced </a:t>
            </a:r>
            <a:r>
              <a:rPr lang="en-US" sz="2000" b="1" dirty="0" smtClean="0"/>
              <a:t>Security</a:t>
            </a:r>
          </a:p>
          <a:p>
            <a:pPr marL="342900" indent="-342900">
              <a:buFont typeface="Wingdings" panose="05000000000000000000" pitchFamily="2" charset="2"/>
              <a:buChar char="v"/>
            </a:pPr>
            <a:r>
              <a:rPr lang="en-US" sz="2000" b="1" dirty="0"/>
              <a:t>Cost </a:t>
            </a:r>
            <a:r>
              <a:rPr lang="en-US" sz="2000" b="1" dirty="0" smtClean="0"/>
              <a:t>Savings</a:t>
            </a:r>
          </a:p>
          <a:p>
            <a:pPr marL="342900" indent="-342900">
              <a:buFont typeface="Wingdings" panose="05000000000000000000" pitchFamily="2" charset="2"/>
              <a:buChar char="v"/>
            </a:pPr>
            <a:r>
              <a:rPr lang="en-US" sz="2000" b="1" dirty="0"/>
              <a:t>Data-driven Decision </a:t>
            </a:r>
            <a:r>
              <a:rPr lang="en-US" sz="2000" b="1" dirty="0" smtClean="0"/>
              <a:t>Making</a:t>
            </a:r>
          </a:p>
          <a:p>
            <a:pPr marL="342900" indent="-342900">
              <a:buFont typeface="Wingdings" panose="05000000000000000000" pitchFamily="2" charset="2"/>
              <a:buChar char="v"/>
            </a:pPr>
            <a:r>
              <a:rPr lang="en-US" sz="2000" b="1" dirty="0"/>
              <a:t>Compliance and Regulatory Compliance</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ctrTitle"/>
          </p:nvPr>
        </p:nvSpPr>
        <p:spPr>
          <a:xfrm>
            <a:off x="609600" y="380961"/>
            <a:ext cx="8743950" cy="755335"/>
          </a:xfrm>
          <a:prstGeom prst="rect">
            <a:avLst/>
          </a:prstGeom>
        </p:spPr>
        <p:txBody>
          <a:bodyPr vert="horz" wrap="square" lIns="0" tIns="16510" rIns="0" bIns="0" rtlCol="0">
            <a:spAutoFit/>
          </a:bodyPr>
          <a:lstStyle/>
          <a:p>
            <a:pPr marL="12700">
              <a:lnSpc>
                <a:spcPct val="100000"/>
              </a:lnSpc>
              <a:spcBef>
                <a:spcPts val="130"/>
              </a:spcBef>
            </a:pPr>
            <a:r>
              <a:rPr sz="4800" spc="15" dirty="0"/>
              <a:t>THE</a:t>
            </a:r>
            <a:r>
              <a:rPr sz="4800" spc="20" dirty="0"/>
              <a:t> </a:t>
            </a:r>
            <a:r>
              <a:rPr sz="4800" spc="10" dirty="0"/>
              <a:t>WOW</a:t>
            </a:r>
            <a:r>
              <a:rPr sz="4800" spc="85" dirty="0"/>
              <a:t> </a:t>
            </a:r>
            <a:r>
              <a:rPr sz="4800" spc="10" dirty="0"/>
              <a:t>IN</a:t>
            </a:r>
            <a:r>
              <a:rPr sz="4800" spc="-5" dirty="0"/>
              <a:t> </a:t>
            </a:r>
            <a:r>
              <a:rPr sz="4800" spc="15" dirty="0"/>
              <a:t>YOUR</a:t>
            </a:r>
            <a:r>
              <a:rPr sz="4800" spc="-10" dirty="0"/>
              <a:t> </a:t>
            </a:r>
            <a:r>
              <a:rPr sz="4800" spc="20" dirty="0"/>
              <a:t>SOLUTION</a:t>
            </a:r>
            <a:endParaRPr sz="4800" dirty="0"/>
          </a:p>
        </p:txBody>
      </p:sp>
      <p:sp>
        <p:nvSpPr>
          <p:cNvPr id="9" name="Subtitle 8"/>
          <p:cNvSpPr>
            <a:spLocks noGrp="1"/>
          </p:cNvSpPr>
          <p:nvPr>
            <p:ph type="subTitle" idx="4"/>
          </p:nvPr>
        </p:nvSpPr>
        <p:spPr>
          <a:xfrm>
            <a:off x="2428875" y="2133458"/>
            <a:ext cx="8534400" cy="2154436"/>
          </a:xfrm>
        </p:spPr>
        <p:txBody>
          <a:bodyPr/>
          <a:lstStyle/>
          <a:p>
            <a:r>
              <a:rPr lang="en-US" sz="2800" dirty="0"/>
              <a:t>An impressive solution for anomaly detection in Recurrent Neural Networks (RNNs) incorporates several key elements to achieve exceptional performance and effectiveness. Here's a "wow" solution for anomaly detection using RNNs</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413066" y="1091345"/>
            <a:ext cx="8654734" cy="5729774"/>
          </a:xfrm>
          <a:prstGeom prst="rect">
            <a:avLst/>
          </a:prstGeom>
        </p:spPr>
        <p:txBody>
          <a:bodyPr vert="horz" wrap="square" lIns="0" tIns="12700" rIns="0" bIns="0" rtlCol="0">
            <a:spAutoFit/>
          </a:bodyPr>
          <a:lstStyle/>
          <a:p>
            <a:pPr marL="12700">
              <a:lnSpc>
                <a:spcPct val="100000"/>
              </a:lnSpc>
              <a:spcBef>
                <a:spcPts val="100"/>
              </a:spcBef>
            </a:pPr>
            <a:r>
              <a:rPr lang="en-US" sz="2800" dirty="0"/>
              <a:t>Anomaly detection can be modeled using various approaches, including statistical methods, machine learning algorithms, and deep learning models. Here's an overview of the modeling process for anomaly detection</a:t>
            </a:r>
            <a:r>
              <a:rPr lang="en-US" sz="2800" dirty="0" smtClean="0"/>
              <a:t>:</a:t>
            </a:r>
          </a:p>
          <a:p>
            <a:pPr marL="469900" indent="-457200">
              <a:lnSpc>
                <a:spcPct val="100000"/>
              </a:lnSpc>
              <a:spcBef>
                <a:spcPts val="100"/>
              </a:spcBef>
              <a:buFont typeface="Wingdings" panose="05000000000000000000" pitchFamily="2" charset="2"/>
              <a:buChar char="v"/>
            </a:pPr>
            <a:r>
              <a:rPr lang="en-US" sz="2800" dirty="0" smtClean="0"/>
              <a:t>Data Representation</a:t>
            </a:r>
          </a:p>
          <a:p>
            <a:pPr marL="469900" indent="-457200">
              <a:lnSpc>
                <a:spcPct val="100000"/>
              </a:lnSpc>
              <a:spcBef>
                <a:spcPts val="100"/>
              </a:spcBef>
              <a:buFont typeface="Wingdings" panose="05000000000000000000" pitchFamily="2" charset="2"/>
              <a:buChar char="v"/>
            </a:pPr>
            <a:r>
              <a:rPr lang="en-US" sz="2800" dirty="0"/>
              <a:t>Model </a:t>
            </a:r>
            <a:r>
              <a:rPr lang="en-US" sz="2800" dirty="0" smtClean="0"/>
              <a:t>Selection</a:t>
            </a:r>
          </a:p>
          <a:p>
            <a:pPr marL="469900" indent="-457200">
              <a:lnSpc>
                <a:spcPct val="100000"/>
              </a:lnSpc>
              <a:spcBef>
                <a:spcPts val="100"/>
              </a:spcBef>
              <a:buFont typeface="Wingdings" panose="05000000000000000000" pitchFamily="2" charset="2"/>
              <a:buChar char="v"/>
            </a:pPr>
            <a:r>
              <a:rPr lang="en-US" sz="2800" dirty="0"/>
              <a:t>Model </a:t>
            </a:r>
            <a:r>
              <a:rPr lang="en-US" sz="2800" dirty="0" smtClean="0"/>
              <a:t>Training</a:t>
            </a:r>
          </a:p>
          <a:p>
            <a:pPr marL="469900" indent="-457200">
              <a:lnSpc>
                <a:spcPct val="100000"/>
              </a:lnSpc>
              <a:spcBef>
                <a:spcPts val="100"/>
              </a:spcBef>
              <a:buFont typeface="Wingdings" panose="05000000000000000000" pitchFamily="2" charset="2"/>
              <a:buChar char="v"/>
            </a:pPr>
            <a:r>
              <a:rPr lang="en-US" sz="2800" dirty="0"/>
              <a:t>Hyperparameter </a:t>
            </a:r>
            <a:r>
              <a:rPr lang="en-US" sz="2800" dirty="0" smtClean="0"/>
              <a:t>Tuning</a:t>
            </a:r>
          </a:p>
          <a:p>
            <a:pPr marL="469900" indent="-457200">
              <a:lnSpc>
                <a:spcPct val="100000"/>
              </a:lnSpc>
              <a:spcBef>
                <a:spcPts val="100"/>
              </a:spcBef>
              <a:buFont typeface="Wingdings" panose="05000000000000000000" pitchFamily="2" charset="2"/>
              <a:buChar char="v"/>
            </a:pPr>
            <a:r>
              <a:rPr lang="en-US" sz="2800" dirty="0" smtClean="0"/>
              <a:t>Evaluation</a:t>
            </a:r>
          </a:p>
          <a:p>
            <a:pPr marL="469900" indent="-457200">
              <a:lnSpc>
                <a:spcPct val="100000"/>
              </a:lnSpc>
              <a:spcBef>
                <a:spcPts val="100"/>
              </a:spcBef>
              <a:buFont typeface="Wingdings" panose="05000000000000000000" pitchFamily="2" charset="2"/>
              <a:buChar char="v"/>
            </a:pPr>
            <a:r>
              <a:rPr lang="en-US" sz="2800" dirty="0"/>
              <a:t>Threshold </a:t>
            </a:r>
            <a:r>
              <a:rPr lang="en-US" sz="2800" dirty="0" smtClean="0"/>
              <a:t>Selection</a:t>
            </a:r>
          </a:p>
          <a:p>
            <a:pPr marL="469900" indent="-457200">
              <a:lnSpc>
                <a:spcPct val="100000"/>
              </a:lnSpc>
              <a:spcBef>
                <a:spcPts val="100"/>
              </a:spcBef>
              <a:buFont typeface="Wingdings" panose="05000000000000000000" pitchFamily="2" charset="2"/>
              <a:buChar char="v"/>
            </a:pPr>
            <a:r>
              <a:rPr lang="en-US" sz="2800" dirty="0"/>
              <a:t>Model </a:t>
            </a:r>
            <a:r>
              <a:rPr lang="en-US" sz="2800" dirty="0" smtClean="0"/>
              <a:t>Deployment</a:t>
            </a:r>
          </a:p>
          <a:p>
            <a:pPr marL="469900" indent="-457200">
              <a:lnSpc>
                <a:spcPct val="100000"/>
              </a:lnSpc>
              <a:spcBef>
                <a:spcPts val="100"/>
              </a:spcBef>
              <a:buFont typeface="Wingdings" panose="05000000000000000000" pitchFamily="2" charset="2"/>
              <a:buChar char="v"/>
            </a:pPr>
            <a:r>
              <a:rPr lang="en-US" sz="2800" dirty="0"/>
              <a:t>Monitoring and </a:t>
            </a:r>
            <a:r>
              <a:rPr lang="en-US" sz="2800" dirty="0" smtClean="0"/>
              <a:t>Maintenance</a:t>
            </a:r>
          </a:p>
          <a:p>
            <a:pPr marL="12700">
              <a:lnSpc>
                <a:spcPct val="100000"/>
              </a:lnSpc>
              <a:spcBef>
                <a:spcPts val="100"/>
              </a:spcBef>
            </a:pPr>
            <a:endParaRPr sz="2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401343" y="290854"/>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TotalTime>
  <Words>431</Words>
  <Application>Microsoft Office PowerPoint</Application>
  <PresentationFormat>Widescreen</PresentationFormat>
  <Paragraphs>88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Wingdings</vt:lpstr>
      <vt:lpstr>Office Theme</vt:lpstr>
      <vt:lpstr>ANOMALY DETECTION USING RNN</vt:lpstr>
      <vt:lpstr>Anomaly Detection using RNN</vt:lpstr>
      <vt:lpstr>AGENDA</vt:lpstr>
      <vt:lpstr>PROBLEM STATEMENT</vt:lpstr>
      <vt:lpstr>PROJECT OVERVIEW</vt:lpstr>
      <vt:lpstr>WHO ARE THE END USERS?</vt:lpstr>
      <vt:lpstr>YOUR SOLUTION AND ITS VALUE PROPOSITION</vt:lpstr>
      <vt:lpstr>THE WOW IN YOUR SOLUTION</vt:lpstr>
      <vt:lpstr>PowerPoint Presentation</vt:lpstr>
      <vt:lpstr>RESULTS     Isolation Forest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BOOMIDEVI T</dc:title>
  <dc:creator>Admin</dc:creator>
  <cp:lastModifiedBy>Admin</cp:lastModifiedBy>
  <cp:revision>10</cp:revision>
  <dcterms:created xsi:type="dcterms:W3CDTF">2024-04-01T09:57:40Z</dcterms:created>
  <dcterms:modified xsi:type="dcterms:W3CDTF">2024-04-04T09:31:13Z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