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1" r:id="rId3"/>
    <p:sldId id="272" r:id="rId4"/>
    <p:sldId id="273" r:id="rId5"/>
    <p:sldId id="276" r:id="rId6"/>
    <p:sldId id="277" r:id="rId7"/>
    <p:sldId id="259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69" r:id="rId20"/>
    <p:sldId id="278" r:id="rId21"/>
    <p:sldId id="279" r:id="rId22"/>
    <p:sldId id="275" r:id="rId23"/>
  </p:sldIdLst>
  <p:sldSz cx="14401800" cy="7921625"/>
  <p:notesSz cx="6858000" cy="9144000"/>
  <p:defaultTextStyle>
    <a:defPPr>
      <a:defRPr lang="en-US"/>
    </a:defPPr>
    <a:lvl1pPr marL="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705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741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1115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482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8525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42230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5934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9639" algn="l" defTabSz="9474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22C"/>
    <a:srgbClr val="000066"/>
    <a:srgbClr val="0E0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2" autoAdjust="0"/>
  </p:normalViewPr>
  <p:slideViewPr>
    <p:cSldViewPr>
      <p:cViewPr>
        <p:scale>
          <a:sx n="50" d="100"/>
          <a:sy n="50" d="100"/>
        </p:scale>
        <p:origin x="-1236" y="-348"/>
      </p:cViewPr>
      <p:guideLst>
        <p:guide orient="horz" pos="2495"/>
        <p:guide pos="4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CD737-305D-4743-B973-266329FA90E8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2EBD5-40A7-418E-B433-F2A983B0BB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7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3705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741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21115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9482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68525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42230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15934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9639" algn="l" defTabSz="9474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8" y="2460842"/>
            <a:ext cx="12241530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4" y="4488920"/>
            <a:ext cx="10081261" cy="20244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3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1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8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2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9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5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8" y="317240"/>
            <a:ext cx="3240405" cy="67590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5" y="317240"/>
            <a:ext cx="9481185" cy="67590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2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090384"/>
            <a:ext cx="12241530" cy="1573323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357523"/>
            <a:ext cx="12241530" cy="173285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7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74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11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948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685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422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159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789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4" y="1848387"/>
            <a:ext cx="6360795" cy="522790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8" y="1848387"/>
            <a:ext cx="6360795" cy="522790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6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773198"/>
            <a:ext cx="6363296" cy="73898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705" indent="0">
              <a:buNone/>
              <a:defRPr sz="2100" b="1"/>
            </a:lvl2pPr>
            <a:lvl3pPr marL="947410" indent="0">
              <a:buNone/>
              <a:defRPr sz="1900" b="1"/>
            </a:lvl3pPr>
            <a:lvl4pPr marL="1421115" indent="0">
              <a:buNone/>
              <a:defRPr sz="1700" b="1"/>
            </a:lvl4pPr>
            <a:lvl5pPr marL="1894820" indent="0">
              <a:buNone/>
              <a:defRPr sz="1700" b="1"/>
            </a:lvl5pPr>
            <a:lvl6pPr marL="2368525" indent="0">
              <a:buNone/>
              <a:defRPr sz="1700" b="1"/>
            </a:lvl6pPr>
            <a:lvl7pPr marL="2842230" indent="0">
              <a:buNone/>
              <a:defRPr sz="1700" b="1"/>
            </a:lvl7pPr>
            <a:lvl8pPr marL="3315934" indent="0">
              <a:buNone/>
              <a:defRPr sz="1700" b="1"/>
            </a:lvl8pPr>
            <a:lvl9pPr marL="378963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2512183"/>
            <a:ext cx="6363296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20" y="1773198"/>
            <a:ext cx="6365795" cy="73898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3705" indent="0">
              <a:buNone/>
              <a:defRPr sz="2100" b="1"/>
            </a:lvl2pPr>
            <a:lvl3pPr marL="947410" indent="0">
              <a:buNone/>
              <a:defRPr sz="1900" b="1"/>
            </a:lvl3pPr>
            <a:lvl4pPr marL="1421115" indent="0">
              <a:buNone/>
              <a:defRPr sz="1700" b="1"/>
            </a:lvl4pPr>
            <a:lvl5pPr marL="1894820" indent="0">
              <a:buNone/>
              <a:defRPr sz="1700" b="1"/>
            </a:lvl5pPr>
            <a:lvl6pPr marL="2368525" indent="0">
              <a:buNone/>
              <a:defRPr sz="1700" b="1"/>
            </a:lvl6pPr>
            <a:lvl7pPr marL="2842230" indent="0">
              <a:buNone/>
              <a:defRPr sz="1700" b="1"/>
            </a:lvl7pPr>
            <a:lvl8pPr marL="3315934" indent="0">
              <a:buNone/>
              <a:defRPr sz="1700" b="1"/>
            </a:lvl8pPr>
            <a:lvl9pPr marL="378963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20" y="2512183"/>
            <a:ext cx="6365795" cy="45641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08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15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9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6" y="315401"/>
            <a:ext cx="4738093" cy="13422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5" y="315405"/>
            <a:ext cx="8051006" cy="676088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6" y="1657678"/>
            <a:ext cx="4738093" cy="5418612"/>
          </a:xfrm>
        </p:spPr>
        <p:txBody>
          <a:bodyPr/>
          <a:lstStyle>
            <a:lvl1pPr marL="0" indent="0">
              <a:buNone/>
              <a:defRPr sz="1500"/>
            </a:lvl1pPr>
            <a:lvl2pPr marL="473705" indent="0">
              <a:buNone/>
              <a:defRPr sz="1200"/>
            </a:lvl2pPr>
            <a:lvl3pPr marL="947410" indent="0">
              <a:buNone/>
              <a:defRPr sz="1000"/>
            </a:lvl3pPr>
            <a:lvl4pPr marL="1421115" indent="0">
              <a:buNone/>
              <a:defRPr sz="900"/>
            </a:lvl4pPr>
            <a:lvl5pPr marL="1894820" indent="0">
              <a:buNone/>
              <a:defRPr sz="900"/>
            </a:lvl5pPr>
            <a:lvl6pPr marL="2368525" indent="0">
              <a:buNone/>
              <a:defRPr sz="900"/>
            </a:lvl6pPr>
            <a:lvl7pPr marL="2842230" indent="0">
              <a:buNone/>
              <a:defRPr sz="900"/>
            </a:lvl7pPr>
            <a:lvl8pPr marL="3315934" indent="0">
              <a:buNone/>
              <a:defRPr sz="900"/>
            </a:lvl8pPr>
            <a:lvl9pPr marL="37896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3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6" y="5545141"/>
            <a:ext cx="8641080" cy="65463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6" y="707813"/>
            <a:ext cx="8641080" cy="4752975"/>
          </a:xfrm>
        </p:spPr>
        <p:txBody>
          <a:bodyPr/>
          <a:lstStyle>
            <a:lvl1pPr marL="0" indent="0">
              <a:buNone/>
              <a:defRPr sz="3300"/>
            </a:lvl1pPr>
            <a:lvl2pPr marL="473705" indent="0">
              <a:buNone/>
              <a:defRPr sz="2900"/>
            </a:lvl2pPr>
            <a:lvl3pPr marL="947410" indent="0">
              <a:buNone/>
              <a:defRPr sz="2500"/>
            </a:lvl3pPr>
            <a:lvl4pPr marL="1421115" indent="0">
              <a:buNone/>
              <a:defRPr sz="2100"/>
            </a:lvl4pPr>
            <a:lvl5pPr marL="1894820" indent="0">
              <a:buNone/>
              <a:defRPr sz="2100"/>
            </a:lvl5pPr>
            <a:lvl6pPr marL="2368525" indent="0">
              <a:buNone/>
              <a:defRPr sz="2100"/>
            </a:lvl6pPr>
            <a:lvl7pPr marL="2842230" indent="0">
              <a:buNone/>
              <a:defRPr sz="2100"/>
            </a:lvl7pPr>
            <a:lvl8pPr marL="3315934" indent="0">
              <a:buNone/>
              <a:defRPr sz="2100"/>
            </a:lvl8pPr>
            <a:lvl9pPr marL="3789639" indent="0">
              <a:buNone/>
              <a:defRPr sz="21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6" y="6199776"/>
            <a:ext cx="8641080" cy="929690"/>
          </a:xfrm>
        </p:spPr>
        <p:txBody>
          <a:bodyPr/>
          <a:lstStyle>
            <a:lvl1pPr marL="0" indent="0">
              <a:buNone/>
              <a:defRPr sz="1500"/>
            </a:lvl1pPr>
            <a:lvl2pPr marL="473705" indent="0">
              <a:buNone/>
              <a:defRPr sz="1200"/>
            </a:lvl2pPr>
            <a:lvl3pPr marL="947410" indent="0">
              <a:buNone/>
              <a:defRPr sz="1000"/>
            </a:lvl3pPr>
            <a:lvl4pPr marL="1421115" indent="0">
              <a:buNone/>
              <a:defRPr sz="900"/>
            </a:lvl4pPr>
            <a:lvl5pPr marL="1894820" indent="0">
              <a:buNone/>
              <a:defRPr sz="900"/>
            </a:lvl5pPr>
            <a:lvl6pPr marL="2368525" indent="0">
              <a:buNone/>
              <a:defRPr sz="900"/>
            </a:lvl6pPr>
            <a:lvl7pPr marL="2842230" indent="0">
              <a:buNone/>
              <a:defRPr sz="900"/>
            </a:lvl7pPr>
            <a:lvl8pPr marL="3315934" indent="0">
              <a:buNone/>
              <a:defRPr sz="900"/>
            </a:lvl8pPr>
            <a:lvl9pPr marL="37896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66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3" y="317232"/>
            <a:ext cx="12961621" cy="1320271"/>
          </a:xfrm>
          <a:prstGeom prst="rect">
            <a:avLst/>
          </a:prstGeom>
        </p:spPr>
        <p:txBody>
          <a:bodyPr vert="horz" lIns="94741" tIns="47370" rIns="94741" bIns="473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3" y="1848387"/>
            <a:ext cx="12961621" cy="5227906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2" y="7342179"/>
            <a:ext cx="3360421" cy="421753"/>
          </a:xfrm>
          <a:prstGeom prst="rect">
            <a:avLst/>
          </a:prstGeom>
        </p:spPr>
        <p:txBody>
          <a:bodyPr vert="horz" lIns="94741" tIns="47370" rIns="94741" bIns="4737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1353-7D8F-4FB5-AF7B-9D3B670D3F2C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9" y="7342179"/>
            <a:ext cx="4560571" cy="421753"/>
          </a:xfrm>
          <a:prstGeom prst="rect">
            <a:avLst/>
          </a:prstGeom>
        </p:spPr>
        <p:txBody>
          <a:bodyPr vert="horz" lIns="94741" tIns="47370" rIns="94741" bIns="4737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3" y="7342179"/>
            <a:ext cx="3360421" cy="421753"/>
          </a:xfrm>
          <a:prstGeom prst="rect">
            <a:avLst/>
          </a:prstGeom>
        </p:spPr>
        <p:txBody>
          <a:bodyPr vert="horz" lIns="94741" tIns="47370" rIns="94741" bIns="4737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40DC-F581-43F9-8893-A05592D1F7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82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741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279" indent="-355279" algn="l" defTabSz="94741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9770" indent="-296066" algn="l" defTabSz="94741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4262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967" indent="-236852" algn="l" defTabSz="94741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1672" indent="-236852" algn="l" defTabSz="94741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377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9082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52787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6492" indent="-236852" algn="l" defTabSz="94741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3705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1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1115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482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8525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2230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15934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9639" algn="l" defTabSz="94741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hyperlink" Target="https://public.tableau.com/views/BellabeatCaseStudyDashboard_16818461075610/BellabeatCaseStudyDashboard?:language=en-US&amp;:display_count=n&amp;:origin=viz_share_link" TargetMode="Externa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6120000" cy="7921621"/>
          </a:xfr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801887" y="0"/>
            <a:ext cx="8599914" cy="7921625"/>
          </a:xfrm>
          <a:prstGeom prst="rect">
            <a:avLst/>
          </a:prstGeom>
          <a:solidFill>
            <a:srgbClr val="080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41" tIns="47370" rIns="94741" bIns="47370" spcCol="0" rtlCol="0" anchor="ctr"/>
          <a:lstStyle/>
          <a:p>
            <a:pPr algn="ctr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887" y="0"/>
            <a:ext cx="8599914" cy="792162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600" b="1" dirty="0">
                <a:latin typeface="Arial" pitchFamily="34" charset="0"/>
                <a:cs typeface="Arial" pitchFamily="34" charset="0"/>
              </a:rPr>
              <a:t>    </a:t>
            </a:r>
            <a:endParaRPr lang="en-US" sz="5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Bellabeat's Case</a:t>
            </a:r>
          </a:p>
          <a:p>
            <a:pPr marL="0" indent="0">
              <a:buNone/>
            </a:pPr>
            <a:r>
              <a:rPr lang="en-US"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en-US"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Study</a:t>
            </a: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Analyzing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Smart Device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Usage </a:t>
            </a:r>
            <a:r>
              <a:rPr lang="en-US"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</a:t>
            </a:r>
          </a:p>
          <a:p>
            <a:pPr marL="0" indent="0">
              <a:buNone/>
            </a:pPr>
            <a:endParaRPr 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We 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explore how 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non-Bellabeat 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smart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devices 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 being used and how we can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apply </a:t>
            </a:r>
            <a:r>
              <a:rPr 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these insights to Bella beat's products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by Aritra Basu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19-04-2023</a:t>
            </a:r>
            <a:endParaRPr lang="en-US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548" y="216396"/>
            <a:ext cx="1080120" cy="10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95" y="158486"/>
            <a:ext cx="12033211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Steps Taken From April to May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120893" y="1800572"/>
            <a:ext cx="6704743" cy="4896544"/>
          </a:xfrm>
        </p:spPr>
        <p:txBody>
          <a:bodyPr>
            <a:noAutofit/>
          </a:bodyPr>
          <a:lstStyle/>
          <a:p>
            <a:r>
              <a:rPr lang="en-I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 data is collected from 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non-Bellabeat 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users’ </a:t>
            </a:r>
            <a:r>
              <a:rPr lang="en-IN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devices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from April to May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2016.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of Total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steps taken declined notably from April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May according to the data analysis.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April, the average total steps taken were around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8,000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while in May, it was less than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4,000.</a:t>
            </a:r>
          </a:p>
          <a:p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This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decline of about 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50%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in average total steps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taken may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 due to weather changes, personal routines, or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other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external factors.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1" y="1928857"/>
            <a:ext cx="6160693" cy="46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9593" y="158486"/>
            <a:ext cx="14481253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Steps Taken by Day of Week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280909" y="2232620"/>
            <a:ext cx="6472719" cy="3744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Based on the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 walked on an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 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8,153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steps on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Saturdays.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contrast, on Sundays, customers took the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least number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 steps,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which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was about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6,933.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Weekend days, especially Sundays, show the lowest average step count based on the data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2" y="1703734"/>
            <a:ext cx="6312708" cy="49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1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450" y="158486"/>
            <a:ext cx="11312901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Steps Taken by Day of Week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200624" y="2203419"/>
            <a:ext cx="6769028" cy="3514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 were mostly sedentary, spending 991.2 minutes on average in that mode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Users’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spent an average of only 13.6 minutes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fairly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active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mode, indicating it was the least frequent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behavior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observed.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underscores the Importance of being active and reducing sedentary time.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7" y="2743788"/>
            <a:ext cx="6552729" cy="24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0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438" y="158486"/>
            <a:ext cx="11528925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Sleep Duration and Bedtime Patterns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7600937" y="2090487"/>
            <a:ext cx="6296707" cy="4534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ccording to the analysis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 slept longest on Wednesdays (431.7 min) and shortest on Sundays (408.2 min), on average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 spent longest time on bed Wednesdays (472.63 min) and shortest time Sundays (446.85 min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Emphasize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quality sleep and consistent bedtime patterns for better health and well-being</a:t>
            </a:r>
            <a:r>
              <a:rPr lang="en-US" sz="2400" dirty="0"/>
              <a:t>.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1" y="1728564"/>
            <a:ext cx="6624459" cy="46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1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6"/>
            <a:ext cx="14473708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76" y="158486"/>
            <a:ext cx="13033448" cy="87136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Applying Trends to </a:t>
            </a:r>
            <a:r>
              <a:rPr lang="en-US" sz="4800" b="1" dirty="0" smtClean="0">
                <a:solidFill>
                  <a:schemeClr val="bg1"/>
                </a:solidFill>
              </a:rPr>
              <a:t>Bellabeat Customers with Leaf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36" y="1296516"/>
            <a:ext cx="3672408" cy="2304000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8" y="1296515"/>
            <a:ext cx="3312368" cy="2354943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40" y="1296516"/>
            <a:ext cx="3600400" cy="230425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36204" y="4104829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Fitness Tracking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24636" y="4160068"/>
            <a:ext cx="4680520" cy="808856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Smart  Home</a:t>
            </a:r>
          </a:p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Integration</a:t>
            </a:r>
          </a:p>
          <a:p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073108" y="3888805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Voice Assistant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60612" y="4752900"/>
            <a:ext cx="402406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could incorporate more fitness tracking features into their smart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wellness tracker leaf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catering to customers' health needs and lifestyle.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256684" y="4608884"/>
            <a:ext cx="381642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could integrate smart home automation features into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leaf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for a more seamless and stress-free lifestyle.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505156" y="4761284"/>
            <a:ext cx="381642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could use voice assistants to provide a more hands-free experience for customers seeking a modern and convenient lifestyle.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138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20180" y="115250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652" y="158486"/>
            <a:ext cx="8876496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Marketing Strategy Influence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0180" y="439286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Content Placeholder 21"/>
          <p:cNvSpPr>
            <a:spLocks noGrp="1"/>
          </p:cNvSpPr>
          <p:nvPr>
            <p:ph sz="half" idx="1"/>
          </p:nvPr>
        </p:nvSpPr>
        <p:spPr>
          <a:xfrm>
            <a:off x="920089" y="1296515"/>
            <a:ext cx="5920771" cy="2664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argeted Ads</a:t>
            </a:r>
          </a:p>
          <a:p>
            <a:pPr marL="0" indent="0">
              <a:buNone/>
            </a:pPr>
            <a:endParaRPr lang="en-I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on how consumers use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non-Bellabeat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smart devices can inform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Bellabeat's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targeted marketing strategies to reach broader audiences.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0900" y="439286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Content Placeholder 21"/>
          <p:cNvSpPr>
            <a:spLocks noGrp="1"/>
          </p:cNvSpPr>
          <p:nvPr>
            <p:ph sz="half" idx="1"/>
          </p:nvPr>
        </p:nvSpPr>
        <p:spPr>
          <a:xfrm>
            <a:off x="848081" y="4536876"/>
            <a:ext cx="5920771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Brand Messaging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value proposition of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can be expanded to better fit the modern and convenient lifestyle that consumers are seeking with smart devices.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1"/>
          <p:cNvSpPr>
            <a:spLocks noGrp="1"/>
          </p:cNvSpPr>
          <p:nvPr>
            <p:ph sz="half" idx="1"/>
          </p:nvPr>
        </p:nvSpPr>
        <p:spPr>
          <a:xfrm>
            <a:off x="7400809" y="4537180"/>
            <a:ext cx="5920771" cy="273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Social Media Campaigns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Bellabeat's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marketing can leverage social media platforms to educate target audiences on the functionality and ease of smart devices.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00900" y="1152500"/>
            <a:ext cx="6192688" cy="29523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Content Placeholder 21"/>
          <p:cNvSpPr>
            <a:spLocks noGrp="1"/>
          </p:cNvSpPr>
          <p:nvPr>
            <p:ph sz="half" idx="1"/>
          </p:nvPr>
        </p:nvSpPr>
        <p:spPr>
          <a:xfrm>
            <a:off x="7344916" y="1296516"/>
            <a:ext cx="5922000" cy="273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Product Design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Features informed by consumer insights may give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 advantage in the market and appeal to a wider audience.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65" y="158486"/>
            <a:ext cx="11233071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Consumer Behaviour &amp; Preferences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1224236" y="3960868"/>
            <a:ext cx="4680520" cy="1963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Consumers are now more likely to choose a device that offers competitive features as well as an attractive design.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72908" y="1080492"/>
            <a:ext cx="0" cy="6552728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12868" y="1584548"/>
            <a:ext cx="720080" cy="648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6912868" y="3240804"/>
            <a:ext cx="720080" cy="648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6912868" y="5184948"/>
            <a:ext cx="720080" cy="67153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Content Placeholder 14"/>
          <p:cNvSpPr>
            <a:spLocks noGrp="1"/>
          </p:cNvSpPr>
          <p:nvPr>
            <p:ph sz="half" idx="1"/>
          </p:nvPr>
        </p:nvSpPr>
        <p:spPr>
          <a:xfrm>
            <a:off x="7056884" y="1605106"/>
            <a:ext cx="759600" cy="65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ontent Placeholder 14"/>
          <p:cNvSpPr>
            <a:spLocks noGrp="1"/>
          </p:cNvSpPr>
          <p:nvPr>
            <p:ph sz="half" idx="1"/>
          </p:nvPr>
        </p:nvSpPr>
        <p:spPr>
          <a:xfrm>
            <a:off x="7056884" y="3240732"/>
            <a:ext cx="759600" cy="5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ontent Placeholder 14"/>
          <p:cNvSpPr>
            <a:spLocks noGrp="1"/>
          </p:cNvSpPr>
          <p:nvPr>
            <p:ph sz="half" idx="1"/>
          </p:nvPr>
        </p:nvSpPr>
        <p:spPr>
          <a:xfrm>
            <a:off x="7056884" y="5256956"/>
            <a:ext cx="759600" cy="5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632948" y="1908548"/>
            <a:ext cx="108012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4"/>
          <p:cNvSpPr>
            <a:spLocks noGrp="1"/>
          </p:cNvSpPr>
          <p:nvPr>
            <p:ph sz="half" idx="1"/>
          </p:nvPr>
        </p:nvSpPr>
        <p:spPr>
          <a:xfrm>
            <a:off x="8785076" y="1656628"/>
            <a:ext cx="4528205" cy="6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Privacy Concerns</a:t>
            </a:r>
          </a:p>
        </p:txBody>
      </p:sp>
      <p:sp>
        <p:nvSpPr>
          <p:cNvPr id="36" name="Content Placeholder 14"/>
          <p:cNvSpPr>
            <a:spLocks noGrp="1"/>
          </p:cNvSpPr>
          <p:nvPr>
            <p:ph sz="half" idx="1"/>
          </p:nvPr>
        </p:nvSpPr>
        <p:spPr>
          <a:xfrm>
            <a:off x="8784990" y="2412604"/>
            <a:ext cx="5256670" cy="187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While smart devices are popular, many consumers have expressed privacy concerns when it comes to data collection and use.</a:t>
            </a:r>
          </a:p>
          <a:p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ontent Placeholder 14"/>
          <p:cNvSpPr>
            <a:spLocks noGrp="1"/>
          </p:cNvSpPr>
          <p:nvPr>
            <p:ph sz="half" idx="1"/>
          </p:nvPr>
        </p:nvSpPr>
        <p:spPr>
          <a:xfrm>
            <a:off x="2312655" y="3240732"/>
            <a:ext cx="4528205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Design Aesthetics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832748" y="3528764"/>
            <a:ext cx="108012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32948" y="5616996"/>
            <a:ext cx="108012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14"/>
          <p:cNvSpPr>
            <a:spLocks noGrp="1"/>
          </p:cNvSpPr>
          <p:nvPr>
            <p:ph sz="half" idx="1"/>
          </p:nvPr>
        </p:nvSpPr>
        <p:spPr>
          <a:xfrm>
            <a:off x="8785076" y="5328964"/>
            <a:ext cx="4528205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Price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ontent Placeholder 14"/>
          <p:cNvSpPr>
            <a:spLocks noGrp="1"/>
          </p:cNvSpPr>
          <p:nvPr>
            <p:ph sz="half" idx="1"/>
          </p:nvPr>
        </p:nvSpPr>
        <p:spPr>
          <a:xfrm>
            <a:off x="8785076" y="5977000"/>
            <a:ext cx="5256670" cy="187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Although feature set and design aesthetics are important, price is an important factor that influences their purchasing decision.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8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6"/>
            <a:ext cx="14473708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592" y="158486"/>
            <a:ext cx="5544616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Bridging the Gap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08212" y="3960813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Demand Generation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752628" y="3800028"/>
            <a:ext cx="4680520" cy="808856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Inclusivity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073108" y="3960813"/>
            <a:ext cx="4176464" cy="504055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Privacy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60612" y="4464868"/>
            <a:ext cx="4024064" cy="280831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could form partnerships with fitness influencers to create demand and drive sales of their new and improved fitness-focused smart device.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256684" y="4536876"/>
            <a:ext cx="3816424" cy="2935560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Bellabeat's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marketing campaigns could showcase a workforce that is friendly to women interested in technology to create a sense of inclusion and diversity for their female customers.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505156" y="4113212"/>
            <a:ext cx="3816424" cy="3015952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Privacy concerns can also be addressed through transparent communication and proactive privacy features built into the products.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32" y="1144308"/>
            <a:ext cx="3600400" cy="2744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4" y="1144307"/>
            <a:ext cx="3600000" cy="27444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58" y="1144309"/>
            <a:ext cx="3600000" cy="27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56"/>
            <a:ext cx="14473708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07" y="158486"/>
            <a:ext cx="12281187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Innovation at </a:t>
            </a:r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Bellabeat </a:t>
            </a:r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Bellabeat </a:t>
            </a:r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Leaf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40260" y="6049044"/>
            <a:ext cx="11809312" cy="1656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 committed to delivering innovative, visually appealing, and functional smart devices for women's health and wellness, designed to meet women's connected health needs in a technology-driven environment and adding the insights gained from the analysis will make it more attractive amongst the target audience.</a:t>
            </a:r>
          </a:p>
          <a:p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48" y="1152525"/>
            <a:ext cx="3456384" cy="201619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28" y="1152500"/>
            <a:ext cx="5328592" cy="194421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74" y="3456756"/>
            <a:ext cx="3564446" cy="23946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32" y="3456756"/>
            <a:ext cx="5832648" cy="2376263"/>
          </a:xfrm>
        </p:spPr>
      </p:pic>
    </p:spTree>
    <p:extLst>
      <p:ext uri="{BB962C8B-B14F-4D97-AF65-F5344CB8AC3E}">
        <p14:creationId xmlns:p14="http://schemas.microsoft.com/office/powerpoint/2010/main" val="15897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" y="0"/>
            <a:ext cx="14401700" cy="7921625"/>
          </a:xfrm>
          <a:prstGeom prst="rect">
            <a:avLst/>
          </a:prstGeom>
          <a:solidFill>
            <a:srgbClr val="080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41" tIns="47370" rIns="94741" bIns="47370" spcCol="0" rtlCol="0" anchor="ctr"/>
          <a:lstStyle/>
          <a:p>
            <a:pPr algn="ctr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64" y="216396"/>
            <a:ext cx="7200800" cy="129614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Future of Health &amp; </a:t>
            </a: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Wellness</a:t>
            </a:r>
            <a:endParaRPr lang="en-US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24" y="4885"/>
            <a:ext cx="6987753" cy="7920000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8564" y="3096716"/>
            <a:ext cx="6184304" cy="25202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the world becomes more technology-driven, it's essential for companies like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stay ahead of the curve to meet the evolving health and wellness needs of their customers, through innovation and customer-focus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7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24" y="288404"/>
            <a:ext cx="13441413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5184676" y="2652572"/>
            <a:ext cx="9001000" cy="2616481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are some trends in smart device usage? </a:t>
            </a: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could these trends apply to Bellabeat 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customers?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could these trends help influence Bellabeat marketing strategy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146394" y="360412"/>
            <a:ext cx="6109012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Business Questions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6" y="2377014"/>
            <a:ext cx="3240000" cy="3167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23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" y="0"/>
            <a:ext cx="14401700" cy="7921625"/>
          </a:xfrm>
          <a:prstGeom prst="rect">
            <a:avLst/>
          </a:prstGeom>
          <a:solidFill>
            <a:srgbClr val="080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41" tIns="47370" rIns="94741" bIns="47370" spcCol="0" rtlCol="0" anchor="ctr"/>
          <a:lstStyle/>
          <a:p>
            <a:pPr algn="ctr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8954" y="144388"/>
            <a:ext cx="3723893" cy="129614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72708" y="1584548"/>
            <a:ext cx="8208912" cy="475252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Promote Leaf's monitoring and personalized goals to target fitness enthusiasts and combat declining activity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Emphasize active time and decrease sedentary behavior to promote healthy habits with Leaf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 Leaf's sleep tracking features for improved well-being using sleep pattern data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marketing strategies to increase brand awareness and attract new Leaf users.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6" y="2772680"/>
            <a:ext cx="3672408" cy="2376264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779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" y="0"/>
            <a:ext cx="14401700" cy="7921625"/>
          </a:xfrm>
          <a:prstGeom prst="rect">
            <a:avLst/>
          </a:prstGeom>
          <a:solidFill>
            <a:srgbClr val="080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41" tIns="47370" rIns="94741" bIns="47370" spcCol="0" rtlCol="0" anchor="ctr"/>
          <a:lstStyle/>
          <a:p>
            <a:pPr algn="ctr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175" y="144388"/>
            <a:ext cx="4423450" cy="129614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Appendix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08312" y="1008484"/>
            <a:ext cx="10585176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 Steps and Calories by Distance</a:t>
            </a:r>
            <a:endParaRPr 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="" xmlns:a16="http://schemas.microsoft.com/office/drawing/2014/main" id="{D5D63823-FC2E-4AC2-93D5-3C2B6F31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164" y="2484648"/>
            <a:ext cx="3600400" cy="2952328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44" y="2016596"/>
            <a:ext cx="8928992" cy="5040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127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" y="0"/>
            <a:ext cx="14401700" cy="7921625"/>
          </a:xfrm>
          <a:prstGeom prst="rect">
            <a:avLst/>
          </a:prstGeom>
          <a:solidFill>
            <a:srgbClr val="080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41" tIns="47370" rIns="94741" bIns="47370" spcCol="0" rtlCol="0" anchor="ctr"/>
          <a:lstStyle/>
          <a:p>
            <a:pPr algn="ctr"/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52078" y="288404"/>
            <a:ext cx="13897644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Intensity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by 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Active Minutes</a:t>
            </a:r>
            <a:endPara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6" y="1475001"/>
            <a:ext cx="12745416" cy="5294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8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-373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24" y="288404"/>
            <a:ext cx="13441413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5957433" y="1872580"/>
            <a:ext cx="6788083" cy="4464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Visualizations </a:t>
            </a:r>
          </a:p>
          <a:p>
            <a:pPr marL="757391" lvl="1" indent="-342900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757391" lvl="1" indent="-342900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Charts</a:t>
            </a:r>
          </a:p>
          <a:p>
            <a:pPr marL="757391" lvl="1" indent="-342900"/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Findings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Appendix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5958762" y="408227"/>
            <a:ext cx="2484276" cy="816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Outline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="" xmlns:a16="http://schemas.microsoft.com/office/drawing/2014/main" id="{9B37F9FA-3571-49C2-8811-B1159FCC0D6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402" y="2377281"/>
            <a:ext cx="4286250" cy="3167062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3996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-373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24" y="288404"/>
            <a:ext cx="13441413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5957433" y="2124608"/>
            <a:ext cx="7652179" cy="367240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oal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 the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analysis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 Description 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Capturing usage smart devices for non-Bellabeat consumers  for April and May 2016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Average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calorie burn, average walking steps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Sleeping patterns and weekly activity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Consumers in dataset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 terms of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Usage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Non-Bellabeat users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4140560" y="432420"/>
            <a:ext cx="6120680" cy="816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Executive Summary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6">
            <a:extLst>
              <a:ext uri="{FF2B5EF4-FFF2-40B4-BE49-F238E27FC236}">
                <a16:creationId xmlns="" xmlns:a16="http://schemas.microsoft.com/office/drawing/2014/main" id="{65078B9B-93A7-4517-9E78-2F5C028F223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163" y="2286626"/>
            <a:ext cx="3888433" cy="334837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95663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-373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24" y="288404"/>
            <a:ext cx="13441413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5957433" y="1512540"/>
            <a:ext cx="7652179" cy="63367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dataset is hypothetical and contains smart device-captured data on daily consumer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activity.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collected represent non-Bellabeat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users 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Analyzing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current usages and trends in terms of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their daily activity taken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from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April 2016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May 2016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Purpose of Analysis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Analyzing usage of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their daily activity, weekly activity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insights for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Bellabeat’s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marketing strategy  and getting attention of the consumers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Target Audience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Non-Bellabeat smart device users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5292688" y="432420"/>
            <a:ext cx="3816424" cy="816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Introduction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E158731-59BB-48A2-A901-D7C35E91BA1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172" y="2484648"/>
            <a:ext cx="3960440" cy="295232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698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-373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24" y="288404"/>
            <a:ext cx="13441413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5957433" y="1224508"/>
            <a:ext cx="7652179" cy="612068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COLLECTION</a:t>
            </a:r>
          </a:p>
          <a:p>
            <a:pPr lvl="1"/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Non-Bellabeat consumers data for 2016(April and May)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Collecting and Merging Datasets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EXPLORATION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Seeing Trends Through Data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EXPLORATORY DATA ANALYSIS(EDA)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Basic Statistical Analysis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Distribution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Finding Outliers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VISUALIZATION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Tableau Desktop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PRESENTATION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Microsoft PowerPoint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5202678" y="360412"/>
            <a:ext cx="3996444" cy="816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Methodology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33AE176B-DE78-4B75-AC9E-2A422E82D53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228" y="2412479"/>
            <a:ext cx="3744416" cy="309666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4276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397" y="288404"/>
            <a:ext cx="10393007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Top Trends in Smart Device Usage</a:t>
            </a:r>
            <a:b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2920606" y="1663635"/>
            <a:ext cx="759990" cy="5544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0201160" y="1663574"/>
            <a:ext cx="760066" cy="55450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6720948" y="1663574"/>
            <a:ext cx="799980" cy="55450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200381" y="1980434"/>
            <a:ext cx="1176101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920606" y="171951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161156" y="1639864"/>
            <a:ext cx="800070" cy="499000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20859" y="1719080"/>
            <a:ext cx="800070" cy="499000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1780450" y="2772586"/>
            <a:ext cx="3620250" cy="792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Connected Fitness</a:t>
            </a:r>
          </a:p>
        </p:txBody>
      </p:sp>
      <p:sp>
        <p:nvSpPr>
          <p:cNvPr id="20" name="Content Placeholder 18"/>
          <p:cNvSpPr>
            <a:spLocks noGrp="1"/>
          </p:cNvSpPr>
          <p:nvPr>
            <p:ph sz="half" idx="1"/>
          </p:nvPr>
        </p:nvSpPr>
        <p:spPr>
          <a:xfrm>
            <a:off x="5460768" y="2772586"/>
            <a:ext cx="3340273" cy="79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Home Automation</a:t>
            </a:r>
          </a:p>
          <a:p>
            <a:pPr marL="0" indent="0">
              <a:buNone/>
            </a:pPr>
            <a:endParaRPr lang="en-I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18"/>
          <p:cNvSpPr>
            <a:spLocks noGrp="1"/>
          </p:cNvSpPr>
          <p:nvPr>
            <p:ph sz="half" idx="1"/>
          </p:nvPr>
        </p:nvSpPr>
        <p:spPr>
          <a:xfrm>
            <a:off x="8981074" y="2791032"/>
            <a:ext cx="3340273" cy="773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Virtual Assistance</a:t>
            </a:r>
          </a:p>
          <a:p>
            <a:pPr marL="0" indent="0">
              <a:buNone/>
            </a:pPr>
            <a:endParaRPr lang="en-I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>
          <a:xfrm>
            <a:off x="1760431" y="3723168"/>
            <a:ext cx="3360292" cy="2685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Smart devices are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commonly used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for tracking fitness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data including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steps, workouts,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and sleep patterns.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ntent Placeholder 21"/>
          <p:cNvSpPr>
            <a:spLocks noGrp="1"/>
          </p:cNvSpPr>
          <p:nvPr>
            <p:ph sz="half" idx="1"/>
          </p:nvPr>
        </p:nvSpPr>
        <p:spPr>
          <a:xfrm>
            <a:off x="5520755" y="3720576"/>
            <a:ext cx="3360292" cy="2760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Smart devices are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being used to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control home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appliances, lighting,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and security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systems.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8801038" y="3715964"/>
            <a:ext cx="3728454" cy="2765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Many people are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now using smart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devices to access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digital assistants like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Amazon's Alexa 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Apple's Siri.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280561" y="2218080"/>
            <a:ext cx="0" cy="5545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20893" y="2218080"/>
            <a:ext cx="0" cy="5545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561191" y="2218080"/>
            <a:ext cx="0" cy="55450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5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-373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24" y="288404"/>
            <a:ext cx="13441413" cy="9505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I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5400700" y="288404"/>
            <a:ext cx="3600400" cy="816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Dashboard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" y="1440532"/>
            <a:ext cx="12781360" cy="5544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>
          <a:xfrm>
            <a:off x="8400945" y="7245659"/>
            <a:ext cx="6360795" cy="81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For Dashboard </a:t>
            </a:r>
            <a:endParaRPr lang="en-IN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basuc\AppData\Local\Microsoft\Windows\INetCache\IE\O1M9S09F\button-24822_1280[1]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476" y="7309184"/>
            <a:ext cx="500783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557" y="716522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9600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276" y="56"/>
            <a:ext cx="14401800" cy="7921625"/>
          </a:xfrm>
          <a:prstGeom prst="rect">
            <a:avLst/>
          </a:prstGeom>
          <a:solidFill>
            <a:srgbClr val="08022C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302" y="158486"/>
            <a:ext cx="11889196" cy="871367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Calorie burn by Day of Week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61088" y="1730447"/>
            <a:ext cx="2960256" cy="5307415"/>
          </a:xfrm>
          <a:prstGeom prst="rect">
            <a:avLst/>
          </a:prstGeom>
        </p:spPr>
        <p:txBody>
          <a:bodyPr vert="horz" lIns="94741" tIns="47370" rIns="94741" bIns="47370" rtlCol="0">
            <a:normAutofit/>
          </a:bodyPr>
          <a:lstStyle>
            <a:lvl1pPr marL="355279" indent="-355279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9770" indent="-296066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426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96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167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537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908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2787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6492" indent="-236852" algn="l" defTabSz="947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20606" y="1561086"/>
            <a:ext cx="759990" cy="498564"/>
          </a:xfrm>
          <a:prstGeom prst="rect">
            <a:avLst/>
          </a:prstGeom>
        </p:spPr>
        <p:txBody>
          <a:bodyPr vert="horz" lIns="94741" tIns="47370" rIns="94741" bIns="47370" rtlCol="0" anchor="ctr">
            <a:noAutofit/>
          </a:bodyPr>
          <a:lstStyle>
            <a:lvl1pPr algn="ctr" defTabSz="94741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4" name="Content Placeholder 21"/>
          <p:cNvSpPr>
            <a:spLocks noGrp="1"/>
          </p:cNvSpPr>
          <p:nvPr>
            <p:ph sz="half" idx="1"/>
          </p:nvPr>
        </p:nvSpPr>
        <p:spPr>
          <a:xfrm>
            <a:off x="6800865" y="2218080"/>
            <a:ext cx="6880755" cy="4695060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data shows that Tuesdays is the day with highest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average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calorie burn, accounting for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16.54%.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 the other hand, Sundays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has the lowest average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calorie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burn at 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12.65%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of the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Weekdays show higher physical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activity,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while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weekends 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show lower </a:t>
            </a: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activity.</a:t>
            </a:r>
            <a:endParaRPr lang="en-IN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4" y="1491322"/>
            <a:ext cx="5680653" cy="54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3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1131</Words>
  <Application>Microsoft Office PowerPoint</Application>
  <PresentationFormat>Custom</PresentationFormat>
  <Paragraphs>199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 </vt:lpstr>
      <vt:lpstr> </vt:lpstr>
      <vt:lpstr> </vt:lpstr>
      <vt:lpstr> </vt:lpstr>
      <vt:lpstr> </vt:lpstr>
      <vt:lpstr> Top Trends in Smart Device Usage </vt:lpstr>
      <vt:lpstr> </vt:lpstr>
      <vt:lpstr>Average Calorie burn by Day of Week</vt:lpstr>
      <vt:lpstr>Average Steps Taken From April to May</vt:lpstr>
      <vt:lpstr>Average Steps Taken by Day of Week</vt:lpstr>
      <vt:lpstr>Average Steps Taken by Day of Week</vt:lpstr>
      <vt:lpstr>Sleep Duration and Bedtime Patterns</vt:lpstr>
      <vt:lpstr>Applying Trends to Bellabeat Customers with Leaf</vt:lpstr>
      <vt:lpstr>Marketing Strategy Influence</vt:lpstr>
      <vt:lpstr>Consumer Behaviour &amp; Preferences</vt:lpstr>
      <vt:lpstr>Bridging the Gap</vt:lpstr>
      <vt:lpstr>Innovation at Bellabeat : Bellabeat Leaf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Basu</dc:creator>
  <cp:lastModifiedBy>Aritra Basu</cp:lastModifiedBy>
  <cp:revision>60</cp:revision>
  <dcterms:created xsi:type="dcterms:W3CDTF">2023-04-19T04:15:18Z</dcterms:created>
  <dcterms:modified xsi:type="dcterms:W3CDTF">2023-04-21T13:06:42Z</dcterms:modified>
</cp:coreProperties>
</file>