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4401800" cy="7921625"/>
  <p:notesSz cx="6858000" cy="9144000"/>
  <p:defaultTextStyle>
    <a:defPPr>
      <a:defRPr lang="en-US"/>
    </a:defPPr>
    <a:lvl1pPr marL="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705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741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1115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482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8525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4223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5934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9639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22C"/>
    <a:srgbClr val="000066"/>
    <a:srgbClr val="0E0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2" autoAdjust="0"/>
  </p:normalViewPr>
  <p:slideViewPr>
    <p:cSldViewPr>
      <p:cViewPr>
        <p:scale>
          <a:sx n="50" d="100"/>
          <a:sy n="50" d="100"/>
        </p:scale>
        <p:origin x="-1236" y="-348"/>
      </p:cViewPr>
      <p:guideLst>
        <p:guide orient="horz" pos="2495"/>
        <p:guide pos="4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CD737-305D-4743-B973-266329FA90E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2EBD5-40A7-418E-B433-F2A983B0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3705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741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21115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9482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68525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4223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5934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9639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8" y="2460842"/>
            <a:ext cx="12241530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4" y="4488920"/>
            <a:ext cx="10081261" cy="20244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1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8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2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9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8" y="317240"/>
            <a:ext cx="3240405" cy="67590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5" y="317240"/>
            <a:ext cx="9481185" cy="67590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090384"/>
            <a:ext cx="12241530" cy="157332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357523"/>
            <a:ext cx="12241530" cy="17328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7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74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11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948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685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422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159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789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4" y="1848387"/>
            <a:ext cx="6360795" cy="522790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8" y="1848387"/>
            <a:ext cx="6360795" cy="522790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773198"/>
            <a:ext cx="6363296" cy="73898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705" indent="0">
              <a:buNone/>
              <a:defRPr sz="2100" b="1"/>
            </a:lvl2pPr>
            <a:lvl3pPr marL="947410" indent="0">
              <a:buNone/>
              <a:defRPr sz="1900" b="1"/>
            </a:lvl3pPr>
            <a:lvl4pPr marL="1421115" indent="0">
              <a:buNone/>
              <a:defRPr sz="1700" b="1"/>
            </a:lvl4pPr>
            <a:lvl5pPr marL="1894820" indent="0">
              <a:buNone/>
              <a:defRPr sz="1700" b="1"/>
            </a:lvl5pPr>
            <a:lvl6pPr marL="2368525" indent="0">
              <a:buNone/>
              <a:defRPr sz="1700" b="1"/>
            </a:lvl6pPr>
            <a:lvl7pPr marL="2842230" indent="0">
              <a:buNone/>
              <a:defRPr sz="1700" b="1"/>
            </a:lvl7pPr>
            <a:lvl8pPr marL="3315934" indent="0">
              <a:buNone/>
              <a:defRPr sz="1700" b="1"/>
            </a:lvl8pPr>
            <a:lvl9pPr marL="378963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2512183"/>
            <a:ext cx="6363296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20" y="1773198"/>
            <a:ext cx="6365795" cy="73898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705" indent="0">
              <a:buNone/>
              <a:defRPr sz="2100" b="1"/>
            </a:lvl2pPr>
            <a:lvl3pPr marL="947410" indent="0">
              <a:buNone/>
              <a:defRPr sz="1900" b="1"/>
            </a:lvl3pPr>
            <a:lvl4pPr marL="1421115" indent="0">
              <a:buNone/>
              <a:defRPr sz="1700" b="1"/>
            </a:lvl4pPr>
            <a:lvl5pPr marL="1894820" indent="0">
              <a:buNone/>
              <a:defRPr sz="1700" b="1"/>
            </a:lvl5pPr>
            <a:lvl6pPr marL="2368525" indent="0">
              <a:buNone/>
              <a:defRPr sz="1700" b="1"/>
            </a:lvl6pPr>
            <a:lvl7pPr marL="2842230" indent="0">
              <a:buNone/>
              <a:defRPr sz="1700" b="1"/>
            </a:lvl7pPr>
            <a:lvl8pPr marL="3315934" indent="0">
              <a:buNone/>
              <a:defRPr sz="1700" b="1"/>
            </a:lvl8pPr>
            <a:lvl9pPr marL="378963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20" y="2512183"/>
            <a:ext cx="6365795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8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5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6" y="315401"/>
            <a:ext cx="4738093" cy="13422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5" y="315405"/>
            <a:ext cx="8051006" cy="676088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6" y="1657678"/>
            <a:ext cx="4738093" cy="5418612"/>
          </a:xfrm>
        </p:spPr>
        <p:txBody>
          <a:bodyPr/>
          <a:lstStyle>
            <a:lvl1pPr marL="0" indent="0">
              <a:buNone/>
              <a:defRPr sz="1500"/>
            </a:lvl1pPr>
            <a:lvl2pPr marL="473705" indent="0">
              <a:buNone/>
              <a:defRPr sz="1200"/>
            </a:lvl2pPr>
            <a:lvl3pPr marL="947410" indent="0">
              <a:buNone/>
              <a:defRPr sz="1000"/>
            </a:lvl3pPr>
            <a:lvl4pPr marL="1421115" indent="0">
              <a:buNone/>
              <a:defRPr sz="900"/>
            </a:lvl4pPr>
            <a:lvl5pPr marL="1894820" indent="0">
              <a:buNone/>
              <a:defRPr sz="900"/>
            </a:lvl5pPr>
            <a:lvl6pPr marL="2368525" indent="0">
              <a:buNone/>
              <a:defRPr sz="900"/>
            </a:lvl6pPr>
            <a:lvl7pPr marL="2842230" indent="0">
              <a:buNone/>
              <a:defRPr sz="900"/>
            </a:lvl7pPr>
            <a:lvl8pPr marL="3315934" indent="0">
              <a:buNone/>
              <a:defRPr sz="900"/>
            </a:lvl8pPr>
            <a:lvl9pPr marL="37896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6" y="5545141"/>
            <a:ext cx="8641080" cy="65463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6" y="707813"/>
            <a:ext cx="8641080" cy="4752975"/>
          </a:xfrm>
        </p:spPr>
        <p:txBody>
          <a:bodyPr/>
          <a:lstStyle>
            <a:lvl1pPr marL="0" indent="0">
              <a:buNone/>
              <a:defRPr sz="3300"/>
            </a:lvl1pPr>
            <a:lvl2pPr marL="473705" indent="0">
              <a:buNone/>
              <a:defRPr sz="2900"/>
            </a:lvl2pPr>
            <a:lvl3pPr marL="947410" indent="0">
              <a:buNone/>
              <a:defRPr sz="2500"/>
            </a:lvl3pPr>
            <a:lvl4pPr marL="1421115" indent="0">
              <a:buNone/>
              <a:defRPr sz="2100"/>
            </a:lvl4pPr>
            <a:lvl5pPr marL="1894820" indent="0">
              <a:buNone/>
              <a:defRPr sz="2100"/>
            </a:lvl5pPr>
            <a:lvl6pPr marL="2368525" indent="0">
              <a:buNone/>
              <a:defRPr sz="2100"/>
            </a:lvl6pPr>
            <a:lvl7pPr marL="2842230" indent="0">
              <a:buNone/>
              <a:defRPr sz="2100"/>
            </a:lvl7pPr>
            <a:lvl8pPr marL="3315934" indent="0">
              <a:buNone/>
              <a:defRPr sz="2100"/>
            </a:lvl8pPr>
            <a:lvl9pPr marL="3789639" indent="0">
              <a:buNone/>
              <a:defRPr sz="21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6" y="6199776"/>
            <a:ext cx="8641080" cy="929690"/>
          </a:xfrm>
        </p:spPr>
        <p:txBody>
          <a:bodyPr/>
          <a:lstStyle>
            <a:lvl1pPr marL="0" indent="0">
              <a:buNone/>
              <a:defRPr sz="1500"/>
            </a:lvl1pPr>
            <a:lvl2pPr marL="473705" indent="0">
              <a:buNone/>
              <a:defRPr sz="1200"/>
            </a:lvl2pPr>
            <a:lvl3pPr marL="947410" indent="0">
              <a:buNone/>
              <a:defRPr sz="1000"/>
            </a:lvl3pPr>
            <a:lvl4pPr marL="1421115" indent="0">
              <a:buNone/>
              <a:defRPr sz="900"/>
            </a:lvl4pPr>
            <a:lvl5pPr marL="1894820" indent="0">
              <a:buNone/>
              <a:defRPr sz="900"/>
            </a:lvl5pPr>
            <a:lvl6pPr marL="2368525" indent="0">
              <a:buNone/>
              <a:defRPr sz="900"/>
            </a:lvl6pPr>
            <a:lvl7pPr marL="2842230" indent="0">
              <a:buNone/>
              <a:defRPr sz="900"/>
            </a:lvl7pPr>
            <a:lvl8pPr marL="3315934" indent="0">
              <a:buNone/>
              <a:defRPr sz="900"/>
            </a:lvl8pPr>
            <a:lvl9pPr marL="37896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6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3" y="317232"/>
            <a:ext cx="12961621" cy="1320271"/>
          </a:xfrm>
          <a:prstGeom prst="rect">
            <a:avLst/>
          </a:prstGeom>
        </p:spPr>
        <p:txBody>
          <a:bodyPr vert="horz" lIns="94741" tIns="47370" rIns="94741" bIns="473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3" y="1848387"/>
            <a:ext cx="12961621" cy="5227906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2" y="7342179"/>
            <a:ext cx="3360421" cy="421753"/>
          </a:xfrm>
          <a:prstGeom prst="rect">
            <a:avLst/>
          </a:prstGeom>
        </p:spPr>
        <p:txBody>
          <a:bodyPr vert="horz" lIns="94741" tIns="47370" rIns="94741" bIns="4737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1353-7D8F-4FB5-AF7B-9D3B670D3F2C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9" y="7342179"/>
            <a:ext cx="4560571" cy="421753"/>
          </a:xfrm>
          <a:prstGeom prst="rect">
            <a:avLst/>
          </a:prstGeom>
        </p:spPr>
        <p:txBody>
          <a:bodyPr vert="horz" lIns="94741" tIns="47370" rIns="94741" bIns="4737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3" y="7342179"/>
            <a:ext cx="3360421" cy="421753"/>
          </a:xfrm>
          <a:prstGeom prst="rect">
            <a:avLst/>
          </a:prstGeom>
        </p:spPr>
        <p:txBody>
          <a:bodyPr vert="horz" lIns="94741" tIns="47370" rIns="94741" bIns="4737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40DC-F581-43F9-8893-A05592D1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2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741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279" indent="-355279" algn="l" defTabSz="94741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9770" indent="-296066" algn="l" defTabSz="9474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4262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967" indent="-236852" algn="l" defTabSz="94741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1672" indent="-236852" algn="l" defTabSz="94741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377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9082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52787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6492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705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1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1115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82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8525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223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5934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9639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"/>
            <a:ext cx="5813635" cy="7921624"/>
          </a:xfr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801887" y="0"/>
            <a:ext cx="8599914" cy="7921625"/>
          </a:xfrm>
          <a:prstGeom prst="rect">
            <a:avLst/>
          </a:prstGeom>
          <a:solidFill>
            <a:srgbClr val="080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41" tIns="47370" rIns="94741" bIns="47370" spcCol="0" rtlCol="0" anchor="ctr"/>
          <a:lstStyle/>
          <a:p>
            <a:pPr algn="ctr"/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887" y="0"/>
            <a:ext cx="8599914" cy="792162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600" b="1" dirty="0">
                <a:latin typeface="Arial" pitchFamily="34" charset="0"/>
                <a:cs typeface="Arial" pitchFamily="34" charset="0"/>
              </a:rPr>
              <a:t>    </a:t>
            </a:r>
            <a:endParaRPr lang="en-US" sz="5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 Beat's </a:t>
            </a:r>
            <a:r>
              <a:rPr lang="en-US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Case</a:t>
            </a:r>
          </a:p>
          <a:p>
            <a:pPr marL="0" indent="0">
              <a:buNone/>
            </a:pPr>
            <a:r>
              <a:rPr lang="en-US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en-US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Study</a:t>
            </a:r>
            <a:r>
              <a:rPr lang="en-US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Analyzing</a:t>
            </a:r>
          </a:p>
          <a:p>
            <a:pPr marL="0" indent="0">
              <a:buNone/>
            </a:pPr>
            <a:r>
              <a:rPr lang="en-US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Smart Device</a:t>
            </a:r>
          </a:p>
          <a:p>
            <a:pPr marL="0" indent="0">
              <a:buNone/>
            </a:pPr>
            <a:r>
              <a:rPr lang="en-US" sz="5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Usage </a:t>
            </a:r>
            <a:r>
              <a:rPr lang="en-US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</a:t>
            </a:r>
          </a:p>
          <a:p>
            <a:pPr marL="0" indent="0">
              <a:buNone/>
            </a:pPr>
            <a:endParaRPr 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 explore how non-Bella </a:t>
            </a:r>
            <a:r>
              <a:rPr lang="en-US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Beat </a:t>
            </a:r>
            <a:r>
              <a:rPr 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smart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devices </a:t>
            </a:r>
            <a:r>
              <a:rPr 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 being used and how we can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</a:t>
            </a:r>
            <a:r>
              <a:rPr lang="en-US" sz="2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apply </a:t>
            </a:r>
            <a:r>
              <a:rPr 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these insights to Bella beat's products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by Aritra Basu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         </a:t>
            </a: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19-04-2023</a:t>
            </a:r>
            <a:endParaRPr lang="en-US" sz="5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548" y="216396"/>
            <a:ext cx="1080120" cy="10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73" y="158486"/>
            <a:ext cx="12313191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Consumer Behaviour &amp; Preferences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1224236" y="3960868"/>
            <a:ext cx="4680520" cy="1963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Consumers are now more likely to choose a device that offers competitive features as well as an attractive design.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72908" y="1080492"/>
            <a:ext cx="0" cy="6552728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12868" y="1584548"/>
            <a:ext cx="720080" cy="648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6912868" y="3240804"/>
            <a:ext cx="720080" cy="648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6912868" y="5184948"/>
            <a:ext cx="720080" cy="67153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ontent Placeholder 14"/>
          <p:cNvSpPr>
            <a:spLocks noGrp="1"/>
          </p:cNvSpPr>
          <p:nvPr>
            <p:ph sz="half" idx="1"/>
          </p:nvPr>
        </p:nvSpPr>
        <p:spPr>
          <a:xfrm>
            <a:off x="7056884" y="1605106"/>
            <a:ext cx="759600" cy="65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ontent Placeholder 14"/>
          <p:cNvSpPr>
            <a:spLocks noGrp="1"/>
          </p:cNvSpPr>
          <p:nvPr>
            <p:ph sz="half" idx="1"/>
          </p:nvPr>
        </p:nvSpPr>
        <p:spPr>
          <a:xfrm>
            <a:off x="7056884" y="3240732"/>
            <a:ext cx="759600" cy="5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ontent Placeholder 14"/>
          <p:cNvSpPr>
            <a:spLocks noGrp="1"/>
          </p:cNvSpPr>
          <p:nvPr>
            <p:ph sz="half" idx="1"/>
          </p:nvPr>
        </p:nvSpPr>
        <p:spPr>
          <a:xfrm>
            <a:off x="7056884" y="5256956"/>
            <a:ext cx="759600" cy="5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632948" y="1908548"/>
            <a:ext cx="108012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4"/>
          <p:cNvSpPr>
            <a:spLocks noGrp="1"/>
          </p:cNvSpPr>
          <p:nvPr>
            <p:ph sz="half" idx="1"/>
          </p:nvPr>
        </p:nvSpPr>
        <p:spPr>
          <a:xfrm>
            <a:off x="8785076" y="1656628"/>
            <a:ext cx="4528205" cy="6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Privacy Concerns</a:t>
            </a:r>
          </a:p>
        </p:txBody>
      </p:sp>
      <p:sp>
        <p:nvSpPr>
          <p:cNvPr id="36" name="Content Placeholder 14"/>
          <p:cNvSpPr>
            <a:spLocks noGrp="1"/>
          </p:cNvSpPr>
          <p:nvPr>
            <p:ph sz="half" idx="1"/>
          </p:nvPr>
        </p:nvSpPr>
        <p:spPr>
          <a:xfrm>
            <a:off x="8784990" y="2412604"/>
            <a:ext cx="5256670" cy="187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While smart devices are popular, many consumers have expressed privacy concerns when it comes to data collection and use.</a:t>
            </a:r>
          </a:p>
          <a:p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ontent Placeholder 14"/>
          <p:cNvSpPr>
            <a:spLocks noGrp="1"/>
          </p:cNvSpPr>
          <p:nvPr>
            <p:ph sz="half" idx="1"/>
          </p:nvPr>
        </p:nvSpPr>
        <p:spPr>
          <a:xfrm>
            <a:off x="2312655" y="3240732"/>
            <a:ext cx="4528205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Design Aesthetics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832748" y="3528764"/>
            <a:ext cx="108012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32948" y="5616996"/>
            <a:ext cx="108012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14"/>
          <p:cNvSpPr>
            <a:spLocks noGrp="1"/>
          </p:cNvSpPr>
          <p:nvPr>
            <p:ph sz="half" idx="1"/>
          </p:nvPr>
        </p:nvSpPr>
        <p:spPr>
          <a:xfrm>
            <a:off x="8785076" y="5328964"/>
            <a:ext cx="4528205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Price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ontent Placeholder 14"/>
          <p:cNvSpPr>
            <a:spLocks noGrp="1"/>
          </p:cNvSpPr>
          <p:nvPr>
            <p:ph sz="half" idx="1"/>
          </p:nvPr>
        </p:nvSpPr>
        <p:spPr>
          <a:xfrm>
            <a:off x="8785076" y="5977000"/>
            <a:ext cx="5256670" cy="187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Although feature set and design aesthetics are important, price is an important factor that influences their purchasing decision.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8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6"/>
            <a:ext cx="14473708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Bridging the Gap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08212" y="3960813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Demand Generation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752628" y="3800028"/>
            <a:ext cx="4680520" cy="808856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Inclusivity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073108" y="3960813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Privacy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60612" y="4464868"/>
            <a:ext cx="402406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 Beat could form partnerships with fitness influencers to create demand and drive sales of their new and improved fitness-focused smart device.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256684" y="4536876"/>
            <a:ext cx="3816424" cy="2935560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 beat's marketing campaigns could showcase a workforce that is friendly to women interested in technology to create a sense of inclusion and diversity for their female customers.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505156" y="4113212"/>
            <a:ext cx="3816424" cy="301595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Privacy concerns can also be addressed through transparent communication and proactive privacy features built into the products.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32" y="1080493"/>
            <a:ext cx="3600400" cy="2744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4" y="1080492"/>
            <a:ext cx="3600000" cy="2744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58" y="1080492"/>
            <a:ext cx="3600000" cy="27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1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6"/>
            <a:ext cx="14473708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Innovation at Bella Beat : Bella Beat Leaf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72308" y="6409085"/>
            <a:ext cx="12241360" cy="1296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 Beat is committed to delivering innovative, visually appealing, and functional smart devices for women's health and wellness, designed to meet women's connected health needs in a technology-driven environment.</a:t>
            </a:r>
          </a:p>
          <a:p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1152525"/>
            <a:ext cx="3456384" cy="216021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36" y="1152500"/>
            <a:ext cx="5328592" cy="216024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74" y="3600772"/>
            <a:ext cx="3564446" cy="23946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3600772"/>
            <a:ext cx="5832648" cy="2376263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31" y="1728714"/>
            <a:ext cx="786381" cy="863946"/>
          </a:xfrm>
        </p:spPr>
      </p:pic>
    </p:spTree>
    <p:extLst>
      <p:ext uri="{BB962C8B-B14F-4D97-AF65-F5344CB8AC3E}">
        <p14:creationId xmlns:p14="http://schemas.microsoft.com/office/powerpoint/2010/main" val="15897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" y="0"/>
            <a:ext cx="8280920" cy="7921625"/>
          </a:xfrm>
          <a:prstGeom prst="rect">
            <a:avLst/>
          </a:prstGeom>
          <a:solidFill>
            <a:srgbClr val="080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41" tIns="47370" rIns="94741" bIns="47370" spcCol="0" rtlCol="0" anchor="ctr"/>
          <a:lstStyle/>
          <a:p>
            <a:pPr algn="ctr"/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3274" y="1296516"/>
            <a:ext cx="7879834" cy="129614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Future of Health &amp; Wellness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96244" y="3312740"/>
            <a:ext cx="6360795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the world becomes more technology-driven, it's essential for companies like Bella Beat to stay ahead of the curve to meet the evolving health and wellness needs of their customers, through innovation and customer-focus.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20" y="19745"/>
            <a:ext cx="6120780" cy="79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7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24" y="288404"/>
            <a:ext cx="13441413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Top Trends in Smart Device Usage</a:t>
            </a:r>
            <a:b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2920606" y="1663635"/>
            <a:ext cx="759990" cy="5544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10201160" y="1663574"/>
            <a:ext cx="760066" cy="55450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6720948" y="1663574"/>
            <a:ext cx="799980" cy="55450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>
            <a:off x="1200381" y="1980434"/>
            <a:ext cx="1176101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920606" y="171951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161156" y="1639864"/>
            <a:ext cx="800070" cy="499000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20859" y="1719080"/>
            <a:ext cx="800070" cy="499000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1780450" y="2772586"/>
            <a:ext cx="3620250" cy="792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Connected Fitness</a:t>
            </a:r>
          </a:p>
        </p:txBody>
      </p:sp>
      <p:sp>
        <p:nvSpPr>
          <p:cNvPr id="20" name="Content Placeholder 18"/>
          <p:cNvSpPr>
            <a:spLocks noGrp="1"/>
          </p:cNvSpPr>
          <p:nvPr>
            <p:ph sz="half" idx="1"/>
          </p:nvPr>
        </p:nvSpPr>
        <p:spPr>
          <a:xfrm>
            <a:off x="5460768" y="2772586"/>
            <a:ext cx="3340273" cy="79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Home Automation</a:t>
            </a:r>
          </a:p>
          <a:p>
            <a:pPr marL="0" indent="0">
              <a:buNone/>
            </a:pPr>
            <a:endParaRPr lang="en-I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18"/>
          <p:cNvSpPr>
            <a:spLocks noGrp="1"/>
          </p:cNvSpPr>
          <p:nvPr>
            <p:ph sz="half" idx="1"/>
          </p:nvPr>
        </p:nvSpPr>
        <p:spPr>
          <a:xfrm>
            <a:off x="8981074" y="2791032"/>
            <a:ext cx="3340273" cy="773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Virtual Assistance</a:t>
            </a:r>
          </a:p>
          <a:p>
            <a:pPr marL="0" indent="0">
              <a:buNone/>
            </a:pPr>
            <a:endParaRPr lang="en-I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>
          <a:xfrm>
            <a:off x="1760431" y="3723168"/>
            <a:ext cx="3360292" cy="2138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Smart devices are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commonly used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for tracking fitness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data including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steps, workouts,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and sleep patterns.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1"/>
          <p:cNvSpPr>
            <a:spLocks noGrp="1"/>
          </p:cNvSpPr>
          <p:nvPr>
            <p:ph sz="half" idx="1"/>
          </p:nvPr>
        </p:nvSpPr>
        <p:spPr>
          <a:xfrm>
            <a:off x="5520755" y="3648568"/>
            <a:ext cx="3360292" cy="2760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Smart devices are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being used to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control home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appliances, lighting,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and security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systems.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8801038" y="3643956"/>
            <a:ext cx="3728454" cy="2765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Many people are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now using smart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devices to access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digital assistants like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Amazon's Alexa 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Apple's Siri.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280561" y="2218080"/>
            <a:ext cx="0" cy="5545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20893" y="2218080"/>
            <a:ext cx="0" cy="5545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561191" y="2218080"/>
            <a:ext cx="0" cy="5545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5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39" y="158486"/>
            <a:ext cx="13441164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Calorie burn by Day of Week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6800865" y="2218080"/>
            <a:ext cx="7200624" cy="419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shows that Tuesdays is the day with highest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calorie burn, accounting for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16.54%.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the other hand, Sundays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has the lowest average 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calorie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burn at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12.65%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of the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Weekdays show higher physical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activity,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while 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weekends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show </a:t>
            </a:r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lower </a:t>
            </a:r>
            <a:r>
              <a:rPr 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activity.</a:t>
            </a: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" y="1390740"/>
            <a:ext cx="6320547" cy="54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3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Steps Taken From April to May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120893" y="1980434"/>
            <a:ext cx="7200624" cy="443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I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 data is collected from non – bella beat users’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devices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from April to May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2016.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of Total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steps taken declined notably from April 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May according to the data analysis.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April, the average total steps taken were around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8,000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while in May, it was less than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4,000.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This decline of about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50%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in average total steps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taken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 due to weather changes, personal routines, or 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other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external factors.</a:t>
            </a: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" y="1784841"/>
            <a:ext cx="6801142" cy="46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008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Total Steps Taken by Day of Week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280908" y="2297295"/>
            <a:ext cx="6960603" cy="443604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Based on the 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 walked on an 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verage of 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8,153</a:t>
            </a: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steps on 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Saturdays.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contrast, on Sundays, customers took the 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least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number </a:t>
            </a: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 steps, 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which </a:t>
            </a: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was about </a:t>
            </a:r>
            <a:r>
              <a:rPr 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6,933.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suggests that average step count 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decreases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as </a:t>
            </a: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weekend approaches, with the lowest </a:t>
            </a: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observed </a:t>
            </a:r>
            <a:r>
              <a:rPr 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Sundays.</a:t>
            </a:r>
            <a:endParaRPr lang="en-IN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" y="1629059"/>
            <a:ext cx="6880594" cy="49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158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Total Steps Taken by Day of Week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200624" y="2043805"/>
            <a:ext cx="7040886" cy="419840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Users’ spent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 average of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991.2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minutes in sedentary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according to the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analysis,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indicating it was the most frequent behavior observed.</a:t>
            </a: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Users’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spent an average of only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13.6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minutes in fairly 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active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mode, indicating it was the least frequent 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behavior observed.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underscores the importance of individuals being aware of their physical activity levels and actively working to decrease sedentary time while increasing active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time.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" y="2678892"/>
            <a:ext cx="6904591" cy="22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0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Sleep Duration and Bedtime Patterns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600937" y="2230422"/>
            <a:ext cx="6640575" cy="48989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ccording to the analysis,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 an average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users’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spent the most time sleeping on Wednesdays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i.e.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431.7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minutes and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least time on Sundays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i.e.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408.2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minutes.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also showed that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spent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longest time on their beds on Wednesdays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i.e.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472.63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minutes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the shortest time on Sundays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446.85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minutes.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emphasizes the significance of quality sleep and consistent bedtime patterns for improved health and well-being.</a:t>
            </a: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" y="1730447"/>
            <a:ext cx="7120340" cy="48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1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6"/>
            <a:ext cx="14473708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Applying Trends to Bella Beat Customers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84" y="1224508"/>
            <a:ext cx="3528392" cy="2304000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76" y="1224508"/>
            <a:ext cx="3024336" cy="224790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32" y="1224508"/>
            <a:ext cx="3600400" cy="230425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008212" y="3888805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Fitness Tracking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752628" y="3944044"/>
            <a:ext cx="4680520" cy="808856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Smart  Home</a:t>
            </a:r>
          </a:p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Integration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073108" y="3672780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Voice Assistant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60612" y="4752900"/>
            <a:ext cx="402406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 Beat could incorporate more fitness tracking features into their smart products, catering to customers' health needs and lifestyle.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256684" y="4608884"/>
            <a:ext cx="381642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 Beat could integrate smart home automation features into their products for a more seamless and stress-free lifestyle.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505156" y="4761284"/>
            <a:ext cx="381642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 Beat could use voice assistants to provide a more hands-free experience for customers seeking a modern and convenient lifestyle.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138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720180" y="115250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730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Marketing Strategy Influence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0180" y="439286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1"/>
          <p:cNvSpPr>
            <a:spLocks noGrp="1"/>
          </p:cNvSpPr>
          <p:nvPr>
            <p:ph sz="half" idx="1"/>
          </p:nvPr>
        </p:nvSpPr>
        <p:spPr>
          <a:xfrm>
            <a:off x="920089" y="1296515"/>
            <a:ext cx="5920771" cy="2664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argeted Ads</a:t>
            </a:r>
          </a:p>
          <a:p>
            <a:pPr marL="0" indent="0">
              <a:buNone/>
            </a:pPr>
            <a:endParaRPr lang="en-I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on how consumers use non-Bella Beat smart devices can inform Bella Beat's targeted marketing strategies to reach broader audiences.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0900" y="439286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1"/>
          <p:cNvSpPr>
            <a:spLocks noGrp="1"/>
          </p:cNvSpPr>
          <p:nvPr>
            <p:ph sz="half" idx="1"/>
          </p:nvPr>
        </p:nvSpPr>
        <p:spPr>
          <a:xfrm>
            <a:off x="848081" y="4536876"/>
            <a:ext cx="5920771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Brand Messaging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value proposition of Bella Beat can be expanded to better fit the modern and convenient lifestyle that consumers are seeking with smart devices.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1"/>
          <p:cNvSpPr>
            <a:spLocks noGrp="1"/>
          </p:cNvSpPr>
          <p:nvPr>
            <p:ph sz="half" idx="1"/>
          </p:nvPr>
        </p:nvSpPr>
        <p:spPr>
          <a:xfrm>
            <a:off x="7400809" y="4537180"/>
            <a:ext cx="5920771" cy="273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Social Media Campaigns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 Beat's marketing can leverage social media platforms to educate target audiences on the functionality and ease of smart devices.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00900" y="115250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21"/>
          <p:cNvSpPr>
            <a:spLocks noGrp="1"/>
          </p:cNvSpPr>
          <p:nvPr>
            <p:ph sz="half" idx="1"/>
          </p:nvPr>
        </p:nvSpPr>
        <p:spPr>
          <a:xfrm>
            <a:off x="7344916" y="1296516"/>
            <a:ext cx="5922000" cy="273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 Design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Features informed by consumer insights may give Bella Beat an advantage in the market and appeal to a wider audience.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5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918</Words>
  <Application>Microsoft Office PowerPoint</Application>
  <PresentationFormat>Custom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 Top Trends in Smart Device Usage </vt:lpstr>
      <vt:lpstr>Average Calorie burn by Day of Week</vt:lpstr>
      <vt:lpstr>Average Steps Taken From April to May</vt:lpstr>
      <vt:lpstr>Average Total Steps Taken by Day of Week</vt:lpstr>
      <vt:lpstr>Average Total Steps Taken by Day of Week</vt:lpstr>
      <vt:lpstr>Sleep Duration and Bedtime Patterns</vt:lpstr>
      <vt:lpstr>Applying Trends to Bella Beat Customers</vt:lpstr>
      <vt:lpstr>Marketing Strategy Influence</vt:lpstr>
      <vt:lpstr>Consumer Behaviour &amp; Preferences</vt:lpstr>
      <vt:lpstr>Bridging the Gap</vt:lpstr>
      <vt:lpstr>Innovation at Bella Beat : Bella Beat Leaf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Basu</dc:creator>
  <cp:lastModifiedBy>Aritra Basu</cp:lastModifiedBy>
  <cp:revision>38</cp:revision>
  <dcterms:created xsi:type="dcterms:W3CDTF">2023-04-19T04:15:18Z</dcterms:created>
  <dcterms:modified xsi:type="dcterms:W3CDTF">2023-04-19T15:23:03Z</dcterms:modified>
</cp:coreProperties>
</file>