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65" r:id="rId19"/>
    <p:sldId id="272" r:id="rId20"/>
  </p:sldIdLst>
  <p:sldSz cx="14401800" cy="7200900"/>
  <p:notesSz cx="6858000" cy="9144000"/>
  <p:defaultTextStyle>
    <a:defPPr>
      <a:defRPr lang="en-US"/>
    </a:defPPr>
    <a:lvl1pPr marL="0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538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075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2613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0151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7689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5226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2764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0302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870" y="-72"/>
      </p:cViewPr>
      <p:guideLst>
        <p:guide orient="horz" pos="2268"/>
        <p:guide pos="4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7D6ED-0DEF-44B2-917B-6ADA203CF91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E0818-AD40-4C48-A7C8-A183139B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538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075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2613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0151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7689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5226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2764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0302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E0818-AD40-4C48-A7C8-A183139B5C8C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46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1" y="2642457"/>
            <a:ext cx="11521440" cy="2724776"/>
          </a:xfrm>
        </p:spPr>
        <p:txBody>
          <a:bodyPr>
            <a:normAutofit/>
          </a:bodyPr>
          <a:lstStyle>
            <a:lvl1pPr>
              <a:defRPr sz="5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1" y="5424856"/>
            <a:ext cx="11521440" cy="12018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07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0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5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41231" y="1918044"/>
            <a:ext cx="2350686" cy="47086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876" y="1918044"/>
            <a:ext cx="8255325" cy="47086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1" y="5268450"/>
            <a:ext cx="11521440" cy="1358272"/>
          </a:xfrm>
        </p:spPr>
        <p:txBody>
          <a:bodyPr anchor="t"/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1" y="4058353"/>
            <a:ext cx="11521440" cy="115336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5075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0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2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01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76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5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2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0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0181" y="1621952"/>
            <a:ext cx="11521440" cy="121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440180" y="2880360"/>
            <a:ext cx="5616702" cy="3773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373722" y="2880362"/>
            <a:ext cx="5616702" cy="3775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8248" y="2880360"/>
            <a:ext cx="5299863" cy="652882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  <a:lvl2pPr marL="507538" indent="0">
              <a:buNone/>
              <a:defRPr sz="2200" b="1"/>
            </a:lvl2pPr>
            <a:lvl3pPr marL="1015075" indent="0">
              <a:buNone/>
              <a:defRPr sz="2000" b="1"/>
            </a:lvl3pPr>
            <a:lvl4pPr marL="1522613" indent="0">
              <a:buNone/>
              <a:defRPr sz="1800" b="1"/>
            </a:lvl4pPr>
            <a:lvl5pPr marL="2030151" indent="0">
              <a:buNone/>
              <a:defRPr sz="1800" b="1"/>
            </a:lvl5pPr>
            <a:lvl6pPr marL="2537689" indent="0">
              <a:buNone/>
              <a:defRPr sz="1800" b="1"/>
            </a:lvl6pPr>
            <a:lvl7pPr marL="3045226" indent="0">
              <a:buNone/>
              <a:defRPr sz="1800" b="1"/>
            </a:lvl7pPr>
            <a:lvl8pPr marL="3552764" indent="0">
              <a:buNone/>
              <a:defRPr sz="1800" b="1"/>
            </a:lvl8pPr>
            <a:lvl9pPr marL="406030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102" y="2880360"/>
            <a:ext cx="5295248" cy="652882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  <a:lvl2pPr marL="507538" indent="0">
              <a:buNone/>
              <a:defRPr sz="2200" b="1"/>
            </a:lvl2pPr>
            <a:lvl3pPr marL="1015075" indent="0">
              <a:buNone/>
              <a:defRPr sz="2000" b="1"/>
            </a:lvl3pPr>
            <a:lvl4pPr marL="1522613" indent="0">
              <a:buNone/>
              <a:defRPr sz="1800" b="1"/>
            </a:lvl4pPr>
            <a:lvl5pPr marL="2030151" indent="0">
              <a:buNone/>
              <a:defRPr sz="1800" b="1"/>
            </a:lvl5pPr>
            <a:lvl6pPr marL="2537689" indent="0">
              <a:buNone/>
              <a:defRPr sz="1800" b="1"/>
            </a:lvl6pPr>
            <a:lvl7pPr marL="3045226" indent="0">
              <a:buNone/>
              <a:defRPr sz="1800" b="1"/>
            </a:lvl7pPr>
            <a:lvl8pPr marL="3552764" indent="0">
              <a:buNone/>
              <a:defRPr sz="1800" b="1"/>
            </a:lvl8pPr>
            <a:lvl9pPr marL="406030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40181" y="1621952"/>
            <a:ext cx="11521440" cy="121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440180" y="3552444"/>
            <a:ext cx="5616702" cy="310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7373720" y="3552444"/>
            <a:ext cx="5616702" cy="310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1916632"/>
            <a:ext cx="4647725" cy="2281666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260" y="1918044"/>
            <a:ext cx="6627361" cy="4700445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0" y="4264152"/>
            <a:ext cx="4647725" cy="2357656"/>
          </a:xfrm>
        </p:spPr>
        <p:txBody>
          <a:bodyPr/>
          <a:lstStyle>
            <a:lvl1pPr marL="0" indent="0">
              <a:buNone/>
              <a:defRPr sz="1600"/>
            </a:lvl1pPr>
            <a:lvl2pPr marL="507538" indent="0">
              <a:buNone/>
              <a:defRPr sz="1300"/>
            </a:lvl2pPr>
            <a:lvl3pPr marL="1015075" indent="0">
              <a:buNone/>
              <a:defRPr sz="1100"/>
            </a:lvl3pPr>
            <a:lvl4pPr marL="1522613" indent="0">
              <a:buNone/>
              <a:defRPr sz="1000"/>
            </a:lvl4pPr>
            <a:lvl5pPr marL="2030151" indent="0">
              <a:buNone/>
              <a:defRPr sz="1000"/>
            </a:lvl5pPr>
            <a:lvl6pPr marL="2537689" indent="0">
              <a:buNone/>
              <a:defRPr sz="1000"/>
            </a:lvl6pPr>
            <a:lvl7pPr marL="3045226" indent="0">
              <a:buNone/>
              <a:defRPr sz="1000"/>
            </a:lvl7pPr>
            <a:lvl8pPr marL="3552764" indent="0">
              <a:buNone/>
              <a:defRPr sz="1000"/>
            </a:lvl8pPr>
            <a:lvl9pPr marL="40603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1920240"/>
            <a:ext cx="4651782" cy="2285086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00825" y="2400300"/>
            <a:ext cx="6360795" cy="352044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600"/>
            </a:lvl1pPr>
            <a:lvl2pPr marL="507538" indent="0">
              <a:buNone/>
              <a:defRPr sz="3100"/>
            </a:lvl2pPr>
            <a:lvl3pPr marL="1015075" indent="0">
              <a:buNone/>
              <a:defRPr sz="2700"/>
            </a:lvl3pPr>
            <a:lvl4pPr marL="1522613" indent="0">
              <a:buNone/>
              <a:defRPr sz="2200"/>
            </a:lvl4pPr>
            <a:lvl5pPr marL="2030151" indent="0">
              <a:buNone/>
              <a:defRPr sz="2200"/>
            </a:lvl5pPr>
            <a:lvl6pPr marL="2537689" indent="0">
              <a:buNone/>
              <a:defRPr sz="2200"/>
            </a:lvl6pPr>
            <a:lvl7pPr marL="3045226" indent="0">
              <a:buNone/>
              <a:defRPr sz="2200"/>
            </a:lvl7pPr>
            <a:lvl8pPr marL="3552764" indent="0">
              <a:buNone/>
              <a:defRPr sz="2200"/>
            </a:lvl8pPr>
            <a:lvl9pPr marL="406030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0" y="4262933"/>
            <a:ext cx="4651782" cy="2361895"/>
          </a:xfrm>
        </p:spPr>
        <p:txBody>
          <a:bodyPr/>
          <a:lstStyle>
            <a:lvl1pPr marL="0" indent="0">
              <a:buNone/>
              <a:defRPr sz="1600"/>
            </a:lvl1pPr>
            <a:lvl2pPr marL="507538" indent="0">
              <a:buNone/>
              <a:defRPr sz="1300"/>
            </a:lvl2pPr>
            <a:lvl3pPr marL="1015075" indent="0">
              <a:buNone/>
              <a:defRPr sz="1100"/>
            </a:lvl3pPr>
            <a:lvl4pPr marL="1522613" indent="0">
              <a:buNone/>
              <a:defRPr sz="1000"/>
            </a:lvl4pPr>
            <a:lvl5pPr marL="2030151" indent="0">
              <a:buNone/>
              <a:defRPr sz="1000"/>
            </a:lvl5pPr>
            <a:lvl6pPr marL="2537689" indent="0">
              <a:buNone/>
              <a:defRPr sz="1000"/>
            </a:lvl6pPr>
            <a:lvl7pPr marL="3045226" indent="0">
              <a:buNone/>
              <a:defRPr sz="1000"/>
            </a:lvl7pPr>
            <a:lvl8pPr marL="3552764" indent="0">
              <a:buNone/>
              <a:defRPr sz="1000"/>
            </a:lvl8pPr>
            <a:lvl9pPr marL="40603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285547" y="602497"/>
            <a:ext cx="135822" cy="600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496836" y="602497"/>
            <a:ext cx="907313" cy="600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1" y="1621952"/>
            <a:ext cx="11521440" cy="1211802"/>
          </a:xfrm>
          <a:prstGeom prst="rect">
            <a:avLst/>
          </a:prstGeom>
        </p:spPr>
        <p:txBody>
          <a:bodyPr vert="horz" lIns="101508" tIns="50754" rIns="101508" bIns="50754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1" y="2908326"/>
            <a:ext cx="11521440" cy="3716503"/>
          </a:xfrm>
          <a:prstGeom prst="rect">
            <a:avLst/>
          </a:prstGeom>
        </p:spPr>
        <p:txBody>
          <a:bodyPr vert="horz" lIns="101508" tIns="50754" rIns="101508" bIns="507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62113" y="576237"/>
            <a:ext cx="1872883" cy="312814"/>
          </a:xfrm>
          <a:prstGeom prst="rect">
            <a:avLst/>
          </a:prstGeom>
        </p:spPr>
        <p:txBody>
          <a:bodyPr vert="horz" lIns="101508" tIns="50754" rIns="101508" bIns="50754" rtlCol="0" anchor="ctr"/>
          <a:lstStyle>
            <a:lvl1pPr algn="l">
              <a:defRPr sz="13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205" y="576237"/>
            <a:ext cx="1482394" cy="316840"/>
          </a:xfrm>
          <a:prstGeom prst="rect">
            <a:avLst/>
          </a:prstGeom>
        </p:spPr>
        <p:txBody>
          <a:bodyPr vert="horz" lIns="101508" tIns="50754" rIns="101508" bIns="50754" rtlCol="0" anchor="ctr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63685" y="898756"/>
            <a:ext cx="3538221" cy="316288"/>
          </a:xfrm>
          <a:prstGeom prst="rect">
            <a:avLst/>
          </a:prstGeom>
        </p:spPr>
        <p:txBody>
          <a:bodyPr vert="horz" lIns="101508" tIns="0" rIns="101508" bIns="50754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15075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3769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291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61307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15075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8844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22613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76382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151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3920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38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075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2613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0151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7689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5226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2764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0302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views/CyclisticRideDataAnalysis/CyclisticDataDashboard?:language=en-US&amp;:display_count=n&amp;:origin=viz_share_link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7004" y="1296194"/>
            <a:ext cx="6624835" cy="1479765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CYCLISTIC 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BIKE SHARE DATA 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1020" y="3387592"/>
            <a:ext cx="5760641" cy="299758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Aritra Basu</a:t>
            </a:r>
          </a:p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10/04/2023</a:t>
            </a:r>
          </a:p>
          <a:p>
            <a:pPr algn="l"/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Dataset Source:</a:t>
            </a:r>
          </a:p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Here </a:t>
            </a:r>
            <a:endParaRPr lang="en-IN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307531" y="6107348"/>
            <a:ext cx="493769" cy="23198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spcCol="0"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348" y="5976714"/>
            <a:ext cx="1069833" cy="458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6" t="1875" r="12096" b="1875"/>
          <a:stretch/>
        </p:blipFill>
        <p:spPr>
          <a:xfrm>
            <a:off x="576164" y="954156"/>
            <a:ext cx="7383802" cy="5292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  <a:softEdge rad="112500"/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075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122413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RIDERS AND RIDE TYPES BY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CATEGORY-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944266"/>
            <a:ext cx="9073008" cy="432048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During 2022, there were 40.24% of casual riders. However in that same span of time we had 59.76% of annual members using our service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During the year 2022 the average ride duration of annual members was 10.36 minutes and for casual riders it was 42.13 minutes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the same year, the annual members used two types of bikes i.e. classic bikes and electric bikes in which classic bikes were used by 65.55%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casual riders used three types of bikes i.e. classic bikes, electric bikes, and docked bikes in which classic bikes were used most by 50.61%</a:t>
            </a:r>
          </a:p>
        </p:txBody>
      </p:sp>
    </p:spTree>
    <p:extLst>
      <p:ext uri="{BB962C8B-B14F-4D97-AF65-F5344CB8AC3E}">
        <p14:creationId xmlns:p14="http://schemas.microsoft.com/office/powerpoint/2010/main" val="14336138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068" y="588448"/>
            <a:ext cx="11521440" cy="70774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 ACTIVITY THROUGH OUT THE DAY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55" y="1656234"/>
            <a:ext cx="5905053" cy="41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40" y="1656234"/>
            <a:ext cx="5616575" cy="41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72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68" y="504106"/>
            <a:ext cx="11521440" cy="124957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 ACTIVITY THROUGH OUT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DAY- 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656284" y="1872258"/>
            <a:ext cx="8784976" cy="3816424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the morning, </a:t>
            </a:r>
            <a:r>
              <a:rPr lang="en-IN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18.59% </a:t>
            </a:r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 the annual members took rides that was highest through out the day and 10.60% at night which was the lowest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casual riders has the highest percentage of 11.04% rides taken in the afternoon and 8.74% was taken during night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annual members spent an average time of 13.3 minutes in the morning that is the most and 6.8 minutes in the afternoon that is the least time spend during a day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During a day, the casual riders spent 117.8 minutes on average at night that is the most and 13.4 minutes in the evening that is the least during a day</a:t>
            </a:r>
          </a:p>
          <a:p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244" y="576114"/>
            <a:ext cx="11521440" cy="67346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LENGTH OF RIDES WEEKLY AND MONTHLY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4" y="1440490"/>
            <a:ext cx="7776864" cy="259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76" y="4320810"/>
            <a:ext cx="8078824" cy="2736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81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1" y="576114"/>
            <a:ext cx="11521440" cy="121180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LENGTH OF RIDES WEEKLY AND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MONTHLY- 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944266"/>
            <a:ext cx="9577064" cy="4824536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 spent most times on Sundays on an average of 38.5 minutes and -26.5 minutes on Thursdays that is the least time spent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spent on an average of 126.5 minutes on Wednesdays that is the highest and -77.4 minutes on Thursdays in terms of time spent on rides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 spent on an average of 104 minutes in the month of January as the most and -476 minutes in December as the least on rides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spent an average of 377 minutes in February as the most and    -1,586 minutes as the least time in the month of December</a:t>
            </a:r>
          </a:p>
          <a:p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16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244" y="550722"/>
            <a:ext cx="11521440" cy="67346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RIDES TAKEN WEEKLY AND MONTHLY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0" y="1584226"/>
            <a:ext cx="7776815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60" y="4320530"/>
            <a:ext cx="7923700" cy="2652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538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1" y="576114"/>
            <a:ext cx="11521440" cy="121180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RIDES TAKEN WEEKLY AND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MONTHLY- 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944266"/>
            <a:ext cx="8136904" cy="4680520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9.32% of annual members took rides on Tuesdays which is the most and 7.70% of them took rides on Sundays which is the least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took rides most on Saturdays that was 6.86% and took least rides on Tuesdays which was 5.07%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 used bike rides most in the month of July which was 6.66% and the least was taken in the month of  December which was 3.07%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rides used bikes the most in the month of June that was 5.41% and the least was of 1.44% in January</a:t>
            </a:r>
          </a:p>
        </p:txBody>
      </p:sp>
    </p:spTree>
    <p:extLst>
      <p:ext uri="{BB962C8B-B14F-4D97-AF65-F5344CB8AC3E}">
        <p14:creationId xmlns:p14="http://schemas.microsoft.com/office/powerpoint/2010/main" val="402539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67346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CONCLUSION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656234"/>
            <a:ext cx="9505056" cy="475252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2022, 59.76% riders were annual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average ride time of casual riders was 42.13 which was way more than annual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Classic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bikes was the most chosen between both annual members and casual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 while docked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bikes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was used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by only casual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Morning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was the time when most of the annual members took ride, and on the other hand casual riders took ride most 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afternoon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 spent most time in the morning, on Sundays and 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January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 spent most time at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night, on Wednesdays and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February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 took most rides on Tuesdays and in July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whereas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took most rides on Saturdays and 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June</a:t>
            </a:r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2268" y="1944266"/>
            <a:ext cx="3600400" cy="3168352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08" y="2016274"/>
            <a:ext cx="7865800" cy="3888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>
            <a:off x="1656284" y="1198794"/>
            <a:ext cx="10729192" cy="601456"/>
          </a:xfrm>
          <a:prstGeom prst="rect">
            <a:avLst/>
          </a:prstGeom>
        </p:spPr>
        <p:txBody>
          <a:bodyPr vert="horz" lIns="101508" tIns="50754" rIns="101508" bIns="50754" rtlCol="0" anchor="b">
            <a:noAutofit/>
          </a:bodyPr>
          <a:lstStyle>
            <a:lvl1pPr algn="l" defTabSz="101507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LENGTH OF RIDES QUARTERLY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656124" y="504106"/>
            <a:ext cx="11521440" cy="601456"/>
          </a:xfrm>
          <a:prstGeom prst="rect">
            <a:avLst/>
          </a:prstGeom>
        </p:spPr>
        <p:txBody>
          <a:bodyPr vert="horz" lIns="101508" tIns="50754" rIns="101508" bIns="50754" rtlCol="0" anchor="b">
            <a:noAutofit/>
          </a:bodyPr>
          <a:lstStyle>
            <a:lvl1pPr algn="l" defTabSz="101507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APPENDIX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72008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PERCENTAGE OF RIDES TAKEN QUARTERLY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16" y="1512888"/>
            <a:ext cx="10225136" cy="467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18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252" y="576114"/>
            <a:ext cx="11521440" cy="635738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BUSINESS QUESTION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16" y="2016274"/>
            <a:ext cx="3024336" cy="3024336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264796" y="2664346"/>
            <a:ext cx="7056784" cy="1368152"/>
          </a:xfrm>
        </p:spPr>
        <p:txBody>
          <a:bodyPr>
            <a:normAutofit/>
          </a:bodyPr>
          <a:lstStyle/>
          <a:p>
            <a:pPr marL="50754" indent="0">
              <a:buNone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 Members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Casual Riders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Cyclistic bikes differently?</a:t>
            </a:r>
            <a:endParaRPr lang="en-IN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30321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693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OUTLINE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624836" y="1512218"/>
            <a:ext cx="6383727" cy="482453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Executive Summary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Visualizations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Charts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Dashboard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Conclusion</a:t>
            </a: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Appendix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9B37F9FA-3571-49C2-8811-B1159FCC0D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0260" y="1944266"/>
            <a:ext cx="4197037" cy="3102054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209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4236" y="611929"/>
            <a:ext cx="11521440" cy="61225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EXECUTIVE SUMMARY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48772" y="1440210"/>
            <a:ext cx="7776863" cy="556626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Contextualization of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and the goal of the analysis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 Description 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Capturing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Yearly Usage of Bike Share Service For 2022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Average Minutes spend by weekly, monthly , and quarterly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Percentage of Annual Members and Casual Riders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Percentage of service used by Annual Members and Casual Riders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Classification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 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dataset in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terms of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Usage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65078B9B-93A7-4517-9E78-2F5C028F22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7965" y="1945157"/>
            <a:ext cx="4196571" cy="338348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153080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220" y="504106"/>
            <a:ext cx="11521440" cy="684265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616724" y="1296194"/>
            <a:ext cx="7900306" cy="554461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Cyclistic Bike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Share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is a hypothetical dataset which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contains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about ride sharing of the organization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data collected represent all of the people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(Annual Members / Casual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iders)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who used the service during 2022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Analyzing the current usages and trends in terms of services taken from Jan 2022 to Dec 2022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Purpose of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Analyzing usage of the services weekly, monthly, and quarterly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Determining the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usage analytics of bike ride service 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Target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Audience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</a:t>
            </a:r>
          </a:p>
          <a:p>
            <a:pPr lvl="1"/>
            <a:r>
              <a:rPr lang="en-US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</a:t>
            </a:r>
            <a:r>
              <a:rPr 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E158731-59BB-48A2-A901-D7C35E91BA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3375" y="2160290"/>
            <a:ext cx="4032448" cy="30999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63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244" y="576114"/>
            <a:ext cx="11521440" cy="608656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48772" y="1296194"/>
            <a:ext cx="7056784" cy="554461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COLLECTION</a:t>
            </a:r>
          </a:p>
          <a:p>
            <a:pPr lvl="1"/>
            <a:r>
              <a:rPr lang="en-IN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Cyclistic </a:t>
            </a:r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Bike </a:t>
            </a:r>
            <a:r>
              <a:rPr lang="en-IN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Share 2022 (January to December)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Collecting and Merging Datasets</a:t>
            </a: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EXPLORATION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Seeing Trends Through Data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EXPLORATORY DATA ANALYSIS(EDA)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Basic Statistical Analysis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Distribution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Outliers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VISUALIZATION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Descriptive Analysis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Tableau Desktop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PRESENTATION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Microsoft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PowerPoint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33AE176B-DE78-4B75-AC9E-2A422E82D5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7965" y="2088282"/>
            <a:ext cx="4042735" cy="296610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36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252" y="432098"/>
            <a:ext cx="11521440" cy="74547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0" y="1296195"/>
            <a:ext cx="11737304" cy="5544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795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7885" y="595649"/>
            <a:ext cx="11521440" cy="700545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DASHBOARD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377951" y="1872258"/>
            <a:ext cx="6336704" cy="4223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PERMANENT LINK OF THE READ-ONLY VIEW OF THE TABLEAU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DASHBOARD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/>
              </a:rPr>
              <a:t>CLICK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/>
              </a:rPr>
              <a:t>HERE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49F6C466-B847-478E-ADAD-F2B14AA506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40259" y="2019875"/>
            <a:ext cx="3920926" cy="2948727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Down Arrow 8"/>
          <p:cNvSpPr/>
          <p:nvPr/>
        </p:nvSpPr>
        <p:spPr>
          <a:xfrm>
            <a:off x="6624836" y="3298017"/>
            <a:ext cx="493769" cy="45365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spcCol="0"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3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236" y="504106"/>
            <a:ext cx="11521440" cy="70774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RIDERS AND RIDE TYPES BY CATEGORY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16" y="1368202"/>
            <a:ext cx="5761012" cy="3096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92580" y="3032760"/>
            <a:ext cx="5616702" cy="3773272"/>
          </a:xfrm>
          <a:prstGeom prst="rect">
            <a:avLst/>
          </a:prstGeom>
        </p:spPr>
        <p:txBody>
          <a:bodyPr vert="horz" lIns="101508" tIns="50754" rIns="101508" bIns="50754" rtlCol="0">
            <a:normAutofit/>
          </a:bodyPr>
          <a:lstStyle>
            <a:lvl1pPr marL="253769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829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307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15075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8844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613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76382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15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3920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2580" y="3032760"/>
            <a:ext cx="5616702" cy="3773272"/>
          </a:xfrm>
          <a:prstGeom prst="rect">
            <a:avLst/>
          </a:prstGeom>
        </p:spPr>
        <p:txBody>
          <a:bodyPr vert="horz" lIns="101508" tIns="50754" rIns="101508" bIns="50754" rtlCol="0">
            <a:normAutofit/>
          </a:bodyPr>
          <a:lstStyle>
            <a:lvl1pPr marL="253769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829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307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15075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8844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613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76382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15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3920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48" y="5040610"/>
            <a:ext cx="9937104" cy="18365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0" y="1368202"/>
            <a:ext cx="5483870" cy="3153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89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500</TotalTime>
  <Words>851</Words>
  <Application>Microsoft Office PowerPoint</Application>
  <PresentationFormat>Custom</PresentationFormat>
  <Paragraphs>96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CYCLISTIC BIKE SHARE DATA ANALYSIS</vt:lpstr>
      <vt:lpstr>BUSINESS QUESTION</vt:lpstr>
      <vt:lpstr>OUTLINE</vt:lpstr>
      <vt:lpstr>EXECUTIVE SUMMARY</vt:lpstr>
      <vt:lpstr>INTRODUCTION</vt:lpstr>
      <vt:lpstr>METHODOLOGY</vt:lpstr>
      <vt:lpstr>RESULTS</vt:lpstr>
      <vt:lpstr>DASHBOARD</vt:lpstr>
      <vt:lpstr>RIDERS AND RIDE TYPES BY CATEGORY</vt:lpstr>
      <vt:lpstr>RIDERS AND RIDE TYPES BY CATEGORY-FINDINGS</vt:lpstr>
      <vt:lpstr>RIDE ACTIVITY THROUGH OUT THE DAY</vt:lpstr>
      <vt:lpstr>RIDE ACTIVITY THROUGH OUT THE DAY- FINDINGS</vt:lpstr>
      <vt:lpstr>LENGTH OF RIDES WEEKLY AND MONTHLY</vt:lpstr>
      <vt:lpstr>LENGTH OF RIDES WEEKLY AND MONTHLY- FINDINGS</vt:lpstr>
      <vt:lpstr>RIDES TAKEN WEEKLY AND MONTHLY</vt:lpstr>
      <vt:lpstr>RIDES TAKEN WEEKLY AND MONTHLY- FINDINGS</vt:lpstr>
      <vt:lpstr>CONCLUSION</vt:lpstr>
      <vt:lpstr>PowerPoint Presentation</vt:lpstr>
      <vt:lpstr>PERCENTAGE OF RIDES TAKEN QUARTERLY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Ride Data Analysis</dc:title>
  <dc:creator>Aritra Basu</dc:creator>
  <cp:lastModifiedBy>Aritra Basu</cp:lastModifiedBy>
  <cp:revision>34</cp:revision>
  <dcterms:created xsi:type="dcterms:W3CDTF">2023-04-10T00:14:03Z</dcterms:created>
  <dcterms:modified xsi:type="dcterms:W3CDTF">2023-04-20T23:52:01Z</dcterms:modified>
</cp:coreProperties>
</file>