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3681075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70" y="-84"/>
      </p:cViewPr>
      <p:guideLst>
        <p:guide orient="horz" pos="226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C47A6-AFB0-4109-8E91-8D495301D776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685800"/>
            <a:ext cx="6511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3BCAB-F2E4-4AB8-9B97-34C2DD2D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BCAB-F2E4-4AB8-9B97-34C2DD2DB6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5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79" y="2000251"/>
            <a:ext cx="11286888" cy="2723674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4800600"/>
            <a:ext cx="9667960" cy="112014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782" y="288375"/>
            <a:ext cx="2622206" cy="614410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6" y="288375"/>
            <a:ext cx="9006708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4" y="5760720"/>
            <a:ext cx="11460275" cy="122682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4" y="4045509"/>
            <a:ext cx="9180095" cy="17152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54" y="1613002"/>
            <a:ext cx="5472430" cy="4819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519" y="1613002"/>
            <a:ext cx="5472430" cy="4819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611869"/>
            <a:ext cx="5472430" cy="6717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2283619"/>
            <a:ext cx="54724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2519" y="1611869"/>
            <a:ext cx="5472430" cy="6717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2519" y="2283619"/>
            <a:ext cx="54724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37" y="5770321"/>
            <a:ext cx="11628914" cy="624078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038" y="6400800"/>
            <a:ext cx="11628915" cy="64008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6036" y="400050"/>
            <a:ext cx="11628914" cy="518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75" y="5770045"/>
            <a:ext cx="11628914" cy="62435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12654996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475" y="6400800"/>
            <a:ext cx="11628914" cy="64328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7" y="288370"/>
            <a:ext cx="11400895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7" y="1680210"/>
            <a:ext cx="11400895" cy="504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54997" y="0"/>
            <a:ext cx="1026079" cy="7200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654997" y="5760720"/>
            <a:ext cx="1026079" cy="7200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65099" y="5931408"/>
            <a:ext cx="820865" cy="416052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879509" y="4169603"/>
            <a:ext cx="2485645" cy="547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842172" y="1646621"/>
            <a:ext cx="2560319" cy="547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D6682A-619F-4C82-A774-18268D42DF54}" type="datetimeFigureOut">
              <a:rPr lang="en-IN" smtClean="0"/>
              <a:t>30-06-2023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ublic.tableau.com/views/SalesFunnelAnalysisDashboardAnalyzingSalesFunnelforaStudentHostelAccommodationChain/FunnelAnalysisDashboard?:language=en-US&amp;publish=yes&amp;:display_count=n&amp;:origin=viz_share_lin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31" y="2448322"/>
            <a:ext cx="6019589" cy="2275602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 UI" pitchFamily="34" charset="-34"/>
              </a:rPr>
              <a:t>Analyzing Sales Funnel for a Student Hostel </a:t>
            </a: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 UI" pitchFamily="34" charset="-34"/>
              </a:rPr>
              <a:t>Accommodation 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 UI" pitchFamily="34" charset="-34"/>
              </a:rPr>
              <a:t>Chain</a:t>
            </a:r>
            <a:endParaRPr lang="en-IN" sz="4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Leelawadee UI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4184" y="5360630"/>
            <a:ext cx="5863236" cy="112014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Aritra Basu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16/06/2023</a:t>
            </a:r>
            <a:endParaRPr lang="en-IN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576114"/>
            <a:ext cx="583063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5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ecommendations </a:t>
            </a:r>
            <a:r>
              <a:rPr lang="en-US" sz="3200" b="1" dirty="0">
                <a:latin typeface="+mn-lt"/>
              </a:rPr>
              <a:t>and </a:t>
            </a:r>
            <a:r>
              <a:rPr lang="en-US" sz="3200" b="1" dirty="0" smtClean="0">
                <a:latin typeface="+mn-lt"/>
              </a:rPr>
              <a:t>Strategies </a:t>
            </a:r>
            <a:r>
              <a:rPr lang="en-US" sz="3200" b="1" dirty="0">
                <a:latin typeface="+mn-lt"/>
              </a:rPr>
              <a:t>to </a:t>
            </a:r>
            <a:r>
              <a:rPr lang="en-US" sz="3200" b="1" dirty="0" smtClean="0">
                <a:latin typeface="+mn-lt"/>
              </a:rPr>
              <a:t>Increase </a:t>
            </a:r>
            <a:r>
              <a:rPr lang="en-US" sz="3200" b="1" dirty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onversion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ates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Agreement stage:</a:t>
            </a:r>
          </a:p>
          <a:p>
            <a:r>
              <a:rPr lang="en-US" sz="1800" b="1" dirty="0">
                <a:latin typeface="+mn-lt"/>
              </a:rPr>
              <a:t>Streamline agreements</a:t>
            </a:r>
            <a:r>
              <a:rPr lang="en-US" sz="1800" dirty="0">
                <a:latin typeface="+mn-lt"/>
              </a:rPr>
              <a:t>: Simplify process, offer flexibility, transparent communication, and prompt issue resolution.</a:t>
            </a:r>
          </a:p>
          <a:p>
            <a:r>
              <a:rPr lang="en-US" sz="1800" b="1" dirty="0">
                <a:latin typeface="+mn-lt"/>
              </a:rPr>
              <a:t>Engage with finesse</a:t>
            </a:r>
            <a:r>
              <a:rPr lang="en-US" sz="1800" dirty="0">
                <a:latin typeface="+mn-lt"/>
              </a:rPr>
              <a:t>: Personalized options, clear terms, proactive concern addressing for smooth finalization.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36004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Onboarded stage:</a:t>
            </a:r>
          </a:p>
          <a:p>
            <a:r>
              <a:rPr lang="en-US" sz="1800" b="1" dirty="0">
                <a:latin typeface="+mn-lt"/>
              </a:rPr>
              <a:t>Smooth sailing onboarding</a:t>
            </a:r>
            <a:r>
              <a:rPr lang="en-US" sz="1800" dirty="0">
                <a:latin typeface="+mn-lt"/>
              </a:rPr>
              <a:t>: Comprehensive training, proactive support, feedback for compelling testimonials.</a:t>
            </a:r>
          </a:p>
          <a:p>
            <a:r>
              <a:rPr lang="en-US" sz="1800" b="1" dirty="0">
                <a:latin typeface="+mn-lt"/>
              </a:rPr>
              <a:t>Success breeds success</a:t>
            </a:r>
            <a:r>
              <a:rPr lang="en-US" sz="1800" dirty="0">
                <a:latin typeface="+mn-lt"/>
              </a:rPr>
              <a:t>: Resources, addressing challenges, showcasing positive outcomes to engage future leads.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" y="1944266"/>
            <a:ext cx="3672408" cy="3456384"/>
          </a:xfr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87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 smtClean="0">
                <a:latin typeface="+mn-lt"/>
              </a:rPr>
              <a:t>Identified Bottlenecks and Potential Growth Opportunities</a:t>
            </a:r>
            <a:endParaRPr lang="en-IN" sz="3200" b="1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4346" y="3672458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Driving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Growth: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Recommendations for Optimal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Performance</a:t>
            </a:r>
          </a:p>
          <a:p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IN" sz="1800" b="1" dirty="0">
                <a:latin typeface="+mn-lt"/>
              </a:rPr>
              <a:t>Data-driven progression</a:t>
            </a:r>
            <a:r>
              <a:rPr lang="en-IN" sz="1800" dirty="0">
                <a:latin typeface="+mn-lt"/>
              </a:rPr>
              <a:t>: Analysis, automation, proactive communication for prompt resolution of inquiries.</a:t>
            </a:r>
          </a:p>
          <a:p>
            <a:r>
              <a:rPr lang="en-IN" sz="1800" b="1" dirty="0">
                <a:latin typeface="+mn-lt"/>
              </a:rPr>
              <a:t>Nurturing engagement, overcoming bottlenecks</a:t>
            </a:r>
            <a:r>
              <a:rPr lang="en-IN" sz="1800" dirty="0">
                <a:latin typeface="+mn-lt"/>
              </a:rPr>
              <a:t>: Consistent strategies, monitoring conversion rates, and targeted optimizations</a:t>
            </a:r>
            <a:endParaRPr lang="en-US" sz="18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08489" y="1440210"/>
            <a:ext cx="5863236" cy="20882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Areas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 improvement</a:t>
            </a:r>
            <a:r>
              <a:rPr lang="en-US" sz="1800" b="1" dirty="0">
                <a:latin typeface="+mn-lt"/>
              </a:rPr>
              <a:t>:</a:t>
            </a:r>
            <a:r>
              <a:rPr lang="en-US" sz="1800" dirty="0">
                <a:latin typeface="+mn-lt"/>
              </a:rPr>
              <a:t> Potential bottlenecks </a:t>
            </a:r>
            <a:r>
              <a:rPr lang="en-US" sz="1800" dirty="0" smtClean="0">
                <a:latin typeface="+mn-lt"/>
              </a:rPr>
              <a:t>identified</a:t>
            </a:r>
            <a:endParaRPr lang="en-US" sz="1800" dirty="0">
              <a:latin typeface="+mn-lt"/>
            </a:endParaRPr>
          </a:p>
          <a:p>
            <a:endParaRPr lang="en-US" sz="1800" b="1" dirty="0" smtClean="0">
              <a:latin typeface="+mn-lt"/>
            </a:endParaRPr>
          </a:p>
          <a:p>
            <a:r>
              <a:rPr lang="en-US" sz="1800" b="1" dirty="0" smtClean="0">
                <a:latin typeface="+mn-lt"/>
              </a:rPr>
              <a:t>Priority</a:t>
            </a:r>
            <a:r>
              <a:rPr lang="en-US" sz="1800" dirty="0">
                <a:latin typeface="+mn-lt"/>
              </a:rPr>
              <a:t>: Boost pre-verified to onboarded conversion rate at 13.42%.</a:t>
            </a:r>
          </a:p>
          <a:p>
            <a:r>
              <a:rPr lang="en-US" sz="1800" dirty="0">
                <a:latin typeface="+mn-lt"/>
              </a:rPr>
              <a:t>Uncover bottlenecks, optimize critical transitions for improved lead progression and conversion rates.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1865" y="11521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44265" y="13045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4" y="1831863"/>
            <a:ext cx="5400600" cy="3856819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50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6" y="243976"/>
            <a:ext cx="11400895" cy="720080"/>
          </a:xfrm>
        </p:spPr>
        <p:txBody>
          <a:bodyPr/>
          <a:lstStyle/>
          <a:p>
            <a:r>
              <a:rPr lang="en-US" sz="3200" b="1" dirty="0" smtClean="0">
                <a:latin typeface="+mn-lt"/>
              </a:rPr>
              <a:t>Appendix</a:t>
            </a:r>
            <a:endParaRPr lang="en-IN" sz="3200" b="1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8449" y="18002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08489" y="1440210"/>
            <a:ext cx="5863236" cy="20882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18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1865" y="11521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44265" y="13045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" y="1559621"/>
            <a:ext cx="11425594" cy="470512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15080" y="839540"/>
            <a:ext cx="57004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+mn-lt"/>
              </a:rPr>
              <a:t>Process Chart of the Sales Funnel</a:t>
            </a:r>
            <a:endParaRPr lang="en-IN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1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25" y="432386"/>
            <a:ext cx="11400895" cy="575776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Sales Funnel and Summary</a:t>
            </a:r>
            <a:endParaRPr lang="en-IN" sz="3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361" y="2253173"/>
            <a:ext cx="5869827" cy="3024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After conducting a thorough Sales Funnel Analysis for Strent AH Pvt Limited (SAPL), we pinpointed the critical factors affecting their lead conversion ratio. Our findings highlight two main bottlenecks: a decline in the percentage of customer care team calls and a decrease in scheduled property visits by leads. By tackling these issues head-on and optimizing their customer acquisition process, SAPL has the opportunity to unlock significant growth and maximize conversion rates. Let's unleash the potential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together</a:t>
            </a:r>
            <a:endParaRPr lang="en-IN" sz="18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3" y="1337947"/>
            <a:ext cx="6488648" cy="4854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62360" y="1512218"/>
            <a:ext cx="18762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Summary: 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64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41" y="216074"/>
            <a:ext cx="11400895" cy="575776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Sales Funnel Dashboard</a:t>
            </a:r>
            <a:endParaRPr lang="en-IN" sz="3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3873" y="6624786"/>
            <a:ext cx="763284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To see the interactive dashboard click here   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9" y="1080170"/>
            <a:ext cx="11548908" cy="5400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C:\Users\basuc\AppData\Local\Microsoft\Windows\INetCache\IE\O1M9S09F\jean-victor-balin-icon-arrow-right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3" y="6733939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81" y="6678792"/>
            <a:ext cx="432048" cy="3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494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72058"/>
            <a:ext cx="11400895" cy="912406"/>
          </a:xfrm>
        </p:spPr>
        <p:txBody>
          <a:bodyPr/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Lead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Progression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Through Each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Status</a:t>
            </a:r>
            <a:endParaRPr lang="en-IN" sz="3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0" y="1080170"/>
            <a:ext cx="5706882" cy="504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24010" y="1800250"/>
            <a:ext cx="5932311" cy="3738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From Exploration to Confirmation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: Witness leads progressing through stages, with 39.69%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 staying in pre verified stage, rest entering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, 1.91% experiencing the journey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in hostel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bookings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.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+mn-lt"/>
              <a:cs typeface="Arial" pitchFamily="34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Building Connections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: Discover how 21.15% leads become verified and 8.92% connected, forging meaningful relationships for remarkable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bookings.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+mn-lt"/>
              <a:cs typeface="Arial" pitchFamily="34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Finalizing the Dream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: Experience the culmination as 11.04% leads reach agreement, leading to 1.91% onboarded guests in unforgettable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hostel onboarding.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9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17" y="360090"/>
            <a:ext cx="12385376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Analysis and Potential Bottlenecks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2" y="1368202"/>
            <a:ext cx="5928811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2505" y="1296194"/>
            <a:ext cx="5863236" cy="24482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Pre-verified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3,484 (39.79% of total leads)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Conversion rate to verified: 80.19</a:t>
            </a:r>
            <a:r>
              <a:rPr lang="en-IN" sz="1800" dirty="0" smtClean="0">
                <a:latin typeface="+mn-lt"/>
              </a:rPr>
              <a:t>%</a:t>
            </a:r>
          </a:p>
          <a:p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Flourishing beginnings: </a:t>
            </a:r>
            <a:r>
              <a:rPr lang="en-US" sz="1800" dirty="0">
                <a:latin typeface="+mn-lt"/>
              </a:rPr>
              <a:t>Pre-verified stage thrives with abundant leads, signaling a promising </a:t>
            </a:r>
            <a:r>
              <a:rPr lang="en-US" sz="1800" dirty="0" smtClean="0">
                <a:latin typeface="+mn-lt"/>
              </a:rPr>
              <a:t>start.</a:t>
            </a:r>
          </a:p>
          <a:p>
            <a:r>
              <a:rPr lang="en-US" sz="1800" b="1" dirty="0" smtClean="0">
                <a:latin typeface="+mn-lt"/>
              </a:rPr>
              <a:t>Efficient </a:t>
            </a:r>
            <a:r>
              <a:rPr lang="en-US" sz="1800" b="1" dirty="0">
                <a:latin typeface="+mn-lt"/>
              </a:rPr>
              <a:t>validation:</a:t>
            </a:r>
            <a:r>
              <a:rPr lang="en-US" sz="1800" dirty="0">
                <a:latin typeface="+mn-lt"/>
              </a:rPr>
              <a:t> A remarkable 80.19% conversion from pre-verified to verified highlights smooth verification.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21917" y="396049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Verified stage: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1,857 (21.15% of total </a:t>
            </a:r>
            <a:r>
              <a:rPr lang="en-IN" sz="1800" dirty="0" smtClean="0">
                <a:latin typeface="+mn-lt"/>
              </a:rPr>
              <a:t>leads)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Conversion </a:t>
            </a:r>
            <a:r>
              <a:rPr lang="en-IN" sz="1800" dirty="0">
                <a:latin typeface="+mn-lt"/>
              </a:rPr>
              <a:t>rate to connected: 80.28</a:t>
            </a:r>
            <a:r>
              <a:rPr lang="en-IN" sz="1800" dirty="0" smtClean="0">
                <a:latin typeface="+mn-lt"/>
              </a:rPr>
              <a:t>%</a:t>
            </a:r>
          </a:p>
          <a:p>
            <a:pPr lvl="0"/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Solid validation</a:t>
            </a:r>
            <a:r>
              <a:rPr lang="en-US" sz="1800" dirty="0">
                <a:latin typeface="+mn-lt"/>
              </a:rPr>
              <a:t>: Verified stage shines with a significant number of leads, validating successful verification.</a:t>
            </a:r>
          </a:p>
          <a:p>
            <a:r>
              <a:rPr lang="en-US" sz="1800" b="1" dirty="0">
                <a:latin typeface="+mn-lt"/>
              </a:rPr>
              <a:t>Smooth transition</a:t>
            </a:r>
            <a:r>
              <a:rPr lang="en-US" sz="1800" dirty="0">
                <a:latin typeface="+mn-lt"/>
              </a:rPr>
              <a:t>: A remarkable 80.28% conversion from verified to connected reveals seamless progression.</a:t>
            </a:r>
          </a:p>
        </p:txBody>
      </p:sp>
    </p:spTree>
    <p:extLst>
      <p:ext uri="{BB962C8B-B14F-4D97-AF65-F5344CB8AC3E}">
        <p14:creationId xmlns:p14="http://schemas.microsoft.com/office/powerpoint/2010/main" val="36774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2241360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Analysis and Potential Bottlenecks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1368202"/>
            <a:ext cx="5928811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2505" y="1296194"/>
            <a:ext cx="6336704" cy="24482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Connected stage: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783 (8.92% of total </a:t>
            </a:r>
            <a:r>
              <a:rPr lang="en-IN" sz="1800" dirty="0" smtClean="0">
                <a:latin typeface="+mn-lt"/>
              </a:rPr>
              <a:t>leads)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Conversion </a:t>
            </a:r>
            <a:r>
              <a:rPr lang="en-IN" sz="1800" dirty="0">
                <a:latin typeface="+mn-lt"/>
              </a:rPr>
              <a:t>rate to visited: 87.10</a:t>
            </a:r>
            <a:r>
              <a:rPr lang="en-IN" sz="1800" dirty="0" smtClean="0">
                <a:latin typeface="+mn-lt"/>
              </a:rPr>
              <a:t>%</a:t>
            </a:r>
          </a:p>
          <a:p>
            <a:pPr lvl="0"/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Narrowing the path</a:t>
            </a:r>
            <a:r>
              <a:rPr lang="en-US" sz="1800" dirty="0">
                <a:latin typeface="+mn-lt"/>
              </a:rPr>
              <a:t>: The connected stage sees fewer leads, signaling a focused journey </a:t>
            </a:r>
            <a:r>
              <a:rPr lang="en-US" sz="1800" dirty="0" smtClean="0">
                <a:latin typeface="+mn-lt"/>
              </a:rPr>
              <a:t>ahead.</a:t>
            </a:r>
          </a:p>
          <a:p>
            <a:r>
              <a:rPr lang="en-US" sz="1800" b="1" dirty="0" smtClean="0">
                <a:latin typeface="+mn-lt"/>
              </a:rPr>
              <a:t>Steady </a:t>
            </a:r>
            <a:r>
              <a:rPr lang="en-US" sz="1800" b="1" dirty="0">
                <a:latin typeface="+mn-lt"/>
              </a:rPr>
              <a:t>progress</a:t>
            </a:r>
            <a:r>
              <a:rPr lang="en-US" sz="1800" dirty="0">
                <a:latin typeface="+mn-lt"/>
              </a:rPr>
              <a:t>: A remarkable 87.10% of leads advance from connected 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to </a:t>
            </a:r>
            <a:r>
              <a:rPr lang="en-US" sz="1800" dirty="0">
                <a:latin typeface="+mn-lt"/>
              </a:rPr>
              <a:t>visited, showcasing exceptional growth.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0497" y="432053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Visited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1,518 (17.29% of total </a:t>
            </a:r>
            <a:r>
              <a:rPr lang="en-IN" sz="1800" dirty="0" smtClean="0">
                <a:latin typeface="+mn-lt"/>
              </a:rPr>
              <a:t>leads)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Conversion </a:t>
            </a:r>
            <a:r>
              <a:rPr lang="en-IN" sz="1800" dirty="0">
                <a:latin typeface="+mn-lt"/>
              </a:rPr>
              <a:t>rate to agreement: 65.24</a:t>
            </a:r>
            <a:r>
              <a:rPr lang="en-IN" sz="1800" dirty="0" smtClean="0">
                <a:latin typeface="+mn-lt"/>
              </a:rPr>
              <a:t>%</a:t>
            </a:r>
          </a:p>
          <a:p>
            <a:endParaRPr lang="en-IN" sz="1800" dirty="0"/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Stepping into exploration</a:t>
            </a:r>
            <a:r>
              <a:rPr lang="en-US" sz="1800" dirty="0">
                <a:latin typeface="+mn-lt"/>
              </a:rPr>
              <a:t>: The visited stage thrives with a considerable number of leads, showcasing progress.</a:t>
            </a:r>
          </a:p>
          <a:p>
            <a:r>
              <a:rPr lang="en-US" sz="1800" b="1" dirty="0">
                <a:latin typeface="+mn-lt"/>
              </a:rPr>
              <a:t>Nearing the agreement</a:t>
            </a:r>
            <a:r>
              <a:rPr lang="en-US" sz="1800" dirty="0">
                <a:latin typeface="+mn-lt"/>
              </a:rPr>
              <a:t>: A solid 65.24% conversion rate from visited to agreement indicates promising advancements.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772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2241360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Analysis and Potential Bottlenecks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2" y="1368202"/>
            <a:ext cx="5928811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Agreement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969 (11.04% of total </a:t>
            </a:r>
            <a:r>
              <a:rPr lang="en-IN" sz="1800" dirty="0" smtClean="0">
                <a:latin typeface="+mn-lt"/>
              </a:rPr>
              <a:t>leads)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Conversion </a:t>
            </a:r>
            <a:r>
              <a:rPr lang="en-IN" sz="1800" dirty="0">
                <a:latin typeface="+mn-lt"/>
              </a:rPr>
              <a:t>rate to onboarded: 36.68</a:t>
            </a:r>
            <a:r>
              <a:rPr lang="en-IN" sz="1800" dirty="0" smtClean="0">
                <a:latin typeface="+mn-lt"/>
              </a:rPr>
              <a:t>%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Promising pacts</a:t>
            </a:r>
            <a:r>
              <a:rPr lang="en-US" sz="1800" dirty="0">
                <a:latin typeface="+mn-lt"/>
              </a:rPr>
              <a:t>: The agreement stage flourishes with notable leads, signifying steady progression.</a:t>
            </a:r>
          </a:p>
          <a:p>
            <a:r>
              <a:rPr lang="en-US" sz="1800" b="1" dirty="0">
                <a:latin typeface="+mn-lt"/>
              </a:rPr>
              <a:t>Unlocking potential</a:t>
            </a:r>
            <a:r>
              <a:rPr lang="en-US" sz="1800" dirty="0">
                <a:latin typeface="+mn-lt"/>
              </a:rPr>
              <a:t>: Addressing bottlenecks in the 36.68% conversion from agreement to onboarded can maximize performance</a:t>
            </a:r>
            <a:r>
              <a:rPr lang="en-US" sz="1800" dirty="0" smtClean="0">
                <a:latin typeface="+mn-lt"/>
              </a:rPr>
              <a:t>.</a:t>
            </a:r>
            <a:r>
              <a:rPr lang="en-IN" sz="1800" dirty="0" smtClean="0">
                <a:latin typeface="+mn-lt"/>
              </a:rPr>
              <a:t>.</a:t>
            </a:r>
            <a:endParaRPr lang="en-IN" sz="1800" dirty="0">
              <a:latin typeface="+mn-lt"/>
            </a:endParaRPr>
          </a:p>
          <a:p>
            <a:r>
              <a:rPr lang="en-IN" sz="1800" dirty="0">
                <a:latin typeface="+mn-lt"/>
              </a:rPr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4032498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Onboarded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84 (1.91% of total leads</a:t>
            </a:r>
            <a:r>
              <a:rPr lang="en-IN" sz="1800" dirty="0" smtClean="0">
                <a:latin typeface="+mn-lt"/>
              </a:rPr>
              <a:t>)</a:t>
            </a:r>
          </a:p>
          <a:p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A select few</a:t>
            </a:r>
            <a:r>
              <a:rPr lang="en-US" sz="1800" dirty="0">
                <a:latin typeface="+mn-lt"/>
              </a:rPr>
              <a:t>: Onboarded stage features fewer leads, marking the pinnacle of conversion.</a:t>
            </a:r>
          </a:p>
          <a:p>
            <a:r>
              <a:rPr lang="en-US" sz="1800" b="1" dirty="0">
                <a:latin typeface="+mn-lt"/>
              </a:rPr>
              <a:t>The ultimate achievement</a:t>
            </a:r>
            <a:r>
              <a:rPr lang="en-US" sz="1800" dirty="0">
                <a:latin typeface="+mn-lt"/>
              </a:rPr>
              <a:t>: A 13.42% conversion from pre-verified to onboarded showcases the journey's success.</a:t>
            </a:r>
          </a:p>
        </p:txBody>
      </p:sp>
    </p:spTree>
    <p:extLst>
      <p:ext uri="{BB962C8B-B14F-4D97-AF65-F5344CB8AC3E}">
        <p14:creationId xmlns:p14="http://schemas.microsoft.com/office/powerpoint/2010/main" val="1098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ecommendations </a:t>
            </a:r>
            <a:r>
              <a:rPr lang="en-US" sz="3200" b="1" dirty="0">
                <a:latin typeface="+mn-lt"/>
              </a:rPr>
              <a:t>and </a:t>
            </a:r>
            <a:r>
              <a:rPr lang="en-US" sz="3200" b="1" dirty="0" smtClean="0">
                <a:latin typeface="+mn-lt"/>
              </a:rPr>
              <a:t>Strategies </a:t>
            </a:r>
            <a:r>
              <a:rPr lang="en-US" sz="3200" b="1" dirty="0">
                <a:latin typeface="+mn-lt"/>
              </a:rPr>
              <a:t>to </a:t>
            </a:r>
            <a:r>
              <a:rPr lang="en-US" sz="3200" b="1" dirty="0" smtClean="0">
                <a:latin typeface="+mn-lt"/>
              </a:rPr>
              <a:t>Increase </a:t>
            </a:r>
            <a:r>
              <a:rPr lang="en-US" sz="3200" b="1" dirty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onversion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ates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Pre-verified stage:</a:t>
            </a:r>
          </a:p>
          <a:p>
            <a:r>
              <a:rPr lang="en-US" sz="1800" b="1" dirty="0">
                <a:latin typeface="+mn-lt"/>
              </a:rPr>
              <a:t>Propel leads with precision</a:t>
            </a:r>
            <a:r>
              <a:rPr lang="en-US" sz="1800" dirty="0">
                <a:latin typeface="+mn-lt"/>
              </a:rPr>
              <a:t>: Optimize qualification, communication, incentives, and verification for efficient progression.</a:t>
            </a:r>
          </a:p>
          <a:p>
            <a:r>
              <a:rPr lang="en-US" sz="1800" b="1" dirty="0">
                <a:latin typeface="+mn-lt"/>
              </a:rPr>
              <a:t>Building trust, forging connections</a:t>
            </a:r>
            <a:r>
              <a:rPr lang="en-US" sz="1800" dirty="0">
                <a:latin typeface="+mn-lt"/>
              </a:rPr>
              <a:t>: Personalize engagement, incentives, and verification for seamless stage-to-stage progression.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36004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Verified stage</a:t>
            </a:r>
            <a:r>
              <a:rPr lang="en-IN" sz="1800" dirty="0">
                <a:latin typeface="+mn-lt"/>
              </a:rPr>
              <a:t>:</a:t>
            </a:r>
          </a:p>
          <a:p>
            <a:r>
              <a:rPr lang="en-US" sz="1800" b="1" dirty="0">
                <a:latin typeface="+mn-lt"/>
              </a:rPr>
              <a:t>Compelling messaging, personalized demos</a:t>
            </a:r>
            <a:r>
              <a:rPr lang="en-US" sz="1800" dirty="0">
                <a:latin typeface="+mn-lt"/>
              </a:rPr>
              <a:t>: Drive verified leads to the connected stage with urgency and value.</a:t>
            </a:r>
          </a:p>
          <a:p>
            <a:r>
              <a:rPr lang="en-US" sz="1800" b="1" dirty="0">
                <a:latin typeface="+mn-lt"/>
              </a:rPr>
              <a:t>Nurture with care, entice with exclusivity</a:t>
            </a:r>
            <a:r>
              <a:rPr lang="en-US" sz="1800" dirty="0">
                <a:latin typeface="+mn-lt"/>
              </a:rPr>
              <a:t>: Engage verified leads, offering incentives for progression.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" y="1944266"/>
            <a:ext cx="3672408" cy="3456384"/>
          </a:xfr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78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ecommendations </a:t>
            </a:r>
            <a:r>
              <a:rPr lang="en-US" sz="3200" b="1" dirty="0">
                <a:latin typeface="+mn-lt"/>
              </a:rPr>
              <a:t>and </a:t>
            </a:r>
            <a:r>
              <a:rPr lang="en-US" sz="3200" b="1" dirty="0" smtClean="0">
                <a:latin typeface="+mn-lt"/>
              </a:rPr>
              <a:t>Strategies </a:t>
            </a:r>
            <a:r>
              <a:rPr lang="en-US" sz="3200" b="1" dirty="0">
                <a:latin typeface="+mn-lt"/>
              </a:rPr>
              <a:t>to </a:t>
            </a:r>
            <a:r>
              <a:rPr lang="en-US" sz="3200" b="1" dirty="0" smtClean="0">
                <a:latin typeface="+mn-lt"/>
              </a:rPr>
              <a:t>Increase </a:t>
            </a:r>
            <a:r>
              <a:rPr lang="en-US" sz="3200" b="1" dirty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onversion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ates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Connected stage:</a:t>
            </a:r>
          </a:p>
          <a:p>
            <a:r>
              <a:rPr lang="en-US" sz="1800" b="1" dirty="0">
                <a:latin typeface="+mn-lt"/>
              </a:rPr>
              <a:t>Elevate value, inspire action: </a:t>
            </a:r>
            <a:r>
              <a:rPr lang="en-US" sz="1800" dirty="0">
                <a:latin typeface="+mn-lt"/>
              </a:rPr>
              <a:t>Testimonials, incentives drive leads towards appointments and visits.</a:t>
            </a:r>
          </a:p>
          <a:p>
            <a:r>
              <a:rPr lang="en-US" sz="1800" b="1" dirty="0">
                <a:latin typeface="+mn-lt"/>
              </a:rPr>
              <a:t>Seamlessly connected: </a:t>
            </a:r>
            <a:r>
              <a:rPr lang="en-US" sz="1800" dirty="0">
                <a:latin typeface="+mn-lt"/>
              </a:rPr>
              <a:t>Coordination, communication for an engaging transition between sales team and leads.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36004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Visited stage:</a:t>
            </a:r>
          </a:p>
          <a:p>
            <a:r>
              <a:rPr lang="en-US" sz="1800" b="1" dirty="0">
                <a:latin typeface="+mn-lt"/>
              </a:rPr>
              <a:t>Personalized perfection: </a:t>
            </a:r>
            <a:r>
              <a:rPr lang="en-US" sz="1800" dirty="0">
                <a:latin typeface="+mn-lt"/>
              </a:rPr>
              <a:t>Enhance on-site experiences with info, incentives, and promotions for lasting impact.</a:t>
            </a:r>
          </a:p>
          <a:p>
            <a:r>
              <a:rPr lang="en-US" sz="1800" b="1" dirty="0">
                <a:latin typeface="+mn-lt"/>
              </a:rPr>
              <a:t>Nurture with finesse: </a:t>
            </a:r>
            <a:r>
              <a:rPr lang="en-US" sz="1800" dirty="0">
                <a:latin typeface="+mn-lt"/>
              </a:rPr>
              <a:t>Robust follow-up, addressing concerns to motivate leads towards agreement stage.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" y="1944266"/>
            <a:ext cx="3672408" cy="3456384"/>
          </a:xfr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064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396</TotalTime>
  <Words>883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Analyzing Sales Funnel for a Student Hostel Accommodation Chain</vt:lpstr>
      <vt:lpstr>Sales Funnel and Summary</vt:lpstr>
      <vt:lpstr>Sales Funnel Dashboard</vt:lpstr>
      <vt:lpstr>Lead Progression Through Each Status</vt:lpstr>
      <vt:lpstr>Conversion Rate Each Stage Funnel Chart : Analysis and Potential Bottlenecks</vt:lpstr>
      <vt:lpstr>Conversion Rate Each Stage Funnel Chart : Analysis and Potential Bottlenecks</vt:lpstr>
      <vt:lpstr>Conversion Rate Each Stage Funnel Chart : Analysis and Potential Bottlenecks</vt:lpstr>
      <vt:lpstr>Conversion Rate Each Stage Funnel Chart : Recommendations and Strategies to Increase Conversion Rates</vt:lpstr>
      <vt:lpstr>Conversion Rate Each Stage Funnel Chart : Recommendations and Strategies to Increase Conversion Rates</vt:lpstr>
      <vt:lpstr>Conversion Rate Each Stage Funnel Chart : Recommendations and Strategies to Increase Conversion Rates</vt:lpstr>
      <vt:lpstr>Identified Bottlenecks and Potential Growth Opportunities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Sales Funnel for a Student Hostel Accommodation Chain</dc:title>
  <dc:creator>Aritra Basu</dc:creator>
  <cp:lastModifiedBy>Aritra Basu</cp:lastModifiedBy>
  <cp:revision>25</cp:revision>
  <dcterms:created xsi:type="dcterms:W3CDTF">2023-06-16T17:35:53Z</dcterms:created>
  <dcterms:modified xsi:type="dcterms:W3CDTF">2023-06-30T12:54:26Z</dcterms:modified>
</cp:coreProperties>
</file>