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9.jpg" ContentType="image/jpeg"/>
  <Override PartName="/ppt/media/image10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4"/>
  </p:notesMasterIdLst>
  <p:sldIdLst>
    <p:sldId id="256" r:id="rId2"/>
    <p:sldId id="258" r:id="rId3"/>
    <p:sldId id="264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</p:sldIdLst>
  <p:sldSz cx="13681075" cy="72009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570" y="-84"/>
      </p:cViewPr>
      <p:guideLst>
        <p:guide orient="horz" pos="2268"/>
        <p:guide pos="43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1C47A6-AFB0-4109-8E91-8D495301D776}" type="datetimeFigureOut">
              <a:rPr lang="en-IN" smtClean="0"/>
              <a:t>17-06-2023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3038" y="685800"/>
            <a:ext cx="65119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3BCAB-F2E4-4AB8-9B97-34C2DD2DB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23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3BCAB-F2E4-4AB8-9B97-34C2DD2DB6D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752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6079" y="2000251"/>
            <a:ext cx="11286888" cy="2723674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6081" y="4800600"/>
            <a:ext cx="9667960" cy="112014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682A-619F-4C82-A774-18268D42DF54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EB24-C5C4-4D88-B47C-CDF591946C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682A-619F-4C82-A774-18268D42DF54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EB24-C5C4-4D88-B47C-CDF591946C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18782" y="288375"/>
            <a:ext cx="2622206" cy="6144101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056" y="288375"/>
            <a:ext cx="9006708" cy="61441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682A-619F-4C82-A774-18268D42DF54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EB24-C5C4-4D88-B47C-CDF591946C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682A-619F-4C82-A774-18268D42DF54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EB24-C5C4-4D88-B47C-CDF591946C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714" y="5760720"/>
            <a:ext cx="11460275" cy="122682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714" y="4045509"/>
            <a:ext cx="9180095" cy="171521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682A-619F-4C82-A774-18268D42DF54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EB24-C5C4-4D88-B47C-CDF591946C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054" y="1613002"/>
            <a:ext cx="5472430" cy="48198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2519" y="1613002"/>
            <a:ext cx="5472430" cy="48198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682A-619F-4C82-A774-18268D42DF54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EB24-C5C4-4D88-B47C-CDF591946C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54" y="1611869"/>
            <a:ext cx="5472430" cy="671750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054" y="2283619"/>
            <a:ext cx="5472430" cy="41488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12519" y="1611869"/>
            <a:ext cx="5472430" cy="671750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12519" y="2283619"/>
            <a:ext cx="5472430" cy="41488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682A-619F-4C82-A774-18268D42DF54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EB24-C5C4-4D88-B47C-CDF591946C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682A-619F-4C82-A774-18268D42DF54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EB24-C5C4-4D88-B47C-CDF591946C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682A-619F-4C82-A774-18268D42DF54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EB24-C5C4-4D88-B47C-CDF591946C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37" y="5770321"/>
            <a:ext cx="11628914" cy="624078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038" y="6400800"/>
            <a:ext cx="11628915" cy="64008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682A-619F-4C82-A774-18268D42DF54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EB24-C5C4-4D88-B47C-CDF591946C7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6036" y="400050"/>
            <a:ext cx="11628914" cy="5189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475" y="5770045"/>
            <a:ext cx="11628914" cy="624357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" y="0"/>
            <a:ext cx="12654996" cy="57607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1475" y="6400800"/>
            <a:ext cx="11628914" cy="64328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682A-619F-4C82-A774-18268D42DF54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94EB24-C5C4-4D88-B47C-CDF591946C7E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057" y="288370"/>
            <a:ext cx="11400895" cy="1200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57" y="1680210"/>
            <a:ext cx="11400895" cy="5040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654997" y="0"/>
            <a:ext cx="1026079" cy="7200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654997" y="5760720"/>
            <a:ext cx="1026079" cy="7200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65099" y="5931408"/>
            <a:ext cx="820865" cy="416052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194EB24-C5C4-4D88-B47C-CDF591946C7E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1879509" y="4169603"/>
            <a:ext cx="2485645" cy="5472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1842172" y="1646621"/>
            <a:ext cx="2560319" cy="5472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5D6682A-619F-4C82-A774-18268D42DF54}" type="datetimeFigureOut">
              <a:rPr lang="en-IN" smtClean="0"/>
              <a:t>16-06-2023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public.tableau.com/views/SalesFunnelAnalysisDashboardAnalyzingSalesFunnelforaStudentHostelAccommodationChain/FunnelAnalysisDashboard?:language=en-US&amp;publish=yes&amp;:display_count=n&amp;:origin=viz_share_link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27831" y="2448322"/>
            <a:ext cx="6019589" cy="2275602"/>
          </a:xfrm>
        </p:spPr>
        <p:txBody>
          <a:bodyPr/>
          <a:lstStyle/>
          <a:p>
            <a:r>
              <a:rPr lang="en-US" sz="4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Leelawadee UI" pitchFamily="34" charset="-34"/>
              </a:rPr>
              <a:t>Analyzing Sales Funnel for a Student Hostel </a:t>
            </a:r>
            <a:r>
              <a:rPr lang="en-US" sz="44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Leelawadee UI" pitchFamily="34" charset="-34"/>
              </a:rPr>
              <a:t>Accommodation </a:t>
            </a:r>
            <a:r>
              <a:rPr lang="en-US" sz="4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Leelawadee UI" pitchFamily="34" charset="-34"/>
              </a:rPr>
              <a:t>Chain</a:t>
            </a:r>
            <a:endParaRPr lang="en-IN" sz="44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Leelawadee UI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84184" y="5360630"/>
            <a:ext cx="5863236" cy="1120140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Aritra Basu</a:t>
            </a:r>
          </a:p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16/06/2023</a:t>
            </a:r>
            <a:endParaRPr lang="en-IN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09" y="576114"/>
            <a:ext cx="5830635" cy="597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958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09" y="360090"/>
            <a:ext cx="11400895" cy="720080"/>
          </a:xfrm>
        </p:spPr>
        <p:txBody>
          <a:bodyPr/>
          <a:lstStyle/>
          <a:p>
            <a:r>
              <a:rPr lang="en-US" sz="3200" b="1" dirty="0">
                <a:latin typeface="+mn-lt"/>
              </a:rPr>
              <a:t>Conversion Rate Each Stage Funnel </a:t>
            </a:r>
            <a:r>
              <a:rPr lang="en-US" sz="3200" b="1" dirty="0" smtClean="0">
                <a:latin typeface="+mn-lt"/>
              </a:rPr>
              <a:t>Chart : </a:t>
            </a:r>
            <a:r>
              <a:rPr lang="en-US" sz="3200" b="1" dirty="0">
                <a:latin typeface="+mn-lt"/>
              </a:rPr>
              <a:t>R</a:t>
            </a:r>
            <a:r>
              <a:rPr lang="en-US" sz="3200" b="1" dirty="0" smtClean="0">
                <a:latin typeface="+mn-lt"/>
              </a:rPr>
              <a:t>ecommendations </a:t>
            </a:r>
            <a:r>
              <a:rPr lang="en-US" sz="3200" b="1" dirty="0">
                <a:latin typeface="+mn-lt"/>
              </a:rPr>
              <a:t>and </a:t>
            </a:r>
            <a:r>
              <a:rPr lang="en-US" sz="3200" b="1" dirty="0" smtClean="0">
                <a:latin typeface="+mn-lt"/>
              </a:rPr>
              <a:t>Strategies </a:t>
            </a:r>
            <a:r>
              <a:rPr lang="en-US" sz="3200" b="1" dirty="0">
                <a:latin typeface="+mn-lt"/>
              </a:rPr>
              <a:t>to </a:t>
            </a:r>
            <a:r>
              <a:rPr lang="en-US" sz="3200" b="1" dirty="0" smtClean="0">
                <a:latin typeface="+mn-lt"/>
              </a:rPr>
              <a:t>Increase </a:t>
            </a:r>
            <a:r>
              <a:rPr lang="en-US" sz="3200" b="1" dirty="0">
                <a:latin typeface="+mn-lt"/>
              </a:rPr>
              <a:t>C</a:t>
            </a:r>
            <a:r>
              <a:rPr lang="en-US" sz="3200" b="1" dirty="0" smtClean="0">
                <a:latin typeface="+mn-lt"/>
              </a:rPr>
              <a:t>onversion </a:t>
            </a:r>
            <a:r>
              <a:rPr lang="en-US" sz="3200" b="1" dirty="0">
                <a:latin typeface="+mn-lt"/>
              </a:rPr>
              <a:t>R</a:t>
            </a:r>
            <a:r>
              <a:rPr lang="en-US" sz="3200" b="1" dirty="0" smtClean="0">
                <a:latin typeface="+mn-lt"/>
              </a:rPr>
              <a:t>ates</a:t>
            </a:r>
            <a:endParaRPr lang="en-IN" sz="3200" b="1" dirty="0"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408489" y="1296194"/>
            <a:ext cx="6264696" cy="266429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I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Agreement stage:</a:t>
            </a:r>
          </a:p>
          <a:p>
            <a:r>
              <a:rPr lang="en-US" sz="1800" b="1" dirty="0">
                <a:latin typeface="+mn-lt"/>
              </a:rPr>
              <a:t>Streamline agreements</a:t>
            </a:r>
            <a:r>
              <a:rPr lang="en-US" sz="1800" dirty="0">
                <a:latin typeface="+mn-lt"/>
              </a:rPr>
              <a:t>: Simplify process, offer flexibility, transparent communication, and prompt issue resolution.</a:t>
            </a:r>
          </a:p>
          <a:p>
            <a:r>
              <a:rPr lang="en-US" sz="1800" b="1" dirty="0">
                <a:latin typeface="+mn-lt"/>
              </a:rPr>
              <a:t>Engage with finesse</a:t>
            </a:r>
            <a:r>
              <a:rPr lang="en-US" sz="1800" dirty="0">
                <a:latin typeface="+mn-lt"/>
              </a:rPr>
              <a:t>: Personalized options, clear terms, proactive concern addressing for smooth finalization.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08489" y="3600450"/>
            <a:ext cx="5863236" cy="259228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I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Onboarded stage:</a:t>
            </a:r>
          </a:p>
          <a:p>
            <a:r>
              <a:rPr lang="en-US" sz="1800" b="1" dirty="0"/>
              <a:t>Smooth sailing onboarding</a:t>
            </a:r>
            <a:r>
              <a:rPr lang="en-US" sz="1800" dirty="0"/>
              <a:t>: Comprehensive training, proactive support, feedback for compelling testimonials.</a:t>
            </a:r>
          </a:p>
          <a:p>
            <a:r>
              <a:rPr lang="en-US" sz="1800" b="1" dirty="0"/>
              <a:t>Success breeds success</a:t>
            </a:r>
            <a:r>
              <a:rPr lang="en-US" sz="1800" dirty="0"/>
              <a:t>: Resources, addressing challenges, showcasing positive outcomes to engage future leads.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73" y="1944266"/>
            <a:ext cx="3672408" cy="3456384"/>
          </a:xfrm>
          <a:effectLst>
            <a:reflection blurRad="6350" stA="50000" endA="275" endPos="400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78799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09" y="360090"/>
            <a:ext cx="11400895" cy="720080"/>
          </a:xfrm>
        </p:spPr>
        <p:txBody>
          <a:bodyPr/>
          <a:lstStyle/>
          <a:p>
            <a:r>
              <a:rPr lang="en-US" sz="3200" b="1" dirty="0" smtClean="0">
                <a:latin typeface="+mn-lt"/>
              </a:rPr>
              <a:t>Identified Bottlenecks and Potential Growth Opportunities</a:t>
            </a:r>
            <a:endParaRPr lang="en-IN" sz="3200" b="1" dirty="0">
              <a:latin typeface="+mn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04346" y="3672458"/>
            <a:ext cx="5863236" cy="259228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Driving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Growth: Recommendations for Optimal Performance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.</a:t>
            </a:r>
          </a:p>
          <a:p>
            <a:r>
              <a:rPr lang="en-US" sz="1800" dirty="0">
                <a:latin typeface="+mn-lt"/>
              </a:rPr>
              <a:t/>
            </a:r>
            <a:br>
              <a:rPr lang="en-US" sz="1800" dirty="0">
                <a:latin typeface="+mn-lt"/>
              </a:rPr>
            </a:br>
            <a:r>
              <a:rPr lang="en-IN" sz="1800" b="1" dirty="0">
                <a:latin typeface="+mn-lt"/>
              </a:rPr>
              <a:t>Data-driven progression</a:t>
            </a:r>
            <a:r>
              <a:rPr lang="en-IN" sz="1800" dirty="0">
                <a:latin typeface="+mn-lt"/>
              </a:rPr>
              <a:t>: Analysis, automation, proactive communication for prompt resolution of inquiries.</a:t>
            </a:r>
          </a:p>
          <a:p>
            <a:r>
              <a:rPr lang="en-IN" sz="1800" b="1" dirty="0">
                <a:latin typeface="+mn-lt"/>
              </a:rPr>
              <a:t>Nurturing engagement, overcoming bottlenecks</a:t>
            </a:r>
            <a:r>
              <a:rPr lang="en-IN" sz="1800" dirty="0">
                <a:latin typeface="+mn-lt"/>
              </a:rPr>
              <a:t>: Consistent strategies, monitoring conversion rates, and targeted optimizations</a:t>
            </a:r>
            <a:endParaRPr lang="en-US" sz="1800" dirty="0">
              <a:latin typeface="+mn-lt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408489" y="1440210"/>
            <a:ext cx="5863236" cy="208823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Areas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for improvement</a:t>
            </a:r>
            <a:r>
              <a:rPr lang="en-US" sz="1800" b="1" dirty="0">
                <a:latin typeface="+mn-lt"/>
              </a:rPr>
              <a:t>:</a:t>
            </a:r>
            <a:r>
              <a:rPr lang="en-US" sz="1800" dirty="0">
                <a:latin typeface="+mn-lt"/>
              </a:rPr>
              <a:t> Potential bottlenecks identified.</a:t>
            </a:r>
          </a:p>
          <a:p>
            <a:endParaRPr lang="en-US" sz="1800" b="1" dirty="0" smtClean="0">
              <a:latin typeface="+mn-lt"/>
            </a:endParaRPr>
          </a:p>
          <a:p>
            <a:r>
              <a:rPr lang="en-US" sz="1800" b="1" dirty="0" smtClean="0">
                <a:latin typeface="+mn-lt"/>
              </a:rPr>
              <a:t>Priority</a:t>
            </a:r>
            <a:r>
              <a:rPr lang="en-US" sz="1800" dirty="0">
                <a:latin typeface="+mn-lt"/>
              </a:rPr>
              <a:t>: Boost pre-verified to onboarded conversion rate at 13.42%.</a:t>
            </a:r>
          </a:p>
          <a:p>
            <a:r>
              <a:rPr lang="en-US" sz="1800" dirty="0">
                <a:latin typeface="+mn-lt"/>
              </a:rPr>
              <a:t>Uncover bottlenecks, optimize critical transitions for improved lead progression and conversion rates.</a:t>
            </a:r>
            <a:endParaRPr lang="en-US" sz="1800" dirty="0">
              <a:latin typeface="+mn-lt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91865" y="1152178"/>
            <a:ext cx="5976664" cy="266429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14300" lvl="0"/>
            <a:endParaRPr lang="en-US" sz="1800" dirty="0">
              <a:latin typeface="+mn-lt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44265" y="1304578"/>
            <a:ext cx="5976664" cy="266429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14300" lvl="0"/>
            <a:endParaRPr lang="en-US" sz="1800" dirty="0">
              <a:latin typeface="+mn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34" y="1831863"/>
            <a:ext cx="5400600" cy="3856819"/>
          </a:xfrm>
          <a:prstGeom prst="rect">
            <a:avLst/>
          </a:prstGeom>
          <a:effectLst>
            <a:reflection blurRad="6350" stA="50000" endA="275" endPos="400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45034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666" y="243976"/>
            <a:ext cx="11400895" cy="720080"/>
          </a:xfrm>
        </p:spPr>
        <p:txBody>
          <a:bodyPr/>
          <a:lstStyle/>
          <a:p>
            <a:r>
              <a:rPr lang="en-US" sz="3200" b="1" dirty="0" smtClean="0">
                <a:latin typeface="+mn-lt"/>
              </a:rPr>
              <a:t>Appendix</a:t>
            </a:r>
            <a:endParaRPr lang="en-IN" sz="3200" b="1" dirty="0">
              <a:latin typeface="+mn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48449" y="1800250"/>
            <a:ext cx="5863236" cy="259228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1800" dirty="0">
              <a:latin typeface="+mn-lt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408489" y="1440210"/>
            <a:ext cx="5863236" cy="208823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endParaRPr lang="en-US" sz="1800" dirty="0">
              <a:latin typeface="+mn-lt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91865" y="1152178"/>
            <a:ext cx="5976664" cy="266429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14300" lvl="0"/>
            <a:endParaRPr lang="en-US" sz="1800" dirty="0">
              <a:latin typeface="+mn-lt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44265" y="1304578"/>
            <a:ext cx="5976664" cy="266429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14300" lvl="0"/>
            <a:endParaRPr lang="en-US" sz="1800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35" y="1559621"/>
            <a:ext cx="11425594" cy="4705125"/>
          </a:xfrm>
          <a:prstGeom prst="rect">
            <a:avLst/>
          </a:prstGeom>
          <a:effectLst>
            <a:reflection blurRad="6350" stA="50000" endA="300" endPos="38500" dist="50800" dir="5400000" sy="-100000" algn="bl" rotWithShape="0"/>
          </a:effectLst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715080" y="839540"/>
            <a:ext cx="5700447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latin typeface="+mn-lt"/>
              </a:rPr>
              <a:t>Process Chart of the Sales Funnel</a:t>
            </a:r>
            <a:endParaRPr lang="en-IN" sz="3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1162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25" y="432386"/>
            <a:ext cx="11400895" cy="575776"/>
          </a:xfrm>
        </p:spPr>
        <p:txBody>
          <a:bodyPr/>
          <a:lstStyle/>
          <a:p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Sales Funnel and Summary</a:t>
            </a:r>
            <a:endParaRPr lang="en-IN" sz="32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2361" y="2253173"/>
            <a:ext cx="5869827" cy="302433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After conducting a thorough Sales Funnel Analysis for Strent AH Pvt Limited (SAPL), we pinpointed the critical factors affecting their lead conversion ratio. Our findings highlight two main bottlenecks: a decline in the percentage of customer care team calls and a decrease in scheduled property visits by leads. By tackling these issues head-on and optimizing their customer acquisition process, SAPL has the opportunity to unlock significant growth and maximize conversion rates. Let's unleash the potential </a:t>
            </a:r>
            <a:r>
              <a:rPr lang="en-US" sz="1800" b="1" dirty="0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together</a:t>
            </a:r>
            <a:endParaRPr lang="en-IN" sz="1800" b="1" dirty="0">
              <a:solidFill>
                <a:schemeClr val="accent5">
                  <a:lumMod val="50000"/>
                </a:schemeClr>
              </a:solidFill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13" y="1337947"/>
            <a:ext cx="6488648" cy="48547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762360" y="1512218"/>
            <a:ext cx="187623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Summary: </a:t>
            </a:r>
            <a:endParaRPr lang="en-IN" sz="24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36444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841" y="216074"/>
            <a:ext cx="11400895" cy="575776"/>
          </a:xfrm>
        </p:spPr>
        <p:txBody>
          <a:bodyPr/>
          <a:lstStyle/>
          <a:p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Sales Funnel Dashboard</a:t>
            </a:r>
            <a:endParaRPr lang="en-IN" sz="32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63873" y="6624786"/>
            <a:ext cx="7632848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To see the interactive dashboard click here   </a:t>
            </a:r>
            <a:endParaRPr lang="en-IN" sz="24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49" y="1080170"/>
            <a:ext cx="11548908" cy="54002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26" name="Picture 2" descr="C:\Users\basuc\AppData\Local\Microsoft\Windows\INetCache\IE\O1M9S09F\jean-victor-balin-icon-arrow-right-blue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433" y="6733939"/>
            <a:ext cx="285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481" y="6678792"/>
            <a:ext cx="432048" cy="39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54942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09" y="72058"/>
            <a:ext cx="11400895" cy="912406"/>
          </a:xfrm>
        </p:spPr>
        <p:txBody>
          <a:bodyPr/>
          <a:lstStyle/>
          <a:p>
            <a:r>
              <a:rPr lang="en-US" sz="32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Lead </a:t>
            </a:r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Progression 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Through Each </a:t>
            </a:r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Status</a:t>
            </a:r>
            <a:endParaRPr lang="en-IN" sz="32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20" y="1080170"/>
            <a:ext cx="5706882" cy="50405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0000" endA="300" endPos="55500" dist="101600" dir="5400000" sy="-100000" algn="bl" rotWithShape="0"/>
          </a:effec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424010" y="1800250"/>
            <a:ext cx="5932311" cy="3738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From Exploration to Confirmation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+mn-lt"/>
                <a:cs typeface="Arial" pitchFamily="34" charset="0"/>
              </a:rPr>
              <a:t>: Witness leads progressing through stages, with 39.69% 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  <a:latin typeface="+mn-lt"/>
                <a:cs typeface="Arial" pitchFamily="34" charset="0"/>
              </a:rPr>
              <a:t> staying in pre verified stage, rest entering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+mn-lt"/>
                <a:cs typeface="Arial" pitchFamily="34" charset="0"/>
              </a:rPr>
              <a:t>, 1.91% experiencing the journey 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  <a:latin typeface="+mn-lt"/>
                <a:cs typeface="Arial" pitchFamily="34" charset="0"/>
              </a:rPr>
              <a:t>in hostel 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+mn-lt"/>
                <a:cs typeface="Arial" pitchFamily="34" charset="0"/>
              </a:rPr>
              <a:t>bookings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  <a:latin typeface="+mn-lt"/>
                <a:cs typeface="Arial" pitchFamily="34" charset="0"/>
              </a:rPr>
              <a:t>.</a:t>
            </a:r>
          </a:p>
          <a:p>
            <a:endParaRPr lang="en-US" sz="1800" dirty="0">
              <a:solidFill>
                <a:schemeClr val="accent5">
                  <a:lumMod val="50000"/>
                </a:schemeClr>
              </a:solidFill>
              <a:latin typeface="+mn-lt"/>
              <a:cs typeface="Arial" pitchFamily="34" charset="0"/>
            </a:endParaRPr>
          </a:p>
          <a:p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Building Connections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+mn-lt"/>
                <a:cs typeface="Arial" pitchFamily="34" charset="0"/>
              </a:rPr>
              <a:t>: Discover how 21.15% leads become verified and 8.92% connected, forging meaningful relationships for remarkable 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  <a:latin typeface="+mn-lt"/>
                <a:cs typeface="Arial" pitchFamily="34" charset="0"/>
              </a:rPr>
              <a:t>bookings.</a:t>
            </a:r>
          </a:p>
          <a:p>
            <a:endParaRPr lang="en-US" sz="1800" dirty="0">
              <a:solidFill>
                <a:schemeClr val="accent5">
                  <a:lumMod val="50000"/>
                </a:schemeClr>
              </a:solidFill>
              <a:latin typeface="+mn-lt"/>
              <a:cs typeface="Arial" pitchFamily="34" charset="0"/>
            </a:endParaRPr>
          </a:p>
          <a:p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Finalizing the Dream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+mn-lt"/>
                <a:cs typeface="Arial" pitchFamily="34" charset="0"/>
              </a:rPr>
              <a:t>: Experience the culmination as 11.04% leads reach agreement, leading to 1.91% onboarded guests in unforgettable 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  <a:latin typeface="+mn-lt"/>
                <a:cs typeface="Arial" pitchFamily="34" charset="0"/>
              </a:rPr>
              <a:t>hostel onboarding.</a:t>
            </a:r>
            <a:endParaRPr lang="en-US" sz="1800" dirty="0">
              <a:solidFill>
                <a:schemeClr val="accent5">
                  <a:lumMod val="50000"/>
                </a:schemeClr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198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817" y="360090"/>
            <a:ext cx="12385376" cy="720080"/>
          </a:xfrm>
        </p:spPr>
        <p:txBody>
          <a:bodyPr/>
          <a:lstStyle/>
          <a:p>
            <a:r>
              <a:rPr lang="en-US" sz="3200" b="1" dirty="0">
                <a:latin typeface="+mn-lt"/>
              </a:rPr>
              <a:t>Conversion Rate Each Stage Funnel </a:t>
            </a:r>
            <a:r>
              <a:rPr lang="en-US" sz="3200" b="1" dirty="0" smtClean="0">
                <a:latin typeface="+mn-lt"/>
              </a:rPr>
              <a:t>Chart : Analysis and Potential Bottlenecks</a:t>
            </a:r>
            <a:endParaRPr lang="en-IN" sz="3200" b="1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12" y="1368202"/>
            <a:ext cx="5928811" cy="48245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0000" endA="275" endPos="40000" dist="101600" dir="5400000" sy="-100000" algn="bl" rotWithShape="0"/>
          </a:effec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552505" y="1296194"/>
            <a:ext cx="5863236" cy="24482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I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Pre-verified stage: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1800" dirty="0">
                <a:latin typeface="+mn-lt"/>
              </a:rPr>
              <a:t>Number of leads: 3,484 (39.79% of total leads)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1800" dirty="0">
                <a:latin typeface="+mn-lt"/>
              </a:rPr>
              <a:t>Conversion rate to verified: 80.19</a:t>
            </a:r>
            <a:r>
              <a:rPr lang="en-IN" sz="1800" dirty="0" smtClean="0">
                <a:latin typeface="+mn-lt"/>
              </a:rPr>
              <a:t>%</a:t>
            </a:r>
          </a:p>
          <a:p>
            <a:endParaRPr lang="en-IN" sz="1800" dirty="0">
              <a:latin typeface="+mn-lt"/>
            </a:endParaRPr>
          </a:p>
          <a:p>
            <a:r>
              <a:rPr lang="en-I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Insights:</a:t>
            </a:r>
          </a:p>
          <a:p>
            <a:r>
              <a:rPr lang="en-US" sz="1800" b="1" dirty="0">
                <a:latin typeface="+mn-lt"/>
              </a:rPr>
              <a:t>Flourishing beginnings: </a:t>
            </a:r>
            <a:r>
              <a:rPr lang="en-US" sz="1800" dirty="0">
                <a:latin typeface="+mn-lt"/>
              </a:rPr>
              <a:t>Pre-verified stage thrives with abundant leads, signaling a promising </a:t>
            </a:r>
            <a:r>
              <a:rPr lang="en-US" sz="1800" dirty="0" smtClean="0">
                <a:latin typeface="+mn-lt"/>
              </a:rPr>
              <a:t>start.</a:t>
            </a:r>
          </a:p>
          <a:p>
            <a:r>
              <a:rPr lang="en-US" sz="1800" b="1" dirty="0" smtClean="0">
                <a:latin typeface="+mn-lt"/>
              </a:rPr>
              <a:t>Efficient </a:t>
            </a:r>
            <a:r>
              <a:rPr lang="en-US" sz="1800" b="1" dirty="0">
                <a:latin typeface="+mn-lt"/>
              </a:rPr>
              <a:t>validation:</a:t>
            </a:r>
            <a:r>
              <a:rPr lang="en-US" sz="1800" dirty="0">
                <a:latin typeface="+mn-lt"/>
              </a:rPr>
              <a:t> A remarkable 80.19% conversion from pre-verified to verified highlights smooth verification.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521917" y="3960490"/>
            <a:ext cx="5863236" cy="259228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I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Verified stage: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en-IN" sz="1800" dirty="0">
                <a:latin typeface="+mn-lt"/>
              </a:rPr>
              <a:t>Number of leads: 1,857 (21.15% of total </a:t>
            </a:r>
            <a:r>
              <a:rPr lang="en-IN" sz="1800" dirty="0" smtClean="0">
                <a:latin typeface="+mn-lt"/>
              </a:rPr>
              <a:t>leads)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en-IN" sz="1800" dirty="0" smtClean="0">
                <a:latin typeface="+mn-lt"/>
              </a:rPr>
              <a:t>Conversion </a:t>
            </a:r>
            <a:r>
              <a:rPr lang="en-IN" sz="1800" dirty="0">
                <a:latin typeface="+mn-lt"/>
              </a:rPr>
              <a:t>rate to connected: 80.28</a:t>
            </a:r>
            <a:r>
              <a:rPr lang="en-IN" sz="1800" dirty="0" smtClean="0">
                <a:latin typeface="+mn-lt"/>
              </a:rPr>
              <a:t>%</a:t>
            </a:r>
          </a:p>
          <a:p>
            <a:pPr lvl="0"/>
            <a:endParaRPr lang="en-IN" sz="1800" dirty="0">
              <a:latin typeface="+mn-lt"/>
            </a:endParaRPr>
          </a:p>
          <a:p>
            <a:r>
              <a:rPr lang="en-I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Insights:</a:t>
            </a:r>
          </a:p>
          <a:p>
            <a:r>
              <a:rPr lang="en-US" sz="1800" b="1" dirty="0">
                <a:latin typeface="+mn-lt"/>
              </a:rPr>
              <a:t>Solid validation</a:t>
            </a:r>
            <a:r>
              <a:rPr lang="en-US" sz="1800" dirty="0">
                <a:latin typeface="+mn-lt"/>
              </a:rPr>
              <a:t>: Verified stage shines with a significant number of leads, validating successful verification.</a:t>
            </a:r>
          </a:p>
          <a:p>
            <a:r>
              <a:rPr lang="en-US" sz="1800" b="1" dirty="0">
                <a:latin typeface="+mn-lt"/>
              </a:rPr>
              <a:t>Smooth transition</a:t>
            </a:r>
            <a:r>
              <a:rPr lang="en-US" sz="1800" dirty="0">
                <a:latin typeface="+mn-lt"/>
              </a:rPr>
              <a:t>: A remarkable 80.28% conversion from verified to connected reveals seamless progression.</a:t>
            </a:r>
          </a:p>
        </p:txBody>
      </p:sp>
    </p:spTree>
    <p:extLst>
      <p:ext uri="{BB962C8B-B14F-4D97-AF65-F5344CB8AC3E}">
        <p14:creationId xmlns:p14="http://schemas.microsoft.com/office/powerpoint/2010/main" val="3677496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09" y="360090"/>
            <a:ext cx="12241360" cy="720080"/>
          </a:xfrm>
        </p:spPr>
        <p:txBody>
          <a:bodyPr/>
          <a:lstStyle/>
          <a:p>
            <a:r>
              <a:rPr lang="en-US" sz="3200" b="1" dirty="0">
                <a:latin typeface="+mn-lt"/>
              </a:rPr>
              <a:t>Conversion Rate Each Stage Funnel </a:t>
            </a:r>
            <a:r>
              <a:rPr lang="en-US" sz="3200" b="1" dirty="0" smtClean="0">
                <a:latin typeface="+mn-lt"/>
              </a:rPr>
              <a:t>Chart : Analysis and Potential Bottlenecks</a:t>
            </a:r>
            <a:endParaRPr lang="en-IN" sz="3200" b="1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09" y="1368202"/>
            <a:ext cx="5928811" cy="48245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0000" endA="275" endPos="40000" dist="101600" dir="5400000" sy="-100000" algn="bl" rotWithShape="0"/>
          </a:effec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552505" y="1296194"/>
            <a:ext cx="6336704" cy="24482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Connected stage: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en-IN" sz="1800" dirty="0">
                <a:latin typeface="+mn-lt"/>
              </a:rPr>
              <a:t>Number of leads: 783 (8.92% of total </a:t>
            </a:r>
            <a:r>
              <a:rPr lang="en-IN" sz="1800" dirty="0" smtClean="0">
                <a:latin typeface="+mn-lt"/>
              </a:rPr>
              <a:t>leads)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en-IN" sz="1800" dirty="0" smtClean="0">
                <a:latin typeface="+mn-lt"/>
              </a:rPr>
              <a:t>Conversion </a:t>
            </a:r>
            <a:r>
              <a:rPr lang="en-IN" sz="1800" dirty="0">
                <a:latin typeface="+mn-lt"/>
              </a:rPr>
              <a:t>rate to visited: 87.10</a:t>
            </a:r>
            <a:r>
              <a:rPr lang="en-IN" sz="1800" dirty="0" smtClean="0">
                <a:latin typeface="+mn-lt"/>
              </a:rPr>
              <a:t>%</a:t>
            </a:r>
          </a:p>
          <a:p>
            <a:pPr lvl="0"/>
            <a:endParaRPr lang="en-IN" sz="1800" dirty="0">
              <a:latin typeface="+mn-lt"/>
            </a:endParaRPr>
          </a:p>
          <a:p>
            <a:r>
              <a:rPr lang="en-I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Insights:</a:t>
            </a:r>
          </a:p>
          <a:p>
            <a:r>
              <a:rPr lang="en-US" sz="1800" b="1" dirty="0">
                <a:latin typeface="+mn-lt"/>
              </a:rPr>
              <a:t>Narrowing the path</a:t>
            </a:r>
            <a:r>
              <a:rPr lang="en-US" sz="1800" dirty="0">
                <a:latin typeface="+mn-lt"/>
              </a:rPr>
              <a:t>: The connected stage sees fewer leads, signaling a focused journey </a:t>
            </a:r>
            <a:r>
              <a:rPr lang="en-US" sz="1800" dirty="0" smtClean="0">
                <a:latin typeface="+mn-lt"/>
              </a:rPr>
              <a:t>ahead.</a:t>
            </a:r>
          </a:p>
          <a:p>
            <a:r>
              <a:rPr lang="en-US" sz="1800" b="1" dirty="0" smtClean="0">
                <a:latin typeface="+mn-lt"/>
              </a:rPr>
              <a:t>Steady </a:t>
            </a:r>
            <a:r>
              <a:rPr lang="en-US" sz="1800" b="1" dirty="0">
                <a:latin typeface="+mn-lt"/>
              </a:rPr>
              <a:t>progress</a:t>
            </a:r>
            <a:r>
              <a:rPr lang="en-US" sz="1800" dirty="0">
                <a:latin typeface="+mn-lt"/>
              </a:rPr>
              <a:t>: A remarkable 87.10% of leads advance from connected </a:t>
            </a:r>
            <a:endParaRPr lang="en-US" sz="1800" dirty="0" smtClean="0">
              <a:latin typeface="+mn-lt"/>
            </a:endParaRPr>
          </a:p>
          <a:p>
            <a:r>
              <a:rPr lang="en-US" sz="1800" dirty="0" smtClean="0">
                <a:latin typeface="+mn-lt"/>
              </a:rPr>
              <a:t>to </a:t>
            </a:r>
            <a:r>
              <a:rPr lang="en-US" sz="1800" dirty="0">
                <a:latin typeface="+mn-lt"/>
              </a:rPr>
              <a:t>visited, showcasing exceptional growth.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80497" y="4320530"/>
            <a:ext cx="5863236" cy="259228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I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Visited stage: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1800" dirty="0"/>
              <a:t>Number of leads: 1,518 (17.29% of total </a:t>
            </a:r>
            <a:r>
              <a:rPr lang="en-IN" sz="1800" dirty="0" smtClean="0"/>
              <a:t>leads)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1800" dirty="0" smtClean="0"/>
              <a:t>Conversion </a:t>
            </a:r>
            <a:r>
              <a:rPr lang="en-IN" sz="1800" dirty="0"/>
              <a:t>rate to agreement: 65.24</a:t>
            </a:r>
            <a:r>
              <a:rPr lang="en-IN" sz="1800" dirty="0" smtClean="0"/>
              <a:t>%</a:t>
            </a:r>
          </a:p>
          <a:p>
            <a:endParaRPr lang="en-IN" sz="1800" dirty="0"/>
          </a:p>
          <a:p>
            <a:r>
              <a:rPr lang="en-I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Insights:</a:t>
            </a:r>
          </a:p>
          <a:p>
            <a:r>
              <a:rPr lang="en-US" sz="1800" b="1" dirty="0">
                <a:latin typeface="+mn-lt"/>
              </a:rPr>
              <a:t>Stepping into exploration</a:t>
            </a:r>
            <a:r>
              <a:rPr lang="en-US" sz="1800" dirty="0">
                <a:latin typeface="+mn-lt"/>
              </a:rPr>
              <a:t>: The visited stage thrives with a considerable number of leads, showcasing progress.</a:t>
            </a:r>
          </a:p>
          <a:p>
            <a:r>
              <a:rPr lang="en-US" sz="1800" b="1" dirty="0">
                <a:latin typeface="+mn-lt"/>
              </a:rPr>
              <a:t>Nearing the agreement</a:t>
            </a:r>
            <a:r>
              <a:rPr lang="en-US" sz="1800" dirty="0">
                <a:latin typeface="+mn-lt"/>
              </a:rPr>
              <a:t>: A solid 65.24% conversion rate from visited to agreement indicates promising advancements.</a:t>
            </a:r>
          </a:p>
          <a:p>
            <a:r>
              <a:rPr lang="en-US" sz="1800" dirty="0"/>
              <a:t/>
            </a:r>
            <a:br>
              <a:rPr lang="en-US" sz="1800" dirty="0"/>
            </a:b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277250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09" y="360090"/>
            <a:ext cx="12241360" cy="720080"/>
          </a:xfrm>
        </p:spPr>
        <p:txBody>
          <a:bodyPr/>
          <a:lstStyle/>
          <a:p>
            <a:r>
              <a:rPr lang="en-US" sz="3200" b="1" dirty="0">
                <a:latin typeface="+mn-lt"/>
              </a:rPr>
              <a:t>Conversion Rate Each Stage Funnel </a:t>
            </a:r>
            <a:r>
              <a:rPr lang="en-US" sz="3200" b="1" dirty="0" smtClean="0">
                <a:latin typeface="+mn-lt"/>
              </a:rPr>
              <a:t>Chart : Analysis and Potential Bottlenecks</a:t>
            </a:r>
            <a:endParaRPr lang="en-IN" sz="3200" b="1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12" y="1368202"/>
            <a:ext cx="5928811" cy="48245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408489" y="1296194"/>
            <a:ext cx="6264696" cy="266429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I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Agreement stage: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1800" dirty="0">
                <a:latin typeface="+mn-lt"/>
              </a:rPr>
              <a:t>Number of leads: 969 (11.04% of total </a:t>
            </a:r>
            <a:r>
              <a:rPr lang="en-IN" sz="1800" dirty="0" smtClean="0">
                <a:latin typeface="+mn-lt"/>
              </a:rPr>
              <a:t>leads)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1800" dirty="0" smtClean="0">
                <a:latin typeface="+mn-lt"/>
              </a:rPr>
              <a:t>Conversion </a:t>
            </a:r>
            <a:r>
              <a:rPr lang="en-IN" sz="1800" dirty="0">
                <a:latin typeface="+mn-lt"/>
              </a:rPr>
              <a:t>rate to onboarded: 36.68</a:t>
            </a:r>
            <a:r>
              <a:rPr lang="en-IN" sz="1800" dirty="0" smtClean="0">
                <a:latin typeface="+mn-lt"/>
              </a:rPr>
              <a:t>%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sz="1800" dirty="0">
              <a:latin typeface="+mn-lt"/>
            </a:endParaRPr>
          </a:p>
          <a:p>
            <a:r>
              <a:rPr lang="en-I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Insights:</a:t>
            </a:r>
          </a:p>
          <a:p>
            <a:r>
              <a:rPr lang="en-US" sz="1800" b="1" dirty="0">
                <a:latin typeface="+mn-lt"/>
              </a:rPr>
              <a:t>Promising pacts</a:t>
            </a:r>
            <a:r>
              <a:rPr lang="en-US" sz="1800" dirty="0">
                <a:latin typeface="+mn-lt"/>
              </a:rPr>
              <a:t>: The agreement stage flourishes with notable leads, signifying steady progression.</a:t>
            </a:r>
          </a:p>
          <a:p>
            <a:r>
              <a:rPr lang="en-US" sz="1800" b="1" dirty="0">
                <a:latin typeface="+mn-lt"/>
              </a:rPr>
              <a:t>Unlocking potential</a:t>
            </a:r>
            <a:r>
              <a:rPr lang="en-US" sz="1800" dirty="0">
                <a:latin typeface="+mn-lt"/>
              </a:rPr>
              <a:t>: Addressing bottlenecks in the 36.68% conversion from agreement to onboarded can maximize performance</a:t>
            </a:r>
            <a:r>
              <a:rPr lang="en-US" sz="1800" dirty="0" smtClean="0">
                <a:latin typeface="+mn-lt"/>
              </a:rPr>
              <a:t>.</a:t>
            </a:r>
            <a:r>
              <a:rPr lang="en-IN" sz="1800" dirty="0" smtClean="0">
                <a:latin typeface="+mn-lt"/>
              </a:rPr>
              <a:t>.</a:t>
            </a:r>
            <a:endParaRPr lang="en-IN" sz="1800" dirty="0">
              <a:latin typeface="+mn-lt"/>
            </a:endParaRPr>
          </a:p>
          <a:p>
            <a:r>
              <a:rPr lang="en-IN" sz="1800" dirty="0">
                <a:latin typeface="+mn-lt"/>
              </a:rPr>
              <a:t> </a:t>
            </a:r>
            <a:endParaRPr lang="en-IN" sz="1800" dirty="0">
              <a:latin typeface="+mn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08489" y="4032498"/>
            <a:ext cx="5863236" cy="259228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I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Onboarded stage: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1800" dirty="0">
                <a:latin typeface="+mn-lt"/>
              </a:rPr>
              <a:t>Number of leads: 84 (1.91% of total leads</a:t>
            </a:r>
            <a:r>
              <a:rPr lang="en-IN" sz="1800" dirty="0" smtClean="0">
                <a:latin typeface="+mn-lt"/>
              </a:rPr>
              <a:t>)</a:t>
            </a:r>
          </a:p>
          <a:p>
            <a:endParaRPr lang="en-IN" sz="1800" dirty="0">
              <a:latin typeface="+mn-lt"/>
            </a:endParaRPr>
          </a:p>
          <a:p>
            <a:r>
              <a:rPr lang="en-I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Insights:</a:t>
            </a:r>
          </a:p>
          <a:p>
            <a:r>
              <a:rPr lang="en-US" sz="1800" b="1" dirty="0">
                <a:latin typeface="+mn-lt"/>
              </a:rPr>
              <a:t>A select few</a:t>
            </a:r>
            <a:r>
              <a:rPr lang="en-US" sz="1800" dirty="0">
                <a:latin typeface="+mn-lt"/>
              </a:rPr>
              <a:t>: Onboarded stage features fewer leads, marking the pinnacle of conversion.</a:t>
            </a:r>
          </a:p>
          <a:p>
            <a:r>
              <a:rPr lang="en-US" sz="1800" b="1" dirty="0">
                <a:latin typeface="+mn-lt"/>
              </a:rPr>
              <a:t>The ultimate achievement</a:t>
            </a:r>
            <a:r>
              <a:rPr lang="en-US" sz="1800" dirty="0">
                <a:latin typeface="+mn-lt"/>
              </a:rPr>
              <a:t>: A 13.42% conversion from pre-verified to onboarded showcases the journey's success.</a:t>
            </a:r>
          </a:p>
        </p:txBody>
      </p:sp>
    </p:spTree>
    <p:extLst>
      <p:ext uri="{BB962C8B-B14F-4D97-AF65-F5344CB8AC3E}">
        <p14:creationId xmlns:p14="http://schemas.microsoft.com/office/powerpoint/2010/main" val="1098344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09" y="360090"/>
            <a:ext cx="11400895" cy="720080"/>
          </a:xfrm>
        </p:spPr>
        <p:txBody>
          <a:bodyPr/>
          <a:lstStyle/>
          <a:p>
            <a:r>
              <a:rPr lang="en-US" sz="3200" b="1" dirty="0">
                <a:latin typeface="+mn-lt"/>
              </a:rPr>
              <a:t>Conversion Rate Each Stage Funnel </a:t>
            </a:r>
            <a:r>
              <a:rPr lang="en-US" sz="3200" b="1" dirty="0" smtClean="0">
                <a:latin typeface="+mn-lt"/>
              </a:rPr>
              <a:t>Chart : </a:t>
            </a:r>
            <a:r>
              <a:rPr lang="en-US" sz="3200" b="1" dirty="0">
                <a:latin typeface="+mn-lt"/>
              </a:rPr>
              <a:t>R</a:t>
            </a:r>
            <a:r>
              <a:rPr lang="en-US" sz="3200" b="1" dirty="0" smtClean="0">
                <a:latin typeface="+mn-lt"/>
              </a:rPr>
              <a:t>ecommendations </a:t>
            </a:r>
            <a:r>
              <a:rPr lang="en-US" sz="3200" b="1" dirty="0">
                <a:latin typeface="+mn-lt"/>
              </a:rPr>
              <a:t>and </a:t>
            </a:r>
            <a:r>
              <a:rPr lang="en-US" sz="3200" b="1" dirty="0" smtClean="0">
                <a:latin typeface="+mn-lt"/>
              </a:rPr>
              <a:t>Strategies </a:t>
            </a:r>
            <a:r>
              <a:rPr lang="en-US" sz="3200" b="1" dirty="0">
                <a:latin typeface="+mn-lt"/>
              </a:rPr>
              <a:t>to </a:t>
            </a:r>
            <a:r>
              <a:rPr lang="en-US" sz="3200" b="1" dirty="0" smtClean="0">
                <a:latin typeface="+mn-lt"/>
              </a:rPr>
              <a:t>Increase </a:t>
            </a:r>
            <a:r>
              <a:rPr lang="en-US" sz="3200" b="1" dirty="0">
                <a:latin typeface="+mn-lt"/>
              </a:rPr>
              <a:t>C</a:t>
            </a:r>
            <a:r>
              <a:rPr lang="en-US" sz="3200" b="1" dirty="0" smtClean="0">
                <a:latin typeface="+mn-lt"/>
              </a:rPr>
              <a:t>onversion </a:t>
            </a:r>
            <a:r>
              <a:rPr lang="en-US" sz="3200" b="1" dirty="0">
                <a:latin typeface="+mn-lt"/>
              </a:rPr>
              <a:t>R</a:t>
            </a:r>
            <a:r>
              <a:rPr lang="en-US" sz="3200" b="1" dirty="0" smtClean="0">
                <a:latin typeface="+mn-lt"/>
              </a:rPr>
              <a:t>ates</a:t>
            </a:r>
            <a:endParaRPr lang="en-IN" sz="3200" b="1" dirty="0"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408489" y="1296194"/>
            <a:ext cx="6264696" cy="266429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I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Pre-verified stage:</a:t>
            </a:r>
          </a:p>
          <a:p>
            <a:r>
              <a:rPr lang="en-US" sz="1800" b="1" dirty="0">
                <a:latin typeface="+mn-lt"/>
              </a:rPr>
              <a:t>Propel leads with precision</a:t>
            </a:r>
            <a:r>
              <a:rPr lang="en-US" sz="1800" dirty="0">
                <a:latin typeface="+mn-lt"/>
              </a:rPr>
              <a:t>: Optimize qualification, communication, incentives, and verification for efficient progression.</a:t>
            </a:r>
          </a:p>
          <a:p>
            <a:r>
              <a:rPr lang="en-US" sz="1800" b="1" dirty="0">
                <a:latin typeface="+mn-lt"/>
              </a:rPr>
              <a:t>Building trust, forging connections</a:t>
            </a:r>
            <a:r>
              <a:rPr lang="en-US" sz="1800" dirty="0">
                <a:latin typeface="+mn-lt"/>
              </a:rPr>
              <a:t>: Personalize engagement, incentives, and verification for seamless stage-to-stage progression.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08489" y="3600450"/>
            <a:ext cx="5863236" cy="259228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I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Verified stage</a:t>
            </a:r>
            <a:r>
              <a:rPr lang="en-IN" sz="1800" dirty="0"/>
              <a:t>:</a:t>
            </a:r>
          </a:p>
          <a:p>
            <a:r>
              <a:rPr lang="en-US" sz="1800" b="1" dirty="0"/>
              <a:t>Compelling messaging, personalized demos</a:t>
            </a:r>
            <a:r>
              <a:rPr lang="en-US" sz="1800" dirty="0"/>
              <a:t>: Drive verified leads to the connected stage with urgency and value.</a:t>
            </a:r>
          </a:p>
          <a:p>
            <a:r>
              <a:rPr lang="en-US" sz="1800" b="1" dirty="0"/>
              <a:t>Nurture with care, entice with exclusivity</a:t>
            </a:r>
            <a:r>
              <a:rPr lang="en-US" sz="1800" dirty="0"/>
              <a:t>: Engage verified leads, offering incentives for progression.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73" y="1944266"/>
            <a:ext cx="3672408" cy="3456384"/>
          </a:xfrm>
          <a:effectLst>
            <a:reflection blurRad="6350" stA="50000" endA="275" endPos="400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07897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09" y="360090"/>
            <a:ext cx="11400895" cy="720080"/>
          </a:xfrm>
        </p:spPr>
        <p:txBody>
          <a:bodyPr/>
          <a:lstStyle/>
          <a:p>
            <a:r>
              <a:rPr lang="en-US" sz="3200" b="1" dirty="0">
                <a:latin typeface="+mn-lt"/>
              </a:rPr>
              <a:t>Conversion Rate Each Stage Funnel </a:t>
            </a:r>
            <a:r>
              <a:rPr lang="en-US" sz="3200" b="1" dirty="0" smtClean="0">
                <a:latin typeface="+mn-lt"/>
              </a:rPr>
              <a:t>Chart : </a:t>
            </a:r>
            <a:r>
              <a:rPr lang="en-US" sz="3200" b="1" dirty="0">
                <a:latin typeface="+mn-lt"/>
              </a:rPr>
              <a:t>R</a:t>
            </a:r>
            <a:r>
              <a:rPr lang="en-US" sz="3200" b="1" dirty="0" smtClean="0">
                <a:latin typeface="+mn-lt"/>
              </a:rPr>
              <a:t>ecommendations </a:t>
            </a:r>
            <a:r>
              <a:rPr lang="en-US" sz="3200" b="1" dirty="0">
                <a:latin typeface="+mn-lt"/>
              </a:rPr>
              <a:t>and </a:t>
            </a:r>
            <a:r>
              <a:rPr lang="en-US" sz="3200" b="1" dirty="0" smtClean="0">
                <a:latin typeface="+mn-lt"/>
              </a:rPr>
              <a:t>Strategies </a:t>
            </a:r>
            <a:r>
              <a:rPr lang="en-US" sz="3200" b="1" dirty="0">
                <a:latin typeface="+mn-lt"/>
              </a:rPr>
              <a:t>to </a:t>
            </a:r>
            <a:r>
              <a:rPr lang="en-US" sz="3200" b="1" dirty="0" smtClean="0">
                <a:latin typeface="+mn-lt"/>
              </a:rPr>
              <a:t>Increase </a:t>
            </a:r>
            <a:r>
              <a:rPr lang="en-US" sz="3200" b="1" dirty="0">
                <a:latin typeface="+mn-lt"/>
              </a:rPr>
              <a:t>C</a:t>
            </a:r>
            <a:r>
              <a:rPr lang="en-US" sz="3200" b="1" dirty="0" smtClean="0">
                <a:latin typeface="+mn-lt"/>
              </a:rPr>
              <a:t>onversion </a:t>
            </a:r>
            <a:r>
              <a:rPr lang="en-US" sz="3200" b="1" dirty="0">
                <a:latin typeface="+mn-lt"/>
              </a:rPr>
              <a:t>R</a:t>
            </a:r>
            <a:r>
              <a:rPr lang="en-US" sz="3200" b="1" dirty="0" smtClean="0">
                <a:latin typeface="+mn-lt"/>
              </a:rPr>
              <a:t>ates</a:t>
            </a:r>
            <a:endParaRPr lang="en-IN" sz="3200" b="1" dirty="0"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408489" y="1296194"/>
            <a:ext cx="6264696" cy="266429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I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Connected stage:</a:t>
            </a:r>
          </a:p>
          <a:p>
            <a:r>
              <a:rPr lang="en-US" sz="1800" b="1" dirty="0">
                <a:latin typeface="+mn-lt"/>
              </a:rPr>
              <a:t>Elevate value, inspire action: </a:t>
            </a:r>
            <a:r>
              <a:rPr lang="en-US" sz="1800" dirty="0">
                <a:latin typeface="+mn-lt"/>
              </a:rPr>
              <a:t>Testimonials, incentives drive leads towards appointments and visits.</a:t>
            </a:r>
          </a:p>
          <a:p>
            <a:r>
              <a:rPr lang="en-US" sz="1800" b="1" dirty="0">
                <a:latin typeface="+mn-lt"/>
              </a:rPr>
              <a:t>Seamlessly connected: </a:t>
            </a:r>
            <a:r>
              <a:rPr lang="en-US" sz="1800" dirty="0">
                <a:latin typeface="+mn-lt"/>
              </a:rPr>
              <a:t>Coordination, communication for an engaging transition between sales team and leads.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08489" y="3600450"/>
            <a:ext cx="5863236" cy="259228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I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Visited stage:</a:t>
            </a:r>
          </a:p>
          <a:p>
            <a:r>
              <a:rPr lang="en-US" sz="1800" b="1" dirty="0"/>
              <a:t>Personalized perfection: </a:t>
            </a:r>
            <a:r>
              <a:rPr lang="en-US" sz="1800" dirty="0"/>
              <a:t>Enhance on-site experiences with info, incentives, and promotions for lasting impact.</a:t>
            </a:r>
          </a:p>
          <a:p>
            <a:r>
              <a:rPr lang="en-US" sz="1800" b="1" dirty="0"/>
              <a:t>Nurture with finesse: </a:t>
            </a:r>
            <a:r>
              <a:rPr lang="en-US" sz="1800" dirty="0"/>
              <a:t>Robust follow-up, addressing concerns to motivate leads towards agreement stage.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73" y="1944266"/>
            <a:ext cx="3672408" cy="3456384"/>
          </a:xfrm>
          <a:effectLst>
            <a:reflection blurRad="6350" stA="50000" endA="275" endPos="400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50643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390</TotalTime>
  <Words>885</Words>
  <Application>Microsoft Office PowerPoint</Application>
  <PresentationFormat>Custom</PresentationFormat>
  <Paragraphs>93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Adjacency</vt:lpstr>
      <vt:lpstr>Analyzing Sales Funnel for a Student Hostel Accommodation Chain</vt:lpstr>
      <vt:lpstr>Sales Funnel and Summary</vt:lpstr>
      <vt:lpstr>Sales Funnel Dashboard</vt:lpstr>
      <vt:lpstr>Lead Progression Through Each Status</vt:lpstr>
      <vt:lpstr>Conversion Rate Each Stage Funnel Chart : Analysis and Potential Bottlenecks</vt:lpstr>
      <vt:lpstr>Conversion Rate Each Stage Funnel Chart : Analysis and Potential Bottlenecks</vt:lpstr>
      <vt:lpstr>Conversion Rate Each Stage Funnel Chart : Analysis and Potential Bottlenecks</vt:lpstr>
      <vt:lpstr>Conversion Rate Each Stage Funnel Chart : Recommendations and Strategies to Increase Conversion Rates</vt:lpstr>
      <vt:lpstr>Conversion Rate Each Stage Funnel Chart : Recommendations and Strategies to Increase Conversion Rates</vt:lpstr>
      <vt:lpstr>Conversion Rate Each Stage Funnel Chart : Recommendations and Strategies to Increase Conversion Rates</vt:lpstr>
      <vt:lpstr>Identified Bottlenecks and Potential Growth Opportunities</vt:lpstr>
      <vt:lpstr>Appendix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Sales Funnel for a Student Hostel Accommodation Chain</dc:title>
  <dc:creator>Aritra Basu</dc:creator>
  <cp:lastModifiedBy>Aritra Basu</cp:lastModifiedBy>
  <cp:revision>22</cp:revision>
  <dcterms:created xsi:type="dcterms:W3CDTF">2023-06-16T17:35:53Z</dcterms:created>
  <dcterms:modified xsi:type="dcterms:W3CDTF">2023-06-17T00:06:36Z</dcterms:modified>
</cp:coreProperties>
</file>