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0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4401800" cy="7200900"/>
  <p:notesSz cx="6858000" cy="1857375"/>
  <p:defaultTextStyle>
    <a:defPPr>
      <a:defRPr lang="en-US"/>
    </a:defPPr>
    <a:lvl1pPr marL="0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4103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8203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82306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76409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70510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64613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58716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52816" algn="l" defTabSz="11882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456" autoAdjust="0"/>
    <p:restoredTop sz="88968" autoAdjust="0"/>
  </p:normalViewPr>
  <p:slideViewPr>
    <p:cSldViewPr snapToGrid="0" snapToObjects="1" showGuides="1">
      <p:cViewPr>
        <p:scale>
          <a:sx n="70" d="100"/>
          <a:sy n="70" d="100"/>
        </p:scale>
        <p:origin x="-870" y="-264"/>
      </p:cViewPr>
      <p:guideLst>
        <p:guide orient="horz" pos="2268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0,'-8'0,"0"0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0,'6'0,"4"0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 0,'0'6,"0"8,-7 2,-9-3,-15-2,-2-4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3-03-04T11:24:08.0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796503-C350-41EE-B5A1-04A410BB6BCF}" emma:medium="tactile" emma:mode="ink">
          <msink:context xmlns:msink="http://schemas.microsoft.com/ink/2010/main" type="writingRegion" rotatedBoundingBox="26802,14406 26817,14406 26817,14421 26802,14421"/>
        </emma:interpretation>
      </emma:emma>
    </inkml:annotationXML>
    <inkml:traceGroup>
      <inkml:annotationXML>
        <emma:emma xmlns:emma="http://www.w3.org/2003/04/emma" version="1.0">
          <emma:interpretation id="{AC715939-22CA-4589-9CC7-9D6D500988EF}" emma:medium="tactile" emma:mode="ink">
            <msink:context xmlns:msink="http://schemas.microsoft.com/ink/2010/main" type="paragraph" rotatedBoundingBox="26802,14406 26817,14406 26817,14421 26802,144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C209EF-905C-4465-BFD4-0C5EAABFACB2}" emma:medium="tactile" emma:mode="ink">
              <msink:context xmlns:msink="http://schemas.microsoft.com/ink/2010/main" type="line" rotatedBoundingBox="26802,14406 26817,14406 26817,14421 26802,14421"/>
            </emma:interpretation>
          </emma:emma>
        </inkml:annotationXML>
        <inkml:traceGroup>
          <inkml:annotationXML>
            <emma:emma xmlns:emma="http://www.w3.org/2003/04/emma" version="1.0">
              <emma:interpretation id="{5629AD3D-42D4-4AD0-B0DC-B30F37DA8024}" emma:medium="tactile" emma:mode="ink">
                <msink:context xmlns:msink="http://schemas.microsoft.com/ink/2010/main" type="inkWord" rotatedBoundingBox="26802,14406 26817,14406 26817,14421 26802,14421"/>
              </emma:interpretation>
              <emma:one-of disjunction-type="recognition" id="oneOf0">
                <emma:interpretation id="interp0" emma:lang="en-IN" emma:confidence="0">
                  <emma:literal>.</emma:literal>
                </emma:interpretation>
                <emma:interpretation id="interp1" emma:lang="en-IN" emma:confidence="0">
                  <emma:literal>`</emma:literal>
                </emma:interpretation>
                <emma:interpretation id="interp2" emma:lang="en-IN" emma:confidence="0">
                  <emma:literal>'</emma:literal>
                </emma:interpretation>
                <emma:interpretation id="interp3" emma:lang="en-IN" emma:confidence="0">
                  <emma:literal>l</emma:literal>
                </emma:interpretation>
                <emma:interpretation id="interp4" emma:lang="en-IN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context xml:id="ctx1">
      <inkml:inkSource xml:id="inkSrc1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3-03-04T11:24:09.248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8C8C4F-1D45-4A16-B340-AF99ECCBEFD6}" emma:medium="tactile" emma:mode="ink">
          <msink:context xmlns:msink="http://schemas.microsoft.com/ink/2010/main" type="writingRegion" rotatedBoundingBox="-7242,5830 25149,5830 25149,13739 -7242,13739"/>
        </emma:interpretation>
      </emma:emma>
    </inkml:annotationXML>
    <inkml:traceGroup>
      <inkml:annotationXML>
        <emma:emma xmlns:emma="http://www.w3.org/2003/04/emma" version="1.0">
          <emma:interpretation id="{607991CA-9143-4318-90C1-A0E98F98D5CD}" emma:medium="tactile" emma:mode="ink">
            <msink:context xmlns:msink="http://schemas.microsoft.com/ink/2010/main" type="paragraph" rotatedBoundingBox="-7242,5830 25149,5830 25149,13739 -7242,13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34AD6A-2C68-41B9-9D95-5EF4EE28BEEC}" emma:medium="tactile" emma:mode="ink">
              <msink:context xmlns:msink="http://schemas.microsoft.com/ink/2010/main" type="line" rotatedBoundingBox="-7242,5830 25149,5830 25149,13739 -7242,13739"/>
            </emma:interpretation>
          </emma:emma>
        </inkml:annotationXML>
        <inkml:traceGroup>
          <inkml:annotationXML>
            <emma:emma xmlns:emma="http://www.w3.org/2003/04/emma" version="1.0">
              <emma:interpretation id="{FC356362-DFA7-4C47-93A9-5FDD99947DC6}" emma:medium="tactile" emma:mode="ink">
                <msink:context xmlns:msink="http://schemas.microsoft.com/ink/2010/main" type="inkWord" rotatedBoundingBox="-7242,5830 25134,13724 25130,13738 -7245,5844"/>
              </emma:interpretation>
              <emma:one-of disjunction-type="recognition" id="oneOf0">
                <emma:interpretation id="interp0" emma:lang="en-IN" emma:confidence="0">
                  <emma:literal>;</emma:literal>
                </emma:interpretation>
                <emma:interpretation id="interp1" emma:lang="en-IN" emma:confidence="0">
                  <emma:literal>. .</emma:literal>
                </emma:interpretation>
                <emma:interpretation id="interp2" emma:lang="en-IN" emma:confidence="0">
                  <emma:literal>` .</emma:literal>
                </emma:interpretation>
                <emma:interpretation id="interp3" emma:lang="en-IN" emma:confidence="0">
                  <emma:literal>. `</emma:literal>
                </emma:interpretation>
                <emma:interpretation id="interp4" emma:lang="en-IN" emma:confidence="0">
                  <emma:literal>' .</emma:literal>
                </emma:interpretation>
              </emma:one-of>
            </emma:emma>
          </inkml:annotationXML>
          <inkml:trace contextRef="#ctx0" brushRef="#br0">0 0,'0'0</inkml:trace>
          <inkml:trace contextRef="#ctx1" brushRef="#br1">32377 7894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0,'7'0,"-4"6,-3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0,'13'0,"12"0,1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4562 110,'-1502'0,"1367"-5,-30-7,-100-5,-657 15,471 3,408-3,1-3,1 0,-2-2,-11-5,-83-13,-23 12,1 7,-73 8,79 0,101 2,52-4,0 0,0 0,0 0,-1 0,1 0,0 0,0 0,0 1,0-1,-2 0,2 0,0 0,0 0,0 0,0 0,-1 0,1 0,0 0,0 2,0-2,0 0,0 0,0 0,0 0,-1 0,1 1,0-1,0 0,0 0,0 0,0 0,0 1,0-1,0 0,0 0,0 0,0 1,0-1,0 0,0 0,0 0,0 0,0 1,0-1,0 0,0 0,0 0,0 0,1 1,-1-1,0 0,24 10,50 11,73 12,-35-9,75 11,2-8,98 0,-94-10,1 7,71 22,-196-32,1-1,1-4,1-2,63-3,2018-7,-2166 2,-1-1,1 0,0-1,0 0,0-1,-43-9,-244-30,-98 4,286 24,78 8,0 2,-2 2,-2 1,-85 2,64 2,0-3,-49-6,60-1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94103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88203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82306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76409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70510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64613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58716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52816" algn="l" defTabSz="11882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2428" y="1226821"/>
            <a:ext cx="7596950" cy="2506980"/>
          </a:xfrm>
        </p:spPr>
        <p:txBody>
          <a:bodyPr anchor="b">
            <a:normAutofit/>
          </a:bodyPr>
          <a:lstStyle>
            <a:lvl1pPr algn="ctr">
              <a:defRPr sz="6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2428" y="3917809"/>
            <a:ext cx="7596950" cy="1738551"/>
          </a:xfrm>
        </p:spPr>
        <p:txBody>
          <a:bodyPr/>
          <a:lstStyle>
            <a:lvl1pPr marL="0" indent="0" algn="ctr">
              <a:buNone/>
              <a:defRPr sz="31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594103" indent="0" algn="ctr">
              <a:buNone/>
              <a:defRPr sz="2600"/>
            </a:lvl2pPr>
            <a:lvl3pPr marL="1188203" indent="0" algn="ctr">
              <a:buNone/>
              <a:defRPr sz="2400"/>
            </a:lvl3pPr>
            <a:lvl4pPr marL="1782306" indent="0" algn="ctr">
              <a:buNone/>
              <a:defRPr sz="2100"/>
            </a:lvl4pPr>
            <a:lvl5pPr marL="2376409" indent="0" algn="ctr">
              <a:buNone/>
              <a:defRPr sz="2100"/>
            </a:lvl5pPr>
            <a:lvl6pPr marL="2970510" indent="0" algn="ctr">
              <a:buNone/>
              <a:defRPr sz="2100"/>
            </a:lvl6pPr>
            <a:lvl7pPr marL="3564613" indent="0" algn="ctr">
              <a:buNone/>
              <a:defRPr sz="2100"/>
            </a:lvl7pPr>
            <a:lvl8pPr marL="4158716" indent="0" algn="ctr">
              <a:buNone/>
              <a:defRPr sz="2100"/>
            </a:lvl8pPr>
            <a:lvl9pPr marL="4752816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02428" y="3831567"/>
            <a:ext cx="759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835542" y="5814295"/>
            <a:ext cx="4730718" cy="31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646" tIns="59823" rIns="119646" bIns="59823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7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480061"/>
            <a:ext cx="4644956" cy="1680211"/>
          </a:xfrm>
        </p:spPr>
        <p:txBody>
          <a:bodyPr anchor="b"/>
          <a:lstStyle>
            <a:lvl1pPr>
              <a:defRPr sz="4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2641" y="1036798"/>
            <a:ext cx="7290912" cy="5117306"/>
          </a:xfrm>
        </p:spPr>
        <p:txBody>
          <a:bodyPr/>
          <a:lstStyle>
            <a:lvl1pPr marL="0" indent="0">
              <a:buNone/>
              <a:defRPr sz="4200"/>
            </a:lvl1pPr>
            <a:lvl2pPr marL="594103" indent="0">
              <a:buNone/>
              <a:defRPr sz="3600"/>
            </a:lvl2pPr>
            <a:lvl3pPr marL="1188203" indent="0">
              <a:buNone/>
              <a:defRPr sz="3100"/>
            </a:lvl3pPr>
            <a:lvl4pPr marL="1782306" indent="0">
              <a:buNone/>
              <a:defRPr sz="2600"/>
            </a:lvl4pPr>
            <a:lvl5pPr marL="2376409" indent="0">
              <a:buNone/>
              <a:defRPr sz="2600"/>
            </a:lvl5pPr>
            <a:lvl6pPr marL="2970510" indent="0">
              <a:buNone/>
              <a:defRPr sz="2600"/>
            </a:lvl6pPr>
            <a:lvl7pPr marL="3564613" indent="0">
              <a:buNone/>
              <a:defRPr sz="2600"/>
            </a:lvl7pPr>
            <a:lvl8pPr marL="4158716" indent="0">
              <a:buNone/>
              <a:defRPr sz="2600"/>
            </a:lvl8pPr>
            <a:lvl9pPr marL="4752816" indent="0">
              <a:buNone/>
              <a:defRPr sz="2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2" y="2160272"/>
            <a:ext cx="4644956" cy="4002167"/>
          </a:xfrm>
        </p:spPr>
        <p:txBody>
          <a:bodyPr/>
          <a:lstStyle>
            <a:lvl1pPr marL="0" indent="0">
              <a:buNone/>
              <a:defRPr sz="2100">
                <a:latin typeface="IBM Plex Mono Text" panose="020B0509050203000203" pitchFamily="49" charset="0"/>
              </a:defRPr>
            </a:lvl1pPr>
            <a:lvl2pPr marL="594103" indent="0">
              <a:buNone/>
              <a:defRPr sz="1700"/>
            </a:lvl2pPr>
            <a:lvl3pPr marL="1188203" indent="0">
              <a:buNone/>
              <a:defRPr sz="1500"/>
            </a:lvl3pPr>
            <a:lvl4pPr marL="1782306" indent="0">
              <a:buNone/>
              <a:defRPr sz="1400"/>
            </a:lvl4pPr>
            <a:lvl5pPr marL="2376409" indent="0">
              <a:buNone/>
              <a:defRPr sz="1400"/>
            </a:lvl5pPr>
            <a:lvl6pPr marL="2970510" indent="0">
              <a:buNone/>
              <a:defRPr sz="1400"/>
            </a:lvl6pPr>
            <a:lvl7pPr marL="3564613" indent="0">
              <a:buNone/>
              <a:defRPr sz="1400"/>
            </a:lvl7pPr>
            <a:lvl8pPr marL="4158716" indent="0">
              <a:buNone/>
              <a:defRPr sz="1400"/>
            </a:lvl8pPr>
            <a:lvl9pPr marL="475281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8" y="383382"/>
            <a:ext cx="3105388" cy="61024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383382"/>
            <a:ext cx="9136142" cy="61024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27" y="1775223"/>
            <a:ext cx="12421553" cy="4568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90127" y="1361478"/>
            <a:ext cx="12421553" cy="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6" y="1795225"/>
            <a:ext cx="12421553" cy="299537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6" y="4818939"/>
            <a:ext cx="12421553" cy="1575196"/>
          </a:xfrm>
        </p:spPr>
        <p:txBody>
          <a:bodyPr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5941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20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7823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764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705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646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587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528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7" y="1916908"/>
            <a:ext cx="6120765" cy="4568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4" y="1916908"/>
            <a:ext cx="6120765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90127" y="1432462"/>
            <a:ext cx="12421553" cy="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2170285" y="6766866"/>
              <a:ext cx="4678" cy="37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2180916" y="6757794"/>
              <a:ext cx="426" cy="37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2180916" y="6785766"/>
              <a:ext cx="426" cy="37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2180916" y="6785766"/>
              <a:ext cx="426" cy="3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2180916" y="6785766"/>
              <a:ext cx="426" cy="37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2180916" y="6785766"/>
              <a:ext cx="426" cy="37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2180916" y="6785766"/>
              <a:ext cx="426" cy="37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62573" y="4763088"/>
              <a:ext cx="426" cy="378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3" y="383385"/>
            <a:ext cx="12421553" cy="13918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1765221"/>
            <a:ext cx="6092636" cy="86510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4103" indent="0">
              <a:buNone/>
              <a:defRPr sz="2600" b="1"/>
            </a:lvl2pPr>
            <a:lvl3pPr marL="1188203" indent="0">
              <a:buNone/>
              <a:defRPr sz="2400" b="1"/>
            </a:lvl3pPr>
            <a:lvl4pPr marL="1782306" indent="0">
              <a:buNone/>
              <a:defRPr sz="2100" b="1"/>
            </a:lvl4pPr>
            <a:lvl5pPr marL="2376409" indent="0">
              <a:buNone/>
              <a:defRPr sz="2100" b="1"/>
            </a:lvl5pPr>
            <a:lvl6pPr marL="2970510" indent="0">
              <a:buNone/>
              <a:defRPr sz="2100" b="1"/>
            </a:lvl6pPr>
            <a:lvl7pPr marL="3564613" indent="0">
              <a:buNone/>
              <a:defRPr sz="2100" b="1"/>
            </a:lvl7pPr>
            <a:lvl8pPr marL="4158716" indent="0">
              <a:buNone/>
              <a:defRPr sz="2100" b="1"/>
            </a:lvl8pPr>
            <a:lvl9pPr marL="475281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2630332"/>
            <a:ext cx="6092636" cy="38688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1765221"/>
            <a:ext cx="6122640" cy="86510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4103" indent="0">
              <a:buNone/>
              <a:defRPr sz="2600" b="1"/>
            </a:lvl2pPr>
            <a:lvl3pPr marL="1188203" indent="0">
              <a:buNone/>
              <a:defRPr sz="2400" b="1"/>
            </a:lvl3pPr>
            <a:lvl4pPr marL="1782306" indent="0">
              <a:buNone/>
              <a:defRPr sz="2100" b="1"/>
            </a:lvl4pPr>
            <a:lvl5pPr marL="2376409" indent="0">
              <a:buNone/>
              <a:defRPr sz="2100" b="1"/>
            </a:lvl5pPr>
            <a:lvl6pPr marL="2970510" indent="0">
              <a:buNone/>
              <a:defRPr sz="2100" b="1"/>
            </a:lvl6pPr>
            <a:lvl7pPr marL="3564613" indent="0">
              <a:buNone/>
              <a:defRPr sz="2100" b="1"/>
            </a:lvl7pPr>
            <a:lvl8pPr marL="4158716" indent="0">
              <a:buNone/>
              <a:defRPr sz="2100" b="1"/>
            </a:lvl8pPr>
            <a:lvl9pPr marL="475281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2630332"/>
            <a:ext cx="6122640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00225" y="1178481"/>
            <a:ext cx="10801350" cy="2506980"/>
          </a:xfrm>
        </p:spPr>
        <p:txBody>
          <a:bodyPr anchor="b">
            <a:normAutofit/>
          </a:bodyPr>
          <a:lstStyle>
            <a:lvl1pPr algn="ctr">
              <a:defRPr sz="6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791" y="6690204"/>
            <a:ext cx="2901233" cy="397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12123" y="6690208"/>
            <a:ext cx="3987890" cy="4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791" y="6690204"/>
            <a:ext cx="2901233" cy="397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12123" y="6690208"/>
            <a:ext cx="3987890" cy="4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480061"/>
            <a:ext cx="4644956" cy="168021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1036798"/>
            <a:ext cx="7290912" cy="5117306"/>
          </a:xfrm>
        </p:spPr>
        <p:txBody>
          <a:bodyPr/>
          <a:lstStyle>
            <a:lvl1pPr>
              <a:defRPr sz="4200">
                <a:latin typeface="IBM Plex Mono SemiBold" panose="020B0709050203000203" pitchFamily="49" charset="0"/>
              </a:defRPr>
            </a:lvl1pPr>
            <a:lvl2pPr>
              <a:defRPr sz="3600">
                <a:latin typeface="IBM Plex Mono Text" panose="020B0509050203000203" pitchFamily="49" charset="0"/>
              </a:defRPr>
            </a:lvl2pPr>
            <a:lvl3pPr>
              <a:defRPr sz="3100">
                <a:latin typeface="IBM Plex Mono Text" panose="020B0509050203000203" pitchFamily="49" charset="0"/>
              </a:defRPr>
            </a:lvl3pPr>
            <a:lvl4pPr>
              <a:defRPr sz="2600">
                <a:latin typeface="IBM Plex Mono Text" panose="020B0509050203000203" pitchFamily="49" charset="0"/>
              </a:defRPr>
            </a:lvl4pPr>
            <a:lvl5pPr>
              <a:defRPr sz="2600">
                <a:latin typeface="IBM Plex Mono Text" panose="020B0509050203000203" pitchFamily="49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2" y="2160272"/>
            <a:ext cx="4644956" cy="4002167"/>
          </a:xfrm>
        </p:spPr>
        <p:txBody>
          <a:bodyPr/>
          <a:lstStyle>
            <a:lvl1pPr marL="0" indent="0">
              <a:buNone/>
              <a:defRPr sz="2100">
                <a:latin typeface="IBM Plex Mono Text" panose="020B0509050203000203" pitchFamily="49" charset="0"/>
              </a:defRPr>
            </a:lvl1pPr>
            <a:lvl2pPr marL="594103" indent="0">
              <a:buNone/>
              <a:defRPr sz="1700"/>
            </a:lvl2pPr>
            <a:lvl3pPr marL="1188203" indent="0">
              <a:buNone/>
              <a:defRPr sz="1500"/>
            </a:lvl3pPr>
            <a:lvl4pPr marL="1782306" indent="0">
              <a:buNone/>
              <a:defRPr sz="1400"/>
            </a:lvl4pPr>
            <a:lvl5pPr marL="2376409" indent="0">
              <a:buNone/>
              <a:defRPr sz="1400"/>
            </a:lvl5pPr>
            <a:lvl6pPr marL="2970510" indent="0">
              <a:buNone/>
              <a:defRPr sz="1400"/>
            </a:lvl6pPr>
            <a:lvl7pPr marL="3564613" indent="0">
              <a:buNone/>
              <a:defRPr sz="1400"/>
            </a:lvl7pPr>
            <a:lvl8pPr marL="4158716" indent="0">
              <a:buNone/>
              <a:defRPr sz="1400"/>
            </a:lvl8pPr>
            <a:lvl9pPr marL="4752816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7" y="383385"/>
            <a:ext cx="12421553" cy="1391841"/>
          </a:xfrm>
          <a:prstGeom prst="rect">
            <a:avLst/>
          </a:prstGeom>
        </p:spPr>
        <p:txBody>
          <a:bodyPr vert="horz" lIns="118821" tIns="59409" rIns="118821" bIns="5940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7" y="1940244"/>
            <a:ext cx="12421553" cy="4568905"/>
          </a:xfrm>
          <a:prstGeom prst="rect">
            <a:avLst/>
          </a:prstGeom>
        </p:spPr>
        <p:txBody>
          <a:bodyPr vert="horz" lIns="118821" tIns="59409" rIns="118821" bIns="5940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1791" y="6690204"/>
            <a:ext cx="2901233" cy="397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012123" y="6690208"/>
            <a:ext cx="3987890" cy="417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1" y="904414"/>
            <a:ext cx="11881485" cy="59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1188203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97051" indent="-297051" algn="l" defTabSz="1188203" rtl="0" eaLnBrk="1" latinLnBrk="0" hangingPunct="1">
        <a:lnSpc>
          <a:spcPct val="90000"/>
        </a:lnSpc>
        <a:spcBef>
          <a:spcPts val="1298"/>
        </a:spcBef>
        <a:buFont typeface="Arial"/>
        <a:buChar char="•"/>
        <a:defRPr sz="36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891154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31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485254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6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2079357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673460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3267561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664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455766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49867" indent="-297051" algn="l" defTabSz="1188203" rtl="0" eaLnBrk="1" latinLnBrk="0" hangingPunct="1">
        <a:lnSpc>
          <a:spcPct val="90000"/>
        </a:lnSpc>
        <a:spcBef>
          <a:spcPts val="6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103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203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306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76409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0510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613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8716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52816" algn="l" defTabSz="11882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9" Type="http://schemas.openxmlformats.org/officeDocument/2006/relationships/hyperlink" Target="https://insights.stackoverflow.com/survey/2019" TargetMode="Externa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38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41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customXml" Target="../ink/ink31.xml"/><Relationship Id="rId40" Type="http://schemas.openxmlformats.org/officeDocument/2006/relationships/image" Target="../media/image7.pn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emf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ataplatform.cloud.ibm.com/dashboards/6b5a5dd4-3718-48d1-b9fa-c1050335e995/view/0026a00703b82af653fcb5e407cc7d007931705bbabb8b0bd4d07b490f642297a86e1b92c827425cde135061f5ba175fcc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18.png"/><Relationship Id="rId18" Type="http://schemas.openxmlformats.org/officeDocument/2006/relationships/customXml" Target="../ink/ink41.xml"/><Relationship Id="rId3" Type="http://schemas.openxmlformats.org/officeDocument/2006/relationships/customXml" Target="../ink/ink32.xml"/><Relationship Id="rId7" Type="http://schemas.openxmlformats.org/officeDocument/2006/relationships/image" Target="../media/image5.png"/><Relationship Id="rId12" Type="http://schemas.openxmlformats.org/officeDocument/2006/relationships/customXml" Target="../ink/ink36.xml"/><Relationship Id="rId17" Type="http://schemas.openxmlformats.org/officeDocument/2006/relationships/customXml" Target="../ink/ink40.xml"/><Relationship Id="rId2" Type="http://schemas.openxmlformats.org/officeDocument/2006/relationships/image" Target="../media/image13.png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8.xml"/><Relationship Id="rId10" Type="http://schemas.openxmlformats.org/officeDocument/2006/relationships/customXml" Target="../ink/ink35.xml"/><Relationship Id="rId9" Type="http://schemas.openxmlformats.org/officeDocument/2006/relationships/customXml" Target="../ink/ink34.xml"/><Relationship Id="rId14" Type="http://schemas.openxmlformats.org/officeDocument/2006/relationships/customXml" Target="../ink/ink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58" y="1740423"/>
            <a:ext cx="7674643" cy="1638747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ANALYZING TECHNOLOGY TRENDS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SemiConde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47" y="1875964"/>
            <a:ext cx="5663930" cy="456890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8529" y="3738007"/>
            <a:ext cx="6353151" cy="27478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ARITRA 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BASU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04/03/2023</a:t>
            </a:r>
          </a:p>
          <a:p>
            <a:pPr marL="0" indent="0">
              <a:buNone/>
            </a:pPr>
            <a:endParaRPr lang="en-US" sz="33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SemiConde" pitchFamily="34" charset="0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Dataset Source :            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Click Here </a:t>
            </a:r>
            <a:endParaRPr lang="en-US" sz="33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SemiConde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640615" y="6872746"/>
              <a:ext cx="1642316" cy="11793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620818" y="6925666"/>
              <a:ext cx="426" cy="37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562984" y="6912058"/>
              <a:ext cx="426" cy="37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562984" y="6912058"/>
              <a:ext cx="426" cy="3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562984" y="6912058"/>
              <a:ext cx="426" cy="37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786049" y="5319821"/>
              <a:ext cx="426" cy="529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3541910" y="1087734"/>
              <a:ext cx="426" cy="37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3541910" y="1087734"/>
              <a:ext cx="426" cy="378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3536379" y="1087734"/>
              <a:ext cx="5954" cy="37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4406017" y="998148"/>
              <a:ext cx="426" cy="37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4276742" y="1100208"/>
              <a:ext cx="426" cy="37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8424631" y="2585748"/>
              <a:ext cx="426" cy="37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8424631" y="2636400"/>
              <a:ext cx="426" cy="378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7848417" y="4787220"/>
              <a:ext cx="426" cy="378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2275937" y="4159740"/>
              <a:ext cx="426" cy="37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239177" y="3379170"/>
              <a:ext cx="426" cy="378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418825" y="1074882"/>
              <a:ext cx="426" cy="37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462198" y="1074882"/>
              <a:ext cx="5954" cy="378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2347383" y="1062030"/>
              <a:ext cx="426" cy="378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2192164" y="690834"/>
              <a:ext cx="31894" cy="2457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317236" y="857154"/>
              <a:ext cx="5954" cy="37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" name="Ink 11"/>
              <p14:cNvContentPartPr/>
              <p14:nvPr/>
            </p14:nvContentPartPr>
            <p14:xfrm>
              <a:off x="9649075" y="5186187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37195" y="5174307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Ink 28"/>
              <p14:cNvContentPartPr/>
              <p14:nvPr/>
            </p14:nvContentPartPr>
            <p14:xfrm>
              <a:off x="-2607208" y="2098884"/>
              <a:ext cx="11656163" cy="2842143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2616208" y="2089884"/>
                <a:ext cx="11677043" cy="2863023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>
            <a:hlinkClick r:id="rId39"/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95" y="5913175"/>
            <a:ext cx="1910687" cy="511226"/>
          </a:xfrm>
          <a:prstGeom prst="rect">
            <a:avLst/>
          </a:prstGeom>
        </p:spPr>
      </p:pic>
      <p:pic>
        <p:nvPicPr>
          <p:cNvPr id="1026" name="Picture 2" descr="C:\Users\basuc\AppData\Local\Microsoft\Windows\INetCache\IE\7QHX85SV\24832-2-right-arrow-transparent-image[1]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57" y="5973763"/>
            <a:ext cx="784118" cy="39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44" y="450382"/>
            <a:ext cx="12643986" cy="1269242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324" y="1916908"/>
            <a:ext cx="6120765" cy="45689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MySQL is at the top this year and it will be in top 5 next year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PostgreSQL is in top 5 but will be at the top next year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Microsoft SQL Server and SQLite are there in the top 5 this year but their demand will decrease that will not keep them in the top 5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MongoDB is in top 5 but will jump to 2</a:t>
            </a:r>
            <a:r>
              <a:rPr lang="en-US" sz="2000" baseline="30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nd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  spot next year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MySQL will still be in use in vast areas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Databases are important for Data Science and Back End Development and so they will continue to be in demand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Big Data is taking over the sector and so NoSQL databases are become and will be in demand following next year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43" y="397033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1748" y="2674961"/>
            <a:ext cx="8349931" cy="332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hnschrift SemiLight SemiConde" pitchFamily="34" charset="0"/>
              </a:rPr>
              <a:t>The permanent link of the read-only view of the Cognos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Bahnschrift SemiLight SemiConde" pitchFamily="34" charset="0"/>
              </a:rPr>
              <a:t>dashboard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Bahnschrift SemiLight SemiConde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Bahnschrift SemiLight SemiConde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hlinkClick r:id="rId2"/>
              </a:rPr>
              <a:t>CLICK HERE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71" y="1996914"/>
            <a:ext cx="3607963" cy="3207079"/>
          </a:xfrm>
          <a:prstGeom prst="rect">
            <a:avLst/>
          </a:prstGeom>
        </p:spPr>
      </p:pic>
      <p:pic>
        <p:nvPicPr>
          <p:cNvPr id="1026" name="Picture 2" descr="C:\Users\basuc\AppData\Local\Microsoft\Windows\INetCache\IE\7QHX85SV\arrow-31192_960_72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04" y="4039731"/>
            <a:ext cx="622300" cy="537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7" y="342441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CURRENT TECHNOLOGY USAGE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38" y="1485900"/>
            <a:ext cx="10208526" cy="5118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91" y="342441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FUTURE TECHNOLOGY TRENDS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7" y="1549400"/>
            <a:ext cx="10358650" cy="502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39" y="342441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DEMOGRAPHICS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678" y="1775223"/>
            <a:ext cx="9662615" cy="45689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5" y="1511301"/>
            <a:ext cx="10495128" cy="5054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87" y="383385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0498" y="1916908"/>
            <a:ext cx="5140018" cy="4568905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914" y="1916908"/>
            <a:ext cx="6120765" cy="456890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CURRENT TECHNOLOGY USAGE AND TRENDS IN THE IT INDUSTRY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PROGRAMMING LANGUAGES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DATABASES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pPr lv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PLATFORMS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EDUCATION LEVEL, AGE, GEOGRAPHICAL BIASNESS IN IT SECTOR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91" y="588103"/>
            <a:ext cx="12421553" cy="995039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324" y="1916908"/>
            <a:ext cx="6120765" cy="456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90%  men working in the IT industry that indicates gender based discrimination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Technology will keep evolving and the demand will be higher in future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As Big Data is increasing enormously, NoSQL databases will be in high demand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Some languages like Python, HTML/CSS and Java Script will be in top of the list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United States has developed their IT industry enormously and other countries should also follow the path od the United States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There will be a huge change in terms of programming languages, databases and web frames and so developers should upskill themselves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In terms to grow, the sector needs to reduce the discrimination in terms of gender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39" y="383385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948" y="1916908"/>
            <a:ext cx="8043732" cy="4568905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A good understanding of current usage and future trends in the IT industry is obtained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The growth suggests that developers and other people associated with programming and big data need to upskill and leans other technologies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Discrimination is the main reason in some countries that can halt their advancement in the IT sector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Big Data and NOSQL databases will play a big role in the IT industry and will play a huge role in terms of growth of the sector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There is no monopoly of languages  or platforms  in the sector and more leaning two to three of them(programming languages, databases,  web frames) is suggested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0051" y="2219595"/>
            <a:ext cx="3607963" cy="32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83" y="383385"/>
            <a:ext cx="12421553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APPENDIX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96" y="1541215"/>
            <a:ext cx="7587521" cy="23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0127" y="1677693"/>
            <a:ext cx="3773599" cy="3354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74" y="4067033"/>
            <a:ext cx="7200000" cy="2457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30" y="402207"/>
            <a:ext cx="7003694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 JOB POSTINGS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638300"/>
            <a:ext cx="10883899" cy="472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6" y="2126957"/>
            <a:ext cx="3773599" cy="3354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59" y="372540"/>
            <a:ext cx="10050699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914" y="1916908"/>
            <a:ext cx="6120765" cy="46122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Executive Summary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Methodology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Results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Visualization – Charts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Dashboard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Discussion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Findings &amp; Implications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Conclusion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2231715" y="1049278"/>
              <a:ext cx="426" cy="3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750095" y="1011101"/>
              <a:ext cx="426" cy="37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3340767" y="972545"/>
              <a:ext cx="426" cy="37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3340767" y="972544"/>
              <a:ext cx="3828" cy="529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491539" y="2803199"/>
              <a:ext cx="23389" cy="378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8583249" y="3033401"/>
              <a:ext cx="426" cy="37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8583249" y="3033401"/>
              <a:ext cx="426" cy="378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8583249" y="3033401"/>
              <a:ext cx="426" cy="37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8583249" y="3033401"/>
              <a:ext cx="426" cy="37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7891792" y="3020927"/>
              <a:ext cx="426" cy="37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6" y="402207"/>
            <a:ext cx="7003694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POPULAR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13" y="1676400"/>
            <a:ext cx="10724987" cy="480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03" y="368493"/>
            <a:ext cx="10117535" cy="133748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1748" y="1511850"/>
            <a:ext cx="8349931" cy="5475804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Contextualization of data and the goal of the analysis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Methodology Description 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Capturing  Current Technology Usage This Year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Top 10 Programming languages  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Top 10 Databases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Top 10 Web frames</a:t>
            </a:r>
            <a:endParaRPr lang="en-US" sz="163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  <a:cs typeface="Arial" pitchFamily="34" charset="0"/>
            </a:endParaRP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The data also shows the choices of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programming languages, databases, web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frames to be used next year.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Top 10 Programming languages  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Top 10 Databases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Top 10 Web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frames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Classification on  respondents in terms of </a:t>
            </a: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Age</a:t>
            </a: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 Gender</a:t>
            </a: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 Education level </a:t>
            </a: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 Geographic Location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  <a:cs typeface="Arial" pitchFamily="34" charset="0"/>
            </a:endParaRPr>
          </a:p>
          <a:p>
            <a:pPr lvl="1"/>
            <a:endParaRPr lang="en-US" sz="150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52" y="2417902"/>
            <a:ext cx="3773599" cy="33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92" y="383385"/>
            <a:ext cx="9034040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75" y="2375141"/>
            <a:ext cx="3607963" cy="320707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061748" y="1652337"/>
            <a:ext cx="8349931" cy="5103305"/>
          </a:xfrm>
          <a:prstGeom prst="rect">
            <a:avLst/>
          </a:prstGeom>
        </p:spPr>
        <p:txBody>
          <a:bodyPr vert="horz" lIns="118821" tIns="59409" rIns="118821" bIns="59409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Stack Overflow’s survey that happened in 2019 collects a huge number of people’s responses who code or are related to coding all over the world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Data collected does not represent all of the people who code around the world</a:t>
            </a:r>
          </a:p>
          <a:p>
            <a:pPr lvl="1"/>
            <a:r>
              <a:rPr lang="en-US" sz="163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It represents people based on their responses </a:t>
            </a:r>
          </a:p>
          <a:p>
            <a:pPr lvl="1"/>
            <a:r>
              <a:rPr lang="en-US" sz="163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It differentiates the sample of the survey based on gender, country of origin and their job roles 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Analyzing the current usages and trends in terms of programming languages, databases, web frames.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Purpose of Analysis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Analyzing factors like age, gender and geographic locations in the IT sector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Analyzing the demand of skills in the IT industry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Determining the future requirements in this industry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Target Audience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Hiring Managers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Software Engineers</a:t>
            </a:r>
          </a:p>
          <a:p>
            <a:pPr lvl="1"/>
            <a:r>
              <a:rPr lang="en-US" sz="163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  <a:cs typeface="Arial" pitchFamily="34" charset="0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03" y="395478"/>
            <a:ext cx="8541291" cy="1391841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1748" y="1916908"/>
            <a:ext cx="8349931" cy="4568905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DATA COLLECTION</a:t>
            </a: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MODIFIED STACK OVERFLOW SURVEY DATASET</a:t>
            </a: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WEB SCRAPING </a:t>
            </a: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APIs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DATA EXPLORATION</a:t>
            </a: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SEEING TRENDS THROUGH DATA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EXPLORATORY DATA ANALYSIS(EDA)</a:t>
            </a:r>
          </a:p>
          <a:p>
            <a:pPr lvl="1"/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DATA </a:t>
            </a:r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DISTRIBUTION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</a:endParaRP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CORRELATION</a:t>
            </a: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FINDING OUTLIERS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DATA VISUALIZATION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SemiConde" pitchFamily="34" charset="0"/>
            </a:endParaRPr>
          </a:p>
          <a:p>
            <a:pPr lvl="1"/>
            <a:r>
              <a:rPr lang="en-US" sz="23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IBM COGNOS</a:t>
            </a:r>
          </a:p>
          <a:p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itchFamily="34" charset="0"/>
              </a:rPr>
              <a:t>DATA PRESENTATION 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MICROSOFT POWERPOINT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 SemiLight SemiConde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3" y="1923297"/>
            <a:ext cx="3773599" cy="33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3" y="712214"/>
            <a:ext cx="3048473" cy="7493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77" y="1612108"/>
            <a:ext cx="5563752" cy="256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1" y="1612108"/>
            <a:ext cx="5432235" cy="256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8" y="4366908"/>
            <a:ext cx="5400000" cy="2562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91" y="383385"/>
            <a:ext cx="12421553" cy="139184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320" y="1916908"/>
            <a:ext cx="5121979" cy="715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Top 5 Programming Languages for Current Year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912" y="1916908"/>
            <a:ext cx="5307488" cy="715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Top 5 Programming Languages for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Next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Year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990125" y="2631996"/>
            <a:ext cx="5451408" cy="3853816"/>
          </a:xfrm>
          <a:prstGeom prst="rect">
            <a:avLst/>
          </a:prstGeom>
        </p:spPr>
        <p:txBody>
          <a:bodyPr vert="horz" lIns="118821" tIns="59409" rIns="118821" bIns="5940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7290914" y="2631996"/>
            <a:ext cx="5451408" cy="3853816"/>
          </a:xfrm>
          <a:prstGeom prst="rect">
            <a:avLst/>
          </a:prstGeom>
        </p:spPr>
        <p:txBody>
          <a:bodyPr vert="horz" lIns="118821" tIns="59409" rIns="118821" bIns="5940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27" y="2885600"/>
            <a:ext cx="5525271" cy="3476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885601"/>
            <a:ext cx="5953956" cy="3476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87" y="204717"/>
            <a:ext cx="13203545" cy="1160059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324" y="1916908"/>
            <a:ext cx="6120765" cy="45689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Java Script is the most used Programming Language and will be so next year too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HTML/CSS will retain the second spot next year too and PowerShell will not be in top 5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Python is gaining popularity and will become third most used Programming Language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TypeScript will enter the top 5 next Year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As Data Science, ML and AI is expecting to grow, Python will be more in demand following next year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PowerShell users will have to upskill themselves in terms of the demand of the industry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itchFamily="34" charset="0"/>
              </a:rPr>
              <a:t>Web and Software developers will be in demand as Java Script and HTML/CSS will rule the IT sector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46" y="381970"/>
            <a:ext cx="12421553" cy="139184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320" y="1916908"/>
            <a:ext cx="5160079" cy="7150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Top 5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Databases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Current Year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912" y="1916909"/>
            <a:ext cx="5193188" cy="7150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Top 5 Databases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Next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Year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990125" y="2631996"/>
            <a:ext cx="5451408" cy="3853816"/>
          </a:xfrm>
          <a:prstGeom prst="rect">
            <a:avLst/>
          </a:prstGeom>
        </p:spPr>
        <p:txBody>
          <a:bodyPr vert="horz" lIns="118821" tIns="59409" rIns="118821" bIns="5940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7290914" y="2631996"/>
            <a:ext cx="5451408" cy="3853816"/>
          </a:xfrm>
          <a:prstGeom prst="rect">
            <a:avLst/>
          </a:prstGeom>
        </p:spPr>
        <p:txBody>
          <a:bodyPr vert="horz" lIns="118821" tIns="59409" rIns="118821" bIns="5940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21" y="2631997"/>
            <a:ext cx="5526000" cy="326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12" y="2631997"/>
            <a:ext cx="5526000" cy="326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f80a141d-92ca-4d3d-9308-f7e7b1d44ce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812</Words>
  <Application>Microsoft Office PowerPoint</Application>
  <PresentationFormat>Custom</PresentationFormat>
  <Paragraphs>130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ANALYZING 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Aritra Basu</cp:lastModifiedBy>
  <cp:revision>55</cp:revision>
  <dcterms:created xsi:type="dcterms:W3CDTF">2020-10-28T18:29:43Z</dcterms:created>
  <dcterms:modified xsi:type="dcterms:W3CDTF">2023-03-04T12:07:29Z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