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59" r:id="rId4"/>
    <p:sldId id="260" r:id="rId5"/>
    <p:sldId id="261" r:id="rId6"/>
    <p:sldId id="262" r:id="rId7"/>
    <p:sldId id="269" r:id="rId8"/>
    <p:sldId id="267" r:id="rId9"/>
    <p:sldId id="265" r:id="rId10"/>
    <p:sldId id="274" r:id="rId11"/>
    <p:sldId id="266" r:id="rId12"/>
    <p:sldId id="276" r:id="rId13"/>
    <p:sldId id="263" r:id="rId14"/>
    <p:sldId id="268" r:id="rId15"/>
    <p:sldId id="275" r:id="rId16"/>
    <p:sldId id="264" r:id="rId17"/>
    <p:sldId id="270" r:id="rId18"/>
    <p:sldId id="271" r:id="rId19"/>
    <p:sldId id="272" r:id="rId20"/>
    <p:sldId id="273" r:id="rId21"/>
  </p:sldIdLst>
  <p:sldSz cx="12192000" cy="6858000"/>
  <p:notesSz cx="6858000" cy="9144000"/>
  <p:custShowLst>
    <p:custShow name="Custom Show 1" id="0">
      <p:sldLst>
        <p:sld r:id="rId2"/>
        <p:sld r:id="rId3"/>
        <p:sld r:id="rId4"/>
        <p:sld r:id="rId5"/>
        <p:sld r:id="rId6"/>
        <p:sld r:id="rId7"/>
        <p:sld r:id="rId8"/>
        <p:sld r:id="rId14"/>
        <p:sld r:id="rId17"/>
        <p:sld r:id="rId10"/>
        <p:sld r:id="rId12"/>
        <p:sld r:id="rId9"/>
        <p:sld r:id="rId15"/>
        <p:sld r:id="rId18"/>
        <p:sld r:id="rId19"/>
        <p:sld r:id="rId20"/>
        <p:sld r:id="rId21"/>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2" d="100"/>
          <a:sy n="82" d="100"/>
        </p:scale>
        <p:origin x="7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2CD09F-0F64-4679-8B11-B1307750AEAC}" type="datetimeFigureOut">
              <a:rPr lang="en-IN" smtClean="0"/>
              <a:t>02-07-2025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BBE35D-CB26-4E5B-8A6B-1E100E59FA11}" type="slidenum">
              <a:rPr lang="en-IN" smtClean="0"/>
              <a:t>‹#›</a:t>
            </a:fld>
            <a:endParaRPr lang="en-IN"/>
          </a:p>
        </p:txBody>
      </p:sp>
    </p:spTree>
    <p:extLst>
      <p:ext uri="{BB962C8B-B14F-4D97-AF65-F5344CB8AC3E}">
        <p14:creationId xmlns:p14="http://schemas.microsoft.com/office/powerpoint/2010/main" val="3687908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7BBE35D-CB26-4E5B-8A6B-1E100E59FA11}" type="slidenum">
              <a:rPr lang="en-IN" smtClean="0"/>
              <a:t>1</a:t>
            </a:fld>
            <a:endParaRPr lang="en-IN"/>
          </a:p>
        </p:txBody>
      </p:sp>
    </p:spTree>
    <p:extLst>
      <p:ext uri="{BB962C8B-B14F-4D97-AF65-F5344CB8AC3E}">
        <p14:creationId xmlns:p14="http://schemas.microsoft.com/office/powerpoint/2010/main" val="3026098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C22D5-A79B-C95F-E8F0-76A5D3CED4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C01DB9F-6DE3-BC50-66D8-0A1BEDD3B7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04455E-4FC4-0263-4E35-D911C54B17A3}"/>
              </a:ext>
            </a:extLst>
          </p:cNvPr>
          <p:cNvSpPr>
            <a:spLocks noGrp="1"/>
          </p:cNvSpPr>
          <p:nvPr>
            <p:ph type="dt" sz="half" idx="10"/>
          </p:nvPr>
        </p:nvSpPr>
        <p:spPr/>
        <p:txBody>
          <a:bodyPr/>
          <a:lstStyle/>
          <a:p>
            <a:fld id="{858558C1-5381-4401-8216-3BD8B4226C08}" type="datetimeFigureOut">
              <a:rPr lang="en-IN" smtClean="0"/>
              <a:t>02-07-2025</a:t>
            </a:fld>
            <a:endParaRPr lang="en-IN"/>
          </a:p>
        </p:txBody>
      </p:sp>
      <p:sp>
        <p:nvSpPr>
          <p:cNvPr id="5" name="Footer Placeholder 4">
            <a:extLst>
              <a:ext uri="{FF2B5EF4-FFF2-40B4-BE49-F238E27FC236}">
                <a16:creationId xmlns:a16="http://schemas.microsoft.com/office/drawing/2014/main" id="{B974A275-8435-1022-17BB-6060D46318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7CA396-A2EB-209B-2E3E-18E7E58FD516}"/>
              </a:ext>
            </a:extLst>
          </p:cNvPr>
          <p:cNvSpPr>
            <a:spLocks noGrp="1"/>
          </p:cNvSpPr>
          <p:nvPr>
            <p:ph type="sldNum" sz="quarter" idx="12"/>
          </p:nvPr>
        </p:nvSpPr>
        <p:spPr/>
        <p:txBody>
          <a:bodyPr/>
          <a:lstStyle/>
          <a:p>
            <a:fld id="{955DB80F-F586-43CE-933E-2DE9FD472ECC}" type="slidenum">
              <a:rPr lang="en-IN" smtClean="0"/>
              <a:t>‹#›</a:t>
            </a:fld>
            <a:endParaRPr lang="en-IN"/>
          </a:p>
        </p:txBody>
      </p:sp>
    </p:spTree>
    <p:extLst>
      <p:ext uri="{BB962C8B-B14F-4D97-AF65-F5344CB8AC3E}">
        <p14:creationId xmlns:p14="http://schemas.microsoft.com/office/powerpoint/2010/main" val="1006103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17061-88EF-C1CA-D290-6955F72C7D7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8A1720-FC1A-EC60-33CD-63198B8E5A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D4097F-DD51-EFA1-D254-1A26371B50A7}"/>
              </a:ext>
            </a:extLst>
          </p:cNvPr>
          <p:cNvSpPr>
            <a:spLocks noGrp="1"/>
          </p:cNvSpPr>
          <p:nvPr>
            <p:ph type="dt" sz="half" idx="10"/>
          </p:nvPr>
        </p:nvSpPr>
        <p:spPr/>
        <p:txBody>
          <a:bodyPr/>
          <a:lstStyle/>
          <a:p>
            <a:fld id="{858558C1-5381-4401-8216-3BD8B4226C08}" type="datetimeFigureOut">
              <a:rPr lang="en-IN" smtClean="0"/>
              <a:t>02-07-2025</a:t>
            </a:fld>
            <a:endParaRPr lang="en-IN"/>
          </a:p>
        </p:txBody>
      </p:sp>
      <p:sp>
        <p:nvSpPr>
          <p:cNvPr id="5" name="Footer Placeholder 4">
            <a:extLst>
              <a:ext uri="{FF2B5EF4-FFF2-40B4-BE49-F238E27FC236}">
                <a16:creationId xmlns:a16="http://schemas.microsoft.com/office/drawing/2014/main" id="{0B620394-3CB8-64B9-8EA8-FF06B28CB2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B008C3-6749-B0CC-61AE-14EE4F191186}"/>
              </a:ext>
            </a:extLst>
          </p:cNvPr>
          <p:cNvSpPr>
            <a:spLocks noGrp="1"/>
          </p:cNvSpPr>
          <p:nvPr>
            <p:ph type="sldNum" sz="quarter" idx="12"/>
          </p:nvPr>
        </p:nvSpPr>
        <p:spPr/>
        <p:txBody>
          <a:bodyPr/>
          <a:lstStyle/>
          <a:p>
            <a:fld id="{955DB80F-F586-43CE-933E-2DE9FD472ECC}" type="slidenum">
              <a:rPr lang="en-IN" smtClean="0"/>
              <a:t>‹#›</a:t>
            </a:fld>
            <a:endParaRPr lang="en-IN"/>
          </a:p>
        </p:txBody>
      </p:sp>
    </p:spTree>
    <p:extLst>
      <p:ext uri="{BB962C8B-B14F-4D97-AF65-F5344CB8AC3E}">
        <p14:creationId xmlns:p14="http://schemas.microsoft.com/office/powerpoint/2010/main" val="274992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F02CFB-1006-4C85-8A66-6672C7DEA3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2D5689-B810-2C63-578D-1B97635D75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8A5B85-E01C-C716-F192-55864A6529D8}"/>
              </a:ext>
            </a:extLst>
          </p:cNvPr>
          <p:cNvSpPr>
            <a:spLocks noGrp="1"/>
          </p:cNvSpPr>
          <p:nvPr>
            <p:ph type="dt" sz="half" idx="10"/>
          </p:nvPr>
        </p:nvSpPr>
        <p:spPr/>
        <p:txBody>
          <a:bodyPr/>
          <a:lstStyle/>
          <a:p>
            <a:fld id="{858558C1-5381-4401-8216-3BD8B4226C08}" type="datetimeFigureOut">
              <a:rPr lang="en-IN" smtClean="0"/>
              <a:t>02-07-2025</a:t>
            </a:fld>
            <a:endParaRPr lang="en-IN"/>
          </a:p>
        </p:txBody>
      </p:sp>
      <p:sp>
        <p:nvSpPr>
          <p:cNvPr id="5" name="Footer Placeholder 4">
            <a:extLst>
              <a:ext uri="{FF2B5EF4-FFF2-40B4-BE49-F238E27FC236}">
                <a16:creationId xmlns:a16="http://schemas.microsoft.com/office/drawing/2014/main" id="{953CD95D-9D3A-D42C-1586-8844FAEEAF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D8605F-2F67-C2F0-3799-12FAA182CE51}"/>
              </a:ext>
            </a:extLst>
          </p:cNvPr>
          <p:cNvSpPr>
            <a:spLocks noGrp="1"/>
          </p:cNvSpPr>
          <p:nvPr>
            <p:ph type="sldNum" sz="quarter" idx="12"/>
          </p:nvPr>
        </p:nvSpPr>
        <p:spPr/>
        <p:txBody>
          <a:bodyPr/>
          <a:lstStyle/>
          <a:p>
            <a:fld id="{955DB80F-F586-43CE-933E-2DE9FD472ECC}" type="slidenum">
              <a:rPr lang="en-IN" smtClean="0"/>
              <a:t>‹#›</a:t>
            </a:fld>
            <a:endParaRPr lang="en-IN"/>
          </a:p>
        </p:txBody>
      </p:sp>
    </p:spTree>
    <p:extLst>
      <p:ext uri="{BB962C8B-B14F-4D97-AF65-F5344CB8AC3E}">
        <p14:creationId xmlns:p14="http://schemas.microsoft.com/office/powerpoint/2010/main" val="719110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D7CA1-A53D-580D-DF33-A6CAB32969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4673FB-753C-A0B6-937D-F8FE59F553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39C193-BA12-A7CD-6945-F97674BA5914}"/>
              </a:ext>
            </a:extLst>
          </p:cNvPr>
          <p:cNvSpPr>
            <a:spLocks noGrp="1"/>
          </p:cNvSpPr>
          <p:nvPr>
            <p:ph type="dt" sz="half" idx="10"/>
          </p:nvPr>
        </p:nvSpPr>
        <p:spPr/>
        <p:txBody>
          <a:bodyPr/>
          <a:lstStyle/>
          <a:p>
            <a:fld id="{858558C1-5381-4401-8216-3BD8B4226C08}" type="datetimeFigureOut">
              <a:rPr lang="en-IN" smtClean="0"/>
              <a:t>02-07-2025</a:t>
            </a:fld>
            <a:endParaRPr lang="en-IN"/>
          </a:p>
        </p:txBody>
      </p:sp>
      <p:sp>
        <p:nvSpPr>
          <p:cNvPr id="5" name="Footer Placeholder 4">
            <a:extLst>
              <a:ext uri="{FF2B5EF4-FFF2-40B4-BE49-F238E27FC236}">
                <a16:creationId xmlns:a16="http://schemas.microsoft.com/office/drawing/2014/main" id="{552F9C8F-0C0E-3DB6-9B31-2370ED8031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3E7260-22DC-35B9-1FEE-CFA9892FA40A}"/>
              </a:ext>
            </a:extLst>
          </p:cNvPr>
          <p:cNvSpPr>
            <a:spLocks noGrp="1"/>
          </p:cNvSpPr>
          <p:nvPr>
            <p:ph type="sldNum" sz="quarter" idx="12"/>
          </p:nvPr>
        </p:nvSpPr>
        <p:spPr/>
        <p:txBody>
          <a:bodyPr/>
          <a:lstStyle/>
          <a:p>
            <a:fld id="{955DB80F-F586-43CE-933E-2DE9FD472ECC}" type="slidenum">
              <a:rPr lang="en-IN" smtClean="0"/>
              <a:t>‹#›</a:t>
            </a:fld>
            <a:endParaRPr lang="en-IN"/>
          </a:p>
        </p:txBody>
      </p:sp>
    </p:spTree>
    <p:extLst>
      <p:ext uri="{BB962C8B-B14F-4D97-AF65-F5344CB8AC3E}">
        <p14:creationId xmlns:p14="http://schemas.microsoft.com/office/powerpoint/2010/main" val="1049837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9CC46-0F92-0215-0F43-024E774936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9AE968D-892E-5BA8-D21E-862DE2AD7B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EBFC96-E62F-9ACC-238F-EFDCBEFC683B}"/>
              </a:ext>
            </a:extLst>
          </p:cNvPr>
          <p:cNvSpPr>
            <a:spLocks noGrp="1"/>
          </p:cNvSpPr>
          <p:nvPr>
            <p:ph type="dt" sz="half" idx="10"/>
          </p:nvPr>
        </p:nvSpPr>
        <p:spPr/>
        <p:txBody>
          <a:bodyPr/>
          <a:lstStyle/>
          <a:p>
            <a:fld id="{858558C1-5381-4401-8216-3BD8B4226C08}" type="datetimeFigureOut">
              <a:rPr lang="en-IN" smtClean="0"/>
              <a:t>02-07-2025</a:t>
            </a:fld>
            <a:endParaRPr lang="en-IN"/>
          </a:p>
        </p:txBody>
      </p:sp>
      <p:sp>
        <p:nvSpPr>
          <p:cNvPr id="5" name="Footer Placeholder 4">
            <a:extLst>
              <a:ext uri="{FF2B5EF4-FFF2-40B4-BE49-F238E27FC236}">
                <a16:creationId xmlns:a16="http://schemas.microsoft.com/office/drawing/2014/main" id="{EE29DEC2-C69A-4B1A-252E-1DF640A7CD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6EE2C0-F06E-294E-C000-EF39BF9312F0}"/>
              </a:ext>
            </a:extLst>
          </p:cNvPr>
          <p:cNvSpPr>
            <a:spLocks noGrp="1"/>
          </p:cNvSpPr>
          <p:nvPr>
            <p:ph type="sldNum" sz="quarter" idx="12"/>
          </p:nvPr>
        </p:nvSpPr>
        <p:spPr/>
        <p:txBody>
          <a:bodyPr/>
          <a:lstStyle/>
          <a:p>
            <a:fld id="{955DB80F-F586-43CE-933E-2DE9FD472ECC}" type="slidenum">
              <a:rPr lang="en-IN" smtClean="0"/>
              <a:t>‹#›</a:t>
            </a:fld>
            <a:endParaRPr lang="en-IN"/>
          </a:p>
        </p:txBody>
      </p:sp>
    </p:spTree>
    <p:extLst>
      <p:ext uri="{BB962C8B-B14F-4D97-AF65-F5344CB8AC3E}">
        <p14:creationId xmlns:p14="http://schemas.microsoft.com/office/powerpoint/2010/main" val="3451839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26F3D-B616-8409-9A97-E226EA976E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F1B451-4C41-921A-AF55-F3142B4E89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8FAFEF9-5F22-B8F1-5BF8-36CDCB9704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7D84673-6100-040C-EE13-365AF798709C}"/>
              </a:ext>
            </a:extLst>
          </p:cNvPr>
          <p:cNvSpPr>
            <a:spLocks noGrp="1"/>
          </p:cNvSpPr>
          <p:nvPr>
            <p:ph type="dt" sz="half" idx="10"/>
          </p:nvPr>
        </p:nvSpPr>
        <p:spPr/>
        <p:txBody>
          <a:bodyPr/>
          <a:lstStyle/>
          <a:p>
            <a:fld id="{858558C1-5381-4401-8216-3BD8B4226C08}" type="datetimeFigureOut">
              <a:rPr lang="en-IN" smtClean="0"/>
              <a:t>02-07-2025</a:t>
            </a:fld>
            <a:endParaRPr lang="en-IN"/>
          </a:p>
        </p:txBody>
      </p:sp>
      <p:sp>
        <p:nvSpPr>
          <p:cNvPr id="6" name="Footer Placeholder 5">
            <a:extLst>
              <a:ext uri="{FF2B5EF4-FFF2-40B4-BE49-F238E27FC236}">
                <a16:creationId xmlns:a16="http://schemas.microsoft.com/office/drawing/2014/main" id="{682D7C2F-1C46-F5C8-F8DB-2D96F0C9AB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086F12-1338-6E00-F810-8D781C260922}"/>
              </a:ext>
            </a:extLst>
          </p:cNvPr>
          <p:cNvSpPr>
            <a:spLocks noGrp="1"/>
          </p:cNvSpPr>
          <p:nvPr>
            <p:ph type="sldNum" sz="quarter" idx="12"/>
          </p:nvPr>
        </p:nvSpPr>
        <p:spPr/>
        <p:txBody>
          <a:bodyPr/>
          <a:lstStyle/>
          <a:p>
            <a:fld id="{955DB80F-F586-43CE-933E-2DE9FD472ECC}" type="slidenum">
              <a:rPr lang="en-IN" smtClean="0"/>
              <a:t>‹#›</a:t>
            </a:fld>
            <a:endParaRPr lang="en-IN"/>
          </a:p>
        </p:txBody>
      </p:sp>
    </p:spTree>
    <p:extLst>
      <p:ext uri="{BB962C8B-B14F-4D97-AF65-F5344CB8AC3E}">
        <p14:creationId xmlns:p14="http://schemas.microsoft.com/office/powerpoint/2010/main" val="326631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DF2FC-2A9E-B1F0-A483-E07AE50B94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D3AF88-8871-E075-9B24-EBD6C6EE5C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967140-A2DE-0261-0EFA-EABACAB641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AEFE510-C69F-EBE1-263A-0B6B708D2F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7320D3-0493-E347-7CD8-8E38F7BFB4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76B4CB4-E901-458F-D84A-757ED54D70FA}"/>
              </a:ext>
            </a:extLst>
          </p:cNvPr>
          <p:cNvSpPr>
            <a:spLocks noGrp="1"/>
          </p:cNvSpPr>
          <p:nvPr>
            <p:ph type="dt" sz="half" idx="10"/>
          </p:nvPr>
        </p:nvSpPr>
        <p:spPr/>
        <p:txBody>
          <a:bodyPr/>
          <a:lstStyle/>
          <a:p>
            <a:fld id="{858558C1-5381-4401-8216-3BD8B4226C08}" type="datetimeFigureOut">
              <a:rPr lang="en-IN" smtClean="0"/>
              <a:t>02-07-2025</a:t>
            </a:fld>
            <a:endParaRPr lang="en-IN"/>
          </a:p>
        </p:txBody>
      </p:sp>
      <p:sp>
        <p:nvSpPr>
          <p:cNvPr id="8" name="Footer Placeholder 7">
            <a:extLst>
              <a:ext uri="{FF2B5EF4-FFF2-40B4-BE49-F238E27FC236}">
                <a16:creationId xmlns:a16="http://schemas.microsoft.com/office/drawing/2014/main" id="{250FDEAD-A1E5-209A-5F6E-11D37DF703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A784780-7615-6A6B-10B8-DF6B1713120D}"/>
              </a:ext>
            </a:extLst>
          </p:cNvPr>
          <p:cNvSpPr>
            <a:spLocks noGrp="1"/>
          </p:cNvSpPr>
          <p:nvPr>
            <p:ph type="sldNum" sz="quarter" idx="12"/>
          </p:nvPr>
        </p:nvSpPr>
        <p:spPr/>
        <p:txBody>
          <a:bodyPr/>
          <a:lstStyle/>
          <a:p>
            <a:fld id="{955DB80F-F586-43CE-933E-2DE9FD472ECC}" type="slidenum">
              <a:rPr lang="en-IN" smtClean="0"/>
              <a:t>‹#›</a:t>
            </a:fld>
            <a:endParaRPr lang="en-IN"/>
          </a:p>
        </p:txBody>
      </p:sp>
    </p:spTree>
    <p:extLst>
      <p:ext uri="{BB962C8B-B14F-4D97-AF65-F5344CB8AC3E}">
        <p14:creationId xmlns:p14="http://schemas.microsoft.com/office/powerpoint/2010/main" val="236685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7C230-F0F8-ACCC-A3BF-ED03E575F9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5F0E3C8-D7AF-3A83-7ADD-68A151B7C3B8}"/>
              </a:ext>
            </a:extLst>
          </p:cNvPr>
          <p:cNvSpPr>
            <a:spLocks noGrp="1"/>
          </p:cNvSpPr>
          <p:nvPr>
            <p:ph type="dt" sz="half" idx="10"/>
          </p:nvPr>
        </p:nvSpPr>
        <p:spPr/>
        <p:txBody>
          <a:bodyPr/>
          <a:lstStyle/>
          <a:p>
            <a:fld id="{858558C1-5381-4401-8216-3BD8B4226C08}" type="datetimeFigureOut">
              <a:rPr lang="en-IN" smtClean="0"/>
              <a:t>02-07-2025</a:t>
            </a:fld>
            <a:endParaRPr lang="en-IN"/>
          </a:p>
        </p:txBody>
      </p:sp>
      <p:sp>
        <p:nvSpPr>
          <p:cNvPr id="4" name="Footer Placeholder 3">
            <a:extLst>
              <a:ext uri="{FF2B5EF4-FFF2-40B4-BE49-F238E27FC236}">
                <a16:creationId xmlns:a16="http://schemas.microsoft.com/office/drawing/2014/main" id="{64AE38DA-AA40-85FA-28C7-DDBFAA5CA17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0CDF3C2-3E67-F320-84B0-35442B12EF0E}"/>
              </a:ext>
            </a:extLst>
          </p:cNvPr>
          <p:cNvSpPr>
            <a:spLocks noGrp="1"/>
          </p:cNvSpPr>
          <p:nvPr>
            <p:ph type="sldNum" sz="quarter" idx="12"/>
          </p:nvPr>
        </p:nvSpPr>
        <p:spPr/>
        <p:txBody>
          <a:bodyPr/>
          <a:lstStyle/>
          <a:p>
            <a:fld id="{955DB80F-F586-43CE-933E-2DE9FD472ECC}" type="slidenum">
              <a:rPr lang="en-IN" smtClean="0"/>
              <a:t>‹#›</a:t>
            </a:fld>
            <a:endParaRPr lang="en-IN"/>
          </a:p>
        </p:txBody>
      </p:sp>
    </p:spTree>
    <p:extLst>
      <p:ext uri="{BB962C8B-B14F-4D97-AF65-F5344CB8AC3E}">
        <p14:creationId xmlns:p14="http://schemas.microsoft.com/office/powerpoint/2010/main" val="2365538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A91947-F080-11CD-099A-9D9865B45940}"/>
              </a:ext>
            </a:extLst>
          </p:cNvPr>
          <p:cNvSpPr>
            <a:spLocks noGrp="1"/>
          </p:cNvSpPr>
          <p:nvPr>
            <p:ph type="dt" sz="half" idx="10"/>
          </p:nvPr>
        </p:nvSpPr>
        <p:spPr/>
        <p:txBody>
          <a:bodyPr/>
          <a:lstStyle/>
          <a:p>
            <a:fld id="{858558C1-5381-4401-8216-3BD8B4226C08}" type="datetimeFigureOut">
              <a:rPr lang="en-IN" smtClean="0"/>
              <a:t>02-07-2025</a:t>
            </a:fld>
            <a:endParaRPr lang="en-IN"/>
          </a:p>
        </p:txBody>
      </p:sp>
      <p:sp>
        <p:nvSpPr>
          <p:cNvPr id="3" name="Footer Placeholder 2">
            <a:extLst>
              <a:ext uri="{FF2B5EF4-FFF2-40B4-BE49-F238E27FC236}">
                <a16:creationId xmlns:a16="http://schemas.microsoft.com/office/drawing/2014/main" id="{5001DD94-290B-0257-9819-B6CDB42DC33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678616-2BB7-6662-DEB9-24E234EB4A21}"/>
              </a:ext>
            </a:extLst>
          </p:cNvPr>
          <p:cNvSpPr>
            <a:spLocks noGrp="1"/>
          </p:cNvSpPr>
          <p:nvPr>
            <p:ph type="sldNum" sz="quarter" idx="12"/>
          </p:nvPr>
        </p:nvSpPr>
        <p:spPr/>
        <p:txBody>
          <a:bodyPr/>
          <a:lstStyle/>
          <a:p>
            <a:fld id="{955DB80F-F586-43CE-933E-2DE9FD472ECC}" type="slidenum">
              <a:rPr lang="en-IN" smtClean="0"/>
              <a:t>‹#›</a:t>
            </a:fld>
            <a:endParaRPr lang="en-IN"/>
          </a:p>
        </p:txBody>
      </p:sp>
    </p:spTree>
    <p:extLst>
      <p:ext uri="{BB962C8B-B14F-4D97-AF65-F5344CB8AC3E}">
        <p14:creationId xmlns:p14="http://schemas.microsoft.com/office/powerpoint/2010/main" val="3956067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94164-EB40-F569-5225-BBEF248D1E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541582F-F858-FD95-94C0-4ECBDF26B9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D5927A-D914-3D46-41DE-9360E2F26D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D0F13-DA93-F0DA-D474-1A993A2242FA}"/>
              </a:ext>
            </a:extLst>
          </p:cNvPr>
          <p:cNvSpPr>
            <a:spLocks noGrp="1"/>
          </p:cNvSpPr>
          <p:nvPr>
            <p:ph type="dt" sz="half" idx="10"/>
          </p:nvPr>
        </p:nvSpPr>
        <p:spPr/>
        <p:txBody>
          <a:bodyPr/>
          <a:lstStyle/>
          <a:p>
            <a:fld id="{858558C1-5381-4401-8216-3BD8B4226C08}" type="datetimeFigureOut">
              <a:rPr lang="en-IN" smtClean="0"/>
              <a:t>02-07-2025</a:t>
            </a:fld>
            <a:endParaRPr lang="en-IN"/>
          </a:p>
        </p:txBody>
      </p:sp>
      <p:sp>
        <p:nvSpPr>
          <p:cNvPr id="6" name="Footer Placeholder 5">
            <a:extLst>
              <a:ext uri="{FF2B5EF4-FFF2-40B4-BE49-F238E27FC236}">
                <a16:creationId xmlns:a16="http://schemas.microsoft.com/office/drawing/2014/main" id="{FE9BD64E-EE71-F9CD-8077-963BA2AA9F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5BB218-E197-54C0-7F32-950A396997F3}"/>
              </a:ext>
            </a:extLst>
          </p:cNvPr>
          <p:cNvSpPr>
            <a:spLocks noGrp="1"/>
          </p:cNvSpPr>
          <p:nvPr>
            <p:ph type="sldNum" sz="quarter" idx="12"/>
          </p:nvPr>
        </p:nvSpPr>
        <p:spPr/>
        <p:txBody>
          <a:bodyPr/>
          <a:lstStyle/>
          <a:p>
            <a:fld id="{955DB80F-F586-43CE-933E-2DE9FD472ECC}" type="slidenum">
              <a:rPr lang="en-IN" smtClean="0"/>
              <a:t>‹#›</a:t>
            </a:fld>
            <a:endParaRPr lang="en-IN"/>
          </a:p>
        </p:txBody>
      </p:sp>
    </p:spTree>
    <p:extLst>
      <p:ext uri="{BB962C8B-B14F-4D97-AF65-F5344CB8AC3E}">
        <p14:creationId xmlns:p14="http://schemas.microsoft.com/office/powerpoint/2010/main" val="2318308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DD560-66DC-F14B-5D8B-500D3F7723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4EE9AE5-8EA6-C512-BAFB-6E69C700B5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6F01C89-09C2-C7C3-220C-A42EE63BCC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649FAA-4ACD-C397-AA10-9992F5CCFD40}"/>
              </a:ext>
            </a:extLst>
          </p:cNvPr>
          <p:cNvSpPr>
            <a:spLocks noGrp="1"/>
          </p:cNvSpPr>
          <p:nvPr>
            <p:ph type="dt" sz="half" idx="10"/>
          </p:nvPr>
        </p:nvSpPr>
        <p:spPr/>
        <p:txBody>
          <a:bodyPr/>
          <a:lstStyle/>
          <a:p>
            <a:fld id="{858558C1-5381-4401-8216-3BD8B4226C08}" type="datetimeFigureOut">
              <a:rPr lang="en-IN" smtClean="0"/>
              <a:t>02-07-2025</a:t>
            </a:fld>
            <a:endParaRPr lang="en-IN"/>
          </a:p>
        </p:txBody>
      </p:sp>
      <p:sp>
        <p:nvSpPr>
          <p:cNvPr id="6" name="Footer Placeholder 5">
            <a:extLst>
              <a:ext uri="{FF2B5EF4-FFF2-40B4-BE49-F238E27FC236}">
                <a16:creationId xmlns:a16="http://schemas.microsoft.com/office/drawing/2014/main" id="{3109B141-D7DB-43C0-6FBC-B235AB6E6F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C9A9BF-0D0F-6296-B9C3-8631E5B5550A}"/>
              </a:ext>
            </a:extLst>
          </p:cNvPr>
          <p:cNvSpPr>
            <a:spLocks noGrp="1"/>
          </p:cNvSpPr>
          <p:nvPr>
            <p:ph type="sldNum" sz="quarter" idx="12"/>
          </p:nvPr>
        </p:nvSpPr>
        <p:spPr/>
        <p:txBody>
          <a:bodyPr/>
          <a:lstStyle/>
          <a:p>
            <a:fld id="{955DB80F-F586-43CE-933E-2DE9FD472ECC}" type="slidenum">
              <a:rPr lang="en-IN" smtClean="0"/>
              <a:t>‹#›</a:t>
            </a:fld>
            <a:endParaRPr lang="en-IN"/>
          </a:p>
        </p:txBody>
      </p:sp>
    </p:spTree>
    <p:extLst>
      <p:ext uri="{BB962C8B-B14F-4D97-AF65-F5344CB8AC3E}">
        <p14:creationId xmlns:p14="http://schemas.microsoft.com/office/powerpoint/2010/main" val="1214773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9F2214-3583-18FC-9EB5-3E85DCE1C9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AE5957-4BAB-7ED0-BB0B-ED97E0C8A6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360A19-7277-DB97-C418-7E554A0A27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8558C1-5381-4401-8216-3BD8B4226C08}" type="datetimeFigureOut">
              <a:rPr lang="en-IN" smtClean="0"/>
              <a:t>02-07-2025</a:t>
            </a:fld>
            <a:endParaRPr lang="en-IN"/>
          </a:p>
        </p:txBody>
      </p:sp>
      <p:sp>
        <p:nvSpPr>
          <p:cNvPr id="5" name="Footer Placeholder 4">
            <a:extLst>
              <a:ext uri="{FF2B5EF4-FFF2-40B4-BE49-F238E27FC236}">
                <a16:creationId xmlns:a16="http://schemas.microsoft.com/office/drawing/2014/main" id="{653EE7EA-D042-D192-01B5-7851F3FC70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71AF559-43E3-7B63-9802-0F9198D6BE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5DB80F-F586-43CE-933E-2DE9FD472ECC}" type="slidenum">
              <a:rPr lang="en-IN" smtClean="0"/>
              <a:t>‹#›</a:t>
            </a:fld>
            <a:endParaRPr lang="en-IN"/>
          </a:p>
        </p:txBody>
      </p:sp>
    </p:spTree>
    <p:extLst>
      <p:ext uri="{BB962C8B-B14F-4D97-AF65-F5344CB8AC3E}">
        <p14:creationId xmlns:p14="http://schemas.microsoft.com/office/powerpoint/2010/main" val="785923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90638-1574-D20F-F8CA-77A17F8D695F}"/>
              </a:ext>
            </a:extLst>
          </p:cNvPr>
          <p:cNvSpPr>
            <a:spLocks noGrp="1"/>
          </p:cNvSpPr>
          <p:nvPr>
            <p:ph type="ctrTitle"/>
          </p:nvPr>
        </p:nvSpPr>
        <p:spPr>
          <a:xfrm>
            <a:off x="776748" y="1122363"/>
            <a:ext cx="10835149" cy="2387600"/>
          </a:xfrm>
        </p:spPr>
        <p:txBody>
          <a:bodyPr anchor="t">
            <a:normAutofit fontScale="90000"/>
          </a:bodyPr>
          <a:lstStyle/>
          <a:p>
            <a:pPr algn="l"/>
            <a:r>
              <a:rPr lang="en-US" sz="7200" b="1" i="1" dirty="0">
                <a:solidFill>
                  <a:srgbClr val="404040"/>
                </a:solidFill>
                <a:effectLst/>
                <a:latin typeface="DeepSeek-CJK-patch"/>
              </a:rPr>
              <a:t>OPTIMIZING ASTROGURU'S CALL CENTER PERFORMANCE</a:t>
            </a:r>
            <a:endParaRPr lang="en-IN" sz="7200" b="1" dirty="0"/>
          </a:p>
        </p:txBody>
      </p:sp>
      <p:sp>
        <p:nvSpPr>
          <p:cNvPr id="3" name="Subtitle 2">
            <a:extLst>
              <a:ext uri="{FF2B5EF4-FFF2-40B4-BE49-F238E27FC236}">
                <a16:creationId xmlns:a16="http://schemas.microsoft.com/office/drawing/2014/main" id="{7606C1E4-CC3A-1DB1-CD34-8B09F50EE101}"/>
              </a:ext>
            </a:extLst>
          </p:cNvPr>
          <p:cNvSpPr>
            <a:spLocks noGrp="1"/>
          </p:cNvSpPr>
          <p:nvPr>
            <p:ph type="subTitle" idx="1"/>
          </p:nvPr>
        </p:nvSpPr>
        <p:spPr>
          <a:xfrm>
            <a:off x="973394" y="3611368"/>
            <a:ext cx="6597445" cy="2387599"/>
          </a:xfrm>
        </p:spPr>
        <p:txBody>
          <a:bodyPr>
            <a:normAutofit/>
          </a:bodyPr>
          <a:lstStyle/>
          <a:p>
            <a:pPr algn="l"/>
            <a:r>
              <a:rPr lang="en-US" sz="3600" b="0" i="1" dirty="0">
                <a:solidFill>
                  <a:srgbClr val="404040"/>
                </a:solidFill>
                <a:effectLst/>
                <a:latin typeface="DeepSeek-CJK-patch"/>
              </a:rPr>
              <a:t>Data-Driven Strategies for Efficiency &amp; Customer Satisfaction</a:t>
            </a:r>
          </a:p>
          <a:p>
            <a:pPr algn="l"/>
            <a:endParaRPr lang="en-US" sz="1800" i="1" dirty="0">
              <a:solidFill>
                <a:srgbClr val="404040"/>
              </a:solidFill>
              <a:latin typeface="DeepSeek-CJK-patch"/>
            </a:endParaRPr>
          </a:p>
          <a:p>
            <a:pPr algn="l"/>
            <a:endParaRPr lang="en-US" sz="1800" i="1" dirty="0">
              <a:solidFill>
                <a:srgbClr val="404040"/>
              </a:solidFill>
              <a:latin typeface="DeepSeek-CJK-patch"/>
            </a:endParaRPr>
          </a:p>
          <a:p>
            <a:pPr algn="l"/>
            <a:r>
              <a:rPr lang="en-US" sz="1800" i="1" dirty="0">
                <a:solidFill>
                  <a:srgbClr val="404040"/>
                </a:solidFill>
                <a:latin typeface="DeepSeek-CJK-patch"/>
              </a:rPr>
              <a:t>Presented By – Aritra Khanra</a:t>
            </a:r>
            <a:endParaRPr lang="en-IN" sz="1800" dirty="0"/>
          </a:p>
        </p:txBody>
      </p:sp>
      <p:pic>
        <p:nvPicPr>
          <p:cNvPr id="6" name="Picture 5">
            <a:extLst>
              <a:ext uri="{FF2B5EF4-FFF2-40B4-BE49-F238E27FC236}">
                <a16:creationId xmlns:a16="http://schemas.microsoft.com/office/drawing/2014/main" id="{9D15BE21-9289-4478-5C1F-5CC0B23742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8503" y="3142764"/>
            <a:ext cx="2255675" cy="2387599"/>
          </a:xfrm>
          <a:prstGeom prst="rect">
            <a:avLst/>
          </a:prstGeom>
        </p:spPr>
      </p:pic>
    </p:spTree>
    <p:extLst>
      <p:ext uri="{BB962C8B-B14F-4D97-AF65-F5344CB8AC3E}">
        <p14:creationId xmlns:p14="http://schemas.microsoft.com/office/powerpoint/2010/main" val="708566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4B2F7B6-61EB-8424-2AD3-6719DA57D902}"/>
              </a:ext>
            </a:extLst>
          </p:cNvPr>
          <p:cNvSpPr txBox="1"/>
          <p:nvPr/>
        </p:nvSpPr>
        <p:spPr>
          <a:xfrm>
            <a:off x="651587" y="335902"/>
            <a:ext cx="10888825" cy="707886"/>
          </a:xfrm>
          <a:prstGeom prst="rect">
            <a:avLst/>
          </a:prstGeom>
          <a:noFill/>
        </p:spPr>
        <p:txBody>
          <a:bodyPr wrap="square" rtlCol="0">
            <a:spAutoFit/>
          </a:bodyPr>
          <a:lstStyle/>
          <a:p>
            <a:pPr algn="ctr"/>
            <a:r>
              <a:rPr lang="en-US" sz="4000" b="1" dirty="0">
                <a:solidFill>
                  <a:schemeClr val="accent2"/>
                </a:solidFill>
                <a:latin typeface="Algerian" panose="04020705040A02060702" pitchFamily="82" charset="0"/>
              </a:rPr>
              <a:t>USER DISTRIBUTION OVER WEBSITE</a:t>
            </a:r>
            <a:endParaRPr lang="en-IN" sz="4000" b="1" dirty="0">
              <a:solidFill>
                <a:schemeClr val="accent2"/>
              </a:solidFill>
              <a:latin typeface="Algerian" panose="04020705040A02060702" pitchFamily="82" charset="0"/>
            </a:endParaRPr>
          </a:p>
        </p:txBody>
      </p:sp>
      <p:pic>
        <p:nvPicPr>
          <p:cNvPr id="4" name="Picture 3">
            <a:extLst>
              <a:ext uri="{FF2B5EF4-FFF2-40B4-BE49-F238E27FC236}">
                <a16:creationId xmlns:a16="http://schemas.microsoft.com/office/drawing/2014/main" id="{CF6BA777-B5D0-19E5-BEF9-6CC5BE925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4351" y="2523661"/>
            <a:ext cx="3207657" cy="2290935"/>
          </a:xfrm>
          <a:prstGeom prst="rect">
            <a:avLst/>
          </a:prstGeom>
        </p:spPr>
      </p:pic>
      <p:sp>
        <p:nvSpPr>
          <p:cNvPr id="11" name="TextBox 10">
            <a:extLst>
              <a:ext uri="{FF2B5EF4-FFF2-40B4-BE49-F238E27FC236}">
                <a16:creationId xmlns:a16="http://schemas.microsoft.com/office/drawing/2014/main" id="{2AACE9BE-A15C-0578-E28D-D87B29A3A164}"/>
              </a:ext>
            </a:extLst>
          </p:cNvPr>
          <p:cNvSpPr txBox="1"/>
          <p:nvPr/>
        </p:nvSpPr>
        <p:spPr>
          <a:xfrm>
            <a:off x="1063172" y="2333894"/>
            <a:ext cx="5868955"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The chart shows the comparison between users accessing through the app versus the </a:t>
            </a:r>
            <a:r>
              <a:rPr lang="en-US" dirty="0" err="1"/>
              <a:t>Gurucool</a:t>
            </a:r>
            <a:r>
              <a:rPr lang="en-US" dirty="0"/>
              <a:t> platform.</a:t>
            </a:r>
          </a:p>
          <a:p>
            <a:endParaRPr lang="en-US" dirty="0"/>
          </a:p>
          <a:p>
            <a:pPr marL="285750" indent="-285750">
              <a:buFont typeface="Arial" panose="020B0604020202020204" pitchFamily="34" charset="0"/>
              <a:buChar char="•"/>
            </a:pPr>
            <a:r>
              <a:rPr lang="en-US" dirty="0"/>
              <a:t>A larger portion of users prefer one platform significantly more than the other.</a:t>
            </a:r>
          </a:p>
          <a:p>
            <a:endParaRPr lang="en-US" dirty="0"/>
          </a:p>
          <a:p>
            <a:pPr marL="285750" indent="-285750">
              <a:buFont typeface="Arial" panose="020B0604020202020204" pitchFamily="34" charset="0"/>
              <a:buChar char="•"/>
            </a:pPr>
            <a:r>
              <a:rPr lang="en-US" dirty="0"/>
              <a:t>The distribution highlights a notable imbalance in user engagement across the two platforms.</a:t>
            </a:r>
          </a:p>
          <a:p>
            <a:endParaRPr lang="en-US" dirty="0"/>
          </a:p>
          <a:p>
            <a:pPr marL="285750" indent="-285750">
              <a:buFont typeface="Arial" panose="020B0604020202020204" pitchFamily="34" charset="0"/>
              <a:buChar char="•"/>
            </a:pPr>
            <a:r>
              <a:rPr lang="en-US" dirty="0"/>
              <a:t>This insight can help in deciding where to focus future development or marketing efforts.</a:t>
            </a:r>
            <a:endParaRPr lang="en-IN" dirty="0"/>
          </a:p>
          <a:p>
            <a:endParaRPr lang="en-IN" dirty="0"/>
          </a:p>
        </p:txBody>
      </p:sp>
    </p:spTree>
    <p:extLst>
      <p:ext uri="{BB962C8B-B14F-4D97-AF65-F5344CB8AC3E}">
        <p14:creationId xmlns:p14="http://schemas.microsoft.com/office/powerpoint/2010/main" val="3340123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D053561-2B47-4C28-260B-D9ED83915E77}"/>
              </a:ext>
            </a:extLst>
          </p:cNvPr>
          <p:cNvSpPr txBox="1"/>
          <p:nvPr/>
        </p:nvSpPr>
        <p:spPr>
          <a:xfrm>
            <a:off x="522515" y="1800808"/>
            <a:ext cx="693264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The chart compares average user ratings between the app and the </a:t>
            </a:r>
            <a:r>
              <a:rPr lang="en-US" dirty="0" err="1"/>
              <a:t>Gururcool</a:t>
            </a:r>
            <a:r>
              <a:rPr lang="en-US" dirty="0"/>
              <a:t> platform.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Gururcool</a:t>
            </a:r>
            <a:r>
              <a:rPr lang="en-US" dirty="0"/>
              <a:t> has a higher average rating than the app.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visual highlights a noticeable difference in user satisfaction.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suggests that users may be having a better experience on the </a:t>
            </a:r>
            <a:r>
              <a:rPr lang="en-US" dirty="0" err="1"/>
              <a:t>Gururcool</a:t>
            </a:r>
            <a:r>
              <a:rPr lang="en-US" dirty="0"/>
              <a:t> platform.</a:t>
            </a:r>
          </a:p>
        </p:txBody>
      </p:sp>
      <p:sp>
        <p:nvSpPr>
          <p:cNvPr id="7" name="TextBox 6">
            <a:extLst>
              <a:ext uri="{FF2B5EF4-FFF2-40B4-BE49-F238E27FC236}">
                <a16:creationId xmlns:a16="http://schemas.microsoft.com/office/drawing/2014/main" id="{84C9A72A-05A7-E68E-FFD5-A1D5030AE3A4}"/>
              </a:ext>
            </a:extLst>
          </p:cNvPr>
          <p:cNvSpPr txBox="1"/>
          <p:nvPr/>
        </p:nvSpPr>
        <p:spPr>
          <a:xfrm>
            <a:off x="1203649" y="298580"/>
            <a:ext cx="10524931" cy="707886"/>
          </a:xfrm>
          <a:prstGeom prst="rect">
            <a:avLst/>
          </a:prstGeom>
          <a:noFill/>
        </p:spPr>
        <p:txBody>
          <a:bodyPr wrap="square" rtlCol="0">
            <a:spAutoFit/>
          </a:bodyPr>
          <a:lstStyle/>
          <a:p>
            <a:pPr algn="ctr"/>
            <a:r>
              <a:rPr lang="en-US" sz="4000" b="1" dirty="0">
                <a:solidFill>
                  <a:schemeClr val="accent2"/>
                </a:solidFill>
                <a:latin typeface="Algerian" panose="04020705040A02060702" pitchFamily="82" charset="0"/>
              </a:rPr>
              <a:t>AVERAGE RATING APP VS GURUCOOL</a:t>
            </a:r>
            <a:endParaRPr lang="en-IN" sz="4000" b="1" dirty="0">
              <a:solidFill>
                <a:schemeClr val="accent2"/>
              </a:solidFill>
              <a:latin typeface="Algerian" panose="04020705040A02060702" pitchFamily="82" charset="0"/>
            </a:endParaRPr>
          </a:p>
        </p:txBody>
      </p:sp>
      <p:pic>
        <p:nvPicPr>
          <p:cNvPr id="3" name="Picture 2">
            <a:extLst>
              <a:ext uri="{FF2B5EF4-FFF2-40B4-BE49-F238E27FC236}">
                <a16:creationId xmlns:a16="http://schemas.microsoft.com/office/drawing/2014/main" id="{4CBA7756-7819-351B-DDF5-CE75B137E2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0269" y="1894115"/>
            <a:ext cx="3312368" cy="2304662"/>
          </a:xfrm>
          <a:prstGeom prst="rect">
            <a:avLst/>
          </a:prstGeom>
        </p:spPr>
      </p:pic>
    </p:spTree>
    <p:extLst>
      <p:ext uri="{BB962C8B-B14F-4D97-AF65-F5344CB8AC3E}">
        <p14:creationId xmlns:p14="http://schemas.microsoft.com/office/powerpoint/2010/main" val="3007770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EBDC90-6C68-9F82-D217-E66288EC69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908" y="1980886"/>
            <a:ext cx="4249381" cy="2451154"/>
          </a:xfrm>
          <a:prstGeom prst="rect">
            <a:avLst/>
          </a:prstGeom>
        </p:spPr>
      </p:pic>
      <p:sp>
        <p:nvSpPr>
          <p:cNvPr id="4" name="TextBox 3">
            <a:extLst>
              <a:ext uri="{FF2B5EF4-FFF2-40B4-BE49-F238E27FC236}">
                <a16:creationId xmlns:a16="http://schemas.microsoft.com/office/drawing/2014/main" id="{4B958898-46BB-74FF-75B1-1A26CA7B322A}"/>
              </a:ext>
            </a:extLst>
          </p:cNvPr>
          <p:cNvSpPr txBox="1"/>
          <p:nvPr/>
        </p:nvSpPr>
        <p:spPr>
          <a:xfrm>
            <a:off x="1331167" y="149290"/>
            <a:ext cx="9144000" cy="707886"/>
          </a:xfrm>
          <a:prstGeom prst="rect">
            <a:avLst/>
          </a:prstGeom>
          <a:noFill/>
        </p:spPr>
        <p:txBody>
          <a:bodyPr wrap="square" rtlCol="0">
            <a:spAutoFit/>
          </a:bodyPr>
          <a:lstStyle/>
          <a:p>
            <a:pPr algn="ctr"/>
            <a:r>
              <a:rPr lang="en-US" sz="4000" b="1" dirty="0">
                <a:solidFill>
                  <a:schemeClr val="accent2"/>
                </a:solidFill>
                <a:latin typeface="Algerian" panose="04020705040A02060702" pitchFamily="82" charset="0"/>
              </a:rPr>
              <a:t>GURU RATING DISTRIBUTION</a:t>
            </a:r>
            <a:endParaRPr lang="en-IN" sz="4000" b="1" dirty="0">
              <a:solidFill>
                <a:schemeClr val="accent2"/>
              </a:solidFill>
              <a:latin typeface="Algerian" panose="04020705040A02060702" pitchFamily="82" charset="0"/>
            </a:endParaRPr>
          </a:p>
        </p:txBody>
      </p:sp>
      <p:sp>
        <p:nvSpPr>
          <p:cNvPr id="5" name="TextBox 4">
            <a:extLst>
              <a:ext uri="{FF2B5EF4-FFF2-40B4-BE49-F238E27FC236}">
                <a16:creationId xmlns:a16="http://schemas.microsoft.com/office/drawing/2014/main" id="{80B73E3F-05A4-C3A4-2F2B-DB6DD59AE9CD}"/>
              </a:ext>
            </a:extLst>
          </p:cNvPr>
          <p:cNvSpPr txBox="1"/>
          <p:nvPr/>
        </p:nvSpPr>
        <p:spPr>
          <a:xfrm>
            <a:off x="5775649" y="1642188"/>
            <a:ext cx="5523723"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The chart displays the distribution of Guru ratings across three rating ranges: 0-3, 4-7, and 8-10.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uses different colors to represent each rating range, with the 0-3 range having the tallest bar.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4-7 range shows a moderate distribution, while the 8-10 range has the shortest bar.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chart indicates a significant concentration of ratings in the lower range compared to the higher ranges.</a:t>
            </a:r>
          </a:p>
        </p:txBody>
      </p:sp>
    </p:spTree>
    <p:extLst>
      <p:ext uri="{BB962C8B-B14F-4D97-AF65-F5344CB8AC3E}">
        <p14:creationId xmlns:p14="http://schemas.microsoft.com/office/powerpoint/2010/main" val="3125713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0F539B6-D09D-ED1C-BC01-7726976268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005" y="4910669"/>
            <a:ext cx="1279342" cy="1312266"/>
          </a:xfrm>
          <a:prstGeom prst="rect">
            <a:avLst/>
          </a:prstGeom>
        </p:spPr>
      </p:pic>
      <p:sp>
        <p:nvSpPr>
          <p:cNvPr id="11" name="TextBox 10">
            <a:extLst>
              <a:ext uri="{FF2B5EF4-FFF2-40B4-BE49-F238E27FC236}">
                <a16:creationId xmlns:a16="http://schemas.microsoft.com/office/drawing/2014/main" id="{2C070307-3922-BE94-0D22-4EC0FE4CC40B}"/>
              </a:ext>
            </a:extLst>
          </p:cNvPr>
          <p:cNvSpPr txBox="1"/>
          <p:nvPr/>
        </p:nvSpPr>
        <p:spPr>
          <a:xfrm>
            <a:off x="2606351" y="215812"/>
            <a:ext cx="6979298" cy="707886"/>
          </a:xfrm>
          <a:prstGeom prst="rect">
            <a:avLst/>
          </a:prstGeom>
          <a:noFill/>
        </p:spPr>
        <p:txBody>
          <a:bodyPr wrap="square" rtlCol="0">
            <a:spAutoFit/>
          </a:bodyPr>
          <a:lstStyle/>
          <a:p>
            <a:pPr algn="ctr"/>
            <a:r>
              <a:rPr lang="en-US" sz="4000" b="1" dirty="0">
                <a:solidFill>
                  <a:schemeClr val="accent2"/>
                </a:solidFill>
                <a:latin typeface="Algerian" panose="04020705040A02060702" pitchFamily="82" charset="0"/>
              </a:rPr>
              <a:t>PEAK CONSULTATION HOUR</a:t>
            </a:r>
            <a:endParaRPr lang="en-IN" sz="4000" b="1" dirty="0">
              <a:solidFill>
                <a:schemeClr val="accent2"/>
              </a:solidFill>
              <a:latin typeface="Algerian" panose="04020705040A02060702" pitchFamily="82" charset="0"/>
            </a:endParaRPr>
          </a:p>
        </p:txBody>
      </p:sp>
      <p:sp>
        <p:nvSpPr>
          <p:cNvPr id="13" name="TextBox 12">
            <a:extLst>
              <a:ext uri="{FF2B5EF4-FFF2-40B4-BE49-F238E27FC236}">
                <a16:creationId xmlns:a16="http://schemas.microsoft.com/office/drawing/2014/main" id="{7D82E2DC-209B-F6BB-4B2E-C53F09196E1A}"/>
              </a:ext>
            </a:extLst>
          </p:cNvPr>
          <p:cNvSpPr txBox="1"/>
          <p:nvPr/>
        </p:nvSpPr>
        <p:spPr>
          <a:xfrm>
            <a:off x="1362271" y="1581446"/>
            <a:ext cx="5206481" cy="3785652"/>
          </a:xfrm>
          <a:prstGeom prst="rect">
            <a:avLst/>
          </a:prstGeom>
          <a:noFill/>
        </p:spPr>
        <p:txBody>
          <a:bodyPr wrap="square" rtlCol="0">
            <a:spAutoFit/>
          </a:bodyPr>
          <a:lstStyle/>
          <a:p>
            <a:pPr marL="285750" indent="-285750">
              <a:buFont typeface="Arial" panose="020B0604020202020204" pitchFamily="34" charset="0"/>
              <a:buChar char="•"/>
            </a:pPr>
            <a:r>
              <a:rPr lang="en-US" sz="1600" b="1" dirty="0"/>
              <a:t>Morning shift (08:00 AM - 04:00 PM):</a:t>
            </a:r>
            <a:r>
              <a:rPr lang="en-US" sz="1600" dirty="0"/>
              <a:t> This shift records the highest peak hours at 13306, indicating the busiest period of activity.</a:t>
            </a:r>
          </a:p>
          <a:p>
            <a:endParaRPr lang="en-US" sz="1600" dirty="0"/>
          </a:p>
          <a:p>
            <a:pPr marL="285750" indent="-285750">
              <a:buFont typeface="Arial" panose="020B0604020202020204" pitchFamily="34" charset="0"/>
              <a:buChar char="•"/>
            </a:pPr>
            <a:r>
              <a:rPr lang="en-US" sz="1600" b="1" dirty="0"/>
              <a:t>Evening shift (04:00 PM - 12:00 AM):</a:t>
            </a:r>
            <a:r>
              <a:rPr lang="en-US" sz="1600" dirty="0"/>
              <a:t> This shift has the lowest peak hours at 6660, showing the least activity among the three shifts.</a:t>
            </a:r>
          </a:p>
          <a:p>
            <a:endParaRPr lang="en-US" sz="1600" dirty="0"/>
          </a:p>
          <a:p>
            <a:pPr marL="285750" indent="-285750">
              <a:buFont typeface="Arial" panose="020B0604020202020204" pitchFamily="34" charset="0"/>
              <a:buChar char="•"/>
            </a:pPr>
            <a:r>
              <a:rPr lang="en-US" sz="1600" b="1" dirty="0"/>
              <a:t>Night shift (12:00 AM - 08:00 AM):</a:t>
            </a:r>
            <a:r>
              <a:rPr lang="en-US" sz="1600" dirty="0"/>
              <a:t> This shift records 8056 peak hours, placing it between the morning and evening shifts in terms of activity.</a:t>
            </a:r>
          </a:p>
          <a:p>
            <a:endParaRPr lang="en-US" sz="1600" dirty="0"/>
          </a:p>
          <a:p>
            <a:pPr marL="285750" indent="-285750">
              <a:buFont typeface="Arial" panose="020B0604020202020204" pitchFamily="34" charset="0"/>
              <a:buChar char="•"/>
            </a:pPr>
            <a:r>
              <a:rPr lang="en-US" sz="1600" dirty="0"/>
              <a:t>The data highlights a significant variation, with the morning shift experiencing the highest peak hours.</a:t>
            </a:r>
          </a:p>
          <a:p>
            <a:endParaRPr lang="en-IN" sz="1600" b="1" dirty="0"/>
          </a:p>
        </p:txBody>
      </p:sp>
      <p:cxnSp>
        <p:nvCxnSpPr>
          <p:cNvPr id="15" name="Straight Arrow Connector 14">
            <a:extLst>
              <a:ext uri="{FF2B5EF4-FFF2-40B4-BE49-F238E27FC236}">
                <a16:creationId xmlns:a16="http://schemas.microsoft.com/office/drawing/2014/main" id="{205508A6-D30E-607A-5445-D5E07E7C2DC5}"/>
              </a:ext>
            </a:extLst>
          </p:cNvPr>
          <p:cNvCxnSpPr>
            <a:cxnSpLocks/>
          </p:cNvCxnSpPr>
          <p:nvPr/>
        </p:nvCxnSpPr>
        <p:spPr>
          <a:xfrm>
            <a:off x="9374121" y="4346199"/>
            <a:ext cx="636578" cy="56447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4" name="Picture 3">
            <a:extLst>
              <a:ext uri="{FF2B5EF4-FFF2-40B4-BE49-F238E27FC236}">
                <a16:creationId xmlns:a16="http://schemas.microsoft.com/office/drawing/2014/main" id="{49AE522C-4BF9-A2E1-3352-0C67DE4D67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8255" y="1415576"/>
            <a:ext cx="3508310" cy="2930623"/>
          </a:xfrm>
          <a:prstGeom prst="rect">
            <a:avLst/>
          </a:prstGeom>
        </p:spPr>
      </p:pic>
    </p:spTree>
    <p:extLst>
      <p:ext uri="{BB962C8B-B14F-4D97-AF65-F5344CB8AC3E}">
        <p14:creationId xmlns:p14="http://schemas.microsoft.com/office/powerpoint/2010/main" val="3903344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3712D60-6464-3F2B-FD32-B687621035EF}"/>
              </a:ext>
            </a:extLst>
          </p:cNvPr>
          <p:cNvSpPr txBox="1"/>
          <p:nvPr/>
        </p:nvSpPr>
        <p:spPr>
          <a:xfrm>
            <a:off x="1502229" y="233265"/>
            <a:ext cx="9311951" cy="707886"/>
          </a:xfrm>
          <a:prstGeom prst="rect">
            <a:avLst/>
          </a:prstGeom>
          <a:noFill/>
        </p:spPr>
        <p:txBody>
          <a:bodyPr wrap="square" rtlCol="0">
            <a:spAutoFit/>
          </a:bodyPr>
          <a:lstStyle/>
          <a:p>
            <a:pPr algn="ctr"/>
            <a:r>
              <a:rPr lang="en-US" sz="4000" b="1" dirty="0">
                <a:solidFill>
                  <a:schemeClr val="accent2"/>
                </a:solidFill>
                <a:latin typeface="Algerian" panose="04020705040A02060702" pitchFamily="82" charset="0"/>
              </a:rPr>
              <a:t>FAILURE COUNT OVER SHIFTING TIME</a:t>
            </a:r>
            <a:endParaRPr lang="en-IN" sz="4000" b="1" dirty="0">
              <a:solidFill>
                <a:schemeClr val="accent2"/>
              </a:solidFill>
              <a:latin typeface="Algerian" panose="04020705040A02060702" pitchFamily="82" charset="0"/>
            </a:endParaRPr>
          </a:p>
        </p:txBody>
      </p:sp>
      <p:pic>
        <p:nvPicPr>
          <p:cNvPr id="5" name="Picture 4">
            <a:extLst>
              <a:ext uri="{FF2B5EF4-FFF2-40B4-BE49-F238E27FC236}">
                <a16:creationId xmlns:a16="http://schemas.microsoft.com/office/drawing/2014/main" id="{BE2DA2FF-9E69-7C97-447B-506061D967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9" y="2077910"/>
            <a:ext cx="4339657" cy="3342880"/>
          </a:xfrm>
          <a:prstGeom prst="rect">
            <a:avLst/>
          </a:prstGeom>
        </p:spPr>
      </p:pic>
      <p:sp>
        <p:nvSpPr>
          <p:cNvPr id="7" name="TextBox 6">
            <a:extLst>
              <a:ext uri="{FF2B5EF4-FFF2-40B4-BE49-F238E27FC236}">
                <a16:creationId xmlns:a16="http://schemas.microsoft.com/office/drawing/2014/main" id="{E1DBCFCE-260E-FBA0-59E1-2BCF2A9C057D}"/>
              </a:ext>
            </a:extLst>
          </p:cNvPr>
          <p:cNvSpPr txBox="1"/>
          <p:nvPr/>
        </p:nvSpPr>
        <p:spPr>
          <a:xfrm>
            <a:off x="5878287" y="1773905"/>
            <a:ext cx="5810784" cy="4093428"/>
          </a:xfrm>
          <a:prstGeom prst="rect">
            <a:avLst/>
          </a:prstGeom>
          <a:noFill/>
        </p:spPr>
        <p:txBody>
          <a:bodyPr wrap="square" rtlCol="0">
            <a:spAutoFit/>
          </a:bodyPr>
          <a:lstStyle/>
          <a:p>
            <a:endParaRPr lang="en-US" dirty="0"/>
          </a:p>
          <a:p>
            <a:endParaRPr lang="en-US" dirty="0"/>
          </a:p>
          <a:p>
            <a:pPr marL="285750" indent="-285750">
              <a:buFont typeface="Arial" panose="020B0604020202020204" pitchFamily="34" charset="0"/>
              <a:buChar char="•"/>
            </a:pPr>
            <a:r>
              <a:rPr lang="en-US" sz="1600" dirty="0"/>
              <a:t>The highest failure count, 8464, occurs during the morning shift (08:00 AM - 04:00 PM).</a:t>
            </a:r>
          </a:p>
          <a:p>
            <a:endParaRPr lang="en-US" sz="1600" dirty="0"/>
          </a:p>
          <a:p>
            <a:pPr marL="285750" indent="-285750">
              <a:buFont typeface="Arial" panose="020B0604020202020204" pitchFamily="34" charset="0"/>
              <a:buChar char="•"/>
            </a:pPr>
            <a:r>
              <a:rPr lang="en-US" sz="1600" dirty="0"/>
              <a:t>The evening to midnight shift (04:00 PM - 12:00 AM) records 5053 failures, the lowest among the three shifts.</a:t>
            </a:r>
          </a:p>
          <a:p>
            <a:endParaRPr lang="en-US" sz="1600" dirty="0"/>
          </a:p>
          <a:p>
            <a:pPr marL="285750" indent="-285750">
              <a:buFont typeface="Arial" panose="020B0604020202020204" pitchFamily="34" charset="0"/>
              <a:buChar char="•"/>
            </a:pPr>
            <a:r>
              <a:rPr lang="en-US" sz="1600" dirty="0"/>
              <a:t>The night shift (12:00 AM - 08:00 AM) has 5518 failures, placing it between the other two shifts in terms of failure count.</a:t>
            </a:r>
          </a:p>
          <a:p>
            <a:endParaRPr lang="en-US" sz="1600" dirty="0"/>
          </a:p>
          <a:p>
            <a:pPr marL="285750" indent="-285750">
              <a:buFont typeface="Arial" panose="020B0604020202020204" pitchFamily="34" charset="0"/>
              <a:buChar char="•"/>
            </a:pPr>
            <a:r>
              <a:rPr lang="en-US" sz="1600" dirty="0"/>
              <a:t>The data indicates a significant variation in failure rates across the shifts, with the morning to afternoon shift experiencing the highest number of failures.</a:t>
            </a:r>
          </a:p>
          <a:p>
            <a:endParaRPr lang="en-US" sz="1400" dirty="0"/>
          </a:p>
          <a:p>
            <a:endParaRPr lang="en-IN" dirty="0"/>
          </a:p>
        </p:txBody>
      </p:sp>
    </p:spTree>
    <p:extLst>
      <p:ext uri="{BB962C8B-B14F-4D97-AF65-F5344CB8AC3E}">
        <p14:creationId xmlns:p14="http://schemas.microsoft.com/office/powerpoint/2010/main" val="1216735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A7410F-A618-7947-5E42-793B64BF15D7}"/>
              </a:ext>
            </a:extLst>
          </p:cNvPr>
          <p:cNvSpPr txBox="1"/>
          <p:nvPr/>
        </p:nvSpPr>
        <p:spPr>
          <a:xfrm>
            <a:off x="877077" y="1940767"/>
            <a:ext cx="5878286"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The chart compares success and failure rates for "app" and "</a:t>
            </a:r>
            <a:r>
              <a:rPr lang="en-US" dirty="0" err="1"/>
              <a:t>gurucool</a:t>
            </a:r>
            <a:r>
              <a:rPr lang="en-US" dirty="0"/>
              <a:t>" in consultation.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"App" shows a higher failure rate than success rate.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t>
            </a:r>
            <a:r>
              <a:rPr lang="en-US" dirty="0" err="1"/>
              <a:t>Gurucool</a:t>
            </a:r>
            <a:r>
              <a:rPr lang="en-US" dirty="0"/>
              <a:t>" has a significantly higher failure rate compared to its success rate.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failure bar for "</a:t>
            </a:r>
            <a:r>
              <a:rPr lang="en-US" dirty="0" err="1"/>
              <a:t>gurucool</a:t>
            </a:r>
            <a:r>
              <a:rPr lang="en-US" dirty="0"/>
              <a:t>" is notably taller than its success bar.</a:t>
            </a:r>
          </a:p>
          <a:p>
            <a:endParaRPr lang="en-US" dirty="0"/>
          </a:p>
          <a:p>
            <a:endParaRPr lang="en-US" b="1" dirty="0">
              <a:solidFill>
                <a:schemeClr val="accent2"/>
              </a:solidFill>
            </a:endParaRPr>
          </a:p>
          <a:p>
            <a:r>
              <a:rPr lang="en-US" b="1" dirty="0"/>
              <a:t> </a:t>
            </a:r>
            <a:r>
              <a:rPr lang="en-US" dirty="0"/>
              <a:t> </a:t>
            </a:r>
          </a:p>
          <a:p>
            <a:pPr marL="285750" indent="-285750">
              <a:buFont typeface="Arial" panose="020B0604020202020204" pitchFamily="34" charset="0"/>
              <a:buChar char="•"/>
            </a:pPr>
            <a:endParaRPr lang="en-IN" dirty="0"/>
          </a:p>
        </p:txBody>
      </p:sp>
      <p:sp>
        <p:nvSpPr>
          <p:cNvPr id="5" name="TextBox 4">
            <a:extLst>
              <a:ext uri="{FF2B5EF4-FFF2-40B4-BE49-F238E27FC236}">
                <a16:creationId xmlns:a16="http://schemas.microsoft.com/office/drawing/2014/main" id="{0F7F2E1B-7215-A6EB-8C45-38B141A99B5D}"/>
              </a:ext>
            </a:extLst>
          </p:cNvPr>
          <p:cNvSpPr txBox="1"/>
          <p:nvPr/>
        </p:nvSpPr>
        <p:spPr>
          <a:xfrm>
            <a:off x="698241" y="289249"/>
            <a:ext cx="10795518" cy="584775"/>
          </a:xfrm>
          <a:prstGeom prst="rect">
            <a:avLst/>
          </a:prstGeom>
          <a:noFill/>
        </p:spPr>
        <p:txBody>
          <a:bodyPr wrap="square" rtlCol="0">
            <a:spAutoFit/>
          </a:bodyPr>
          <a:lstStyle/>
          <a:p>
            <a:pPr algn="ctr"/>
            <a:r>
              <a:rPr lang="en-US" sz="3200" b="1" dirty="0">
                <a:solidFill>
                  <a:schemeClr val="accent2"/>
                </a:solidFill>
                <a:latin typeface="Algerian" panose="04020705040A02060702" pitchFamily="82" charset="0"/>
              </a:rPr>
              <a:t>CONSULTATION SUCCESS &amp; FAILURE–APP VS GURUCOOL</a:t>
            </a:r>
            <a:endParaRPr lang="en-IN" sz="3200" b="1" dirty="0">
              <a:solidFill>
                <a:schemeClr val="accent2"/>
              </a:solidFill>
              <a:latin typeface="Algerian" panose="04020705040A02060702" pitchFamily="82" charset="0"/>
            </a:endParaRPr>
          </a:p>
        </p:txBody>
      </p:sp>
      <p:pic>
        <p:nvPicPr>
          <p:cNvPr id="7" name="Picture 6">
            <a:extLst>
              <a:ext uri="{FF2B5EF4-FFF2-40B4-BE49-F238E27FC236}">
                <a16:creationId xmlns:a16="http://schemas.microsoft.com/office/drawing/2014/main" id="{D37D9876-8D8B-35CF-D0AA-32808CA1A5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1" y="2104824"/>
            <a:ext cx="4105470" cy="2476508"/>
          </a:xfrm>
          <a:prstGeom prst="rect">
            <a:avLst/>
          </a:prstGeom>
        </p:spPr>
      </p:pic>
    </p:spTree>
    <p:extLst>
      <p:ext uri="{BB962C8B-B14F-4D97-AF65-F5344CB8AC3E}">
        <p14:creationId xmlns:p14="http://schemas.microsoft.com/office/powerpoint/2010/main" val="719582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F805CD0E-0ED1-5470-F5A8-556D5A02287C}"/>
              </a:ext>
            </a:extLst>
          </p:cNvPr>
          <p:cNvSpPr txBox="1"/>
          <p:nvPr/>
        </p:nvSpPr>
        <p:spPr>
          <a:xfrm>
            <a:off x="1998201" y="187233"/>
            <a:ext cx="7892248" cy="707886"/>
          </a:xfrm>
          <a:prstGeom prst="rect">
            <a:avLst/>
          </a:prstGeom>
          <a:noFill/>
        </p:spPr>
        <p:txBody>
          <a:bodyPr wrap="square" rtlCol="0">
            <a:spAutoFit/>
          </a:bodyPr>
          <a:lstStyle/>
          <a:p>
            <a:pPr algn="ctr"/>
            <a:r>
              <a:rPr lang="en-US" sz="4000" b="1" dirty="0">
                <a:solidFill>
                  <a:schemeClr val="accent2"/>
                </a:solidFill>
                <a:latin typeface="Algerian" panose="04020705040A02060702" pitchFamily="82" charset="0"/>
              </a:rPr>
              <a:t>DATE-WISE CALL VOLUME</a:t>
            </a:r>
            <a:endParaRPr lang="en-IN" sz="4000" b="1" dirty="0">
              <a:solidFill>
                <a:schemeClr val="accent2"/>
              </a:solidFill>
              <a:latin typeface="Algerian" panose="04020705040A02060702" pitchFamily="82" charset="0"/>
            </a:endParaRPr>
          </a:p>
        </p:txBody>
      </p:sp>
      <p:pic>
        <p:nvPicPr>
          <p:cNvPr id="5" name="Picture 4">
            <a:extLst>
              <a:ext uri="{FF2B5EF4-FFF2-40B4-BE49-F238E27FC236}">
                <a16:creationId xmlns:a16="http://schemas.microsoft.com/office/drawing/2014/main" id="{77E4B967-5278-35FA-5DFA-3C3B6558A5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052" y="1242232"/>
            <a:ext cx="11385267" cy="1425063"/>
          </a:xfrm>
          <a:prstGeom prst="rect">
            <a:avLst/>
          </a:prstGeom>
        </p:spPr>
      </p:pic>
      <p:sp>
        <p:nvSpPr>
          <p:cNvPr id="6" name="TextBox 5">
            <a:extLst>
              <a:ext uri="{FF2B5EF4-FFF2-40B4-BE49-F238E27FC236}">
                <a16:creationId xmlns:a16="http://schemas.microsoft.com/office/drawing/2014/main" id="{9742EA6B-ED0F-3084-F7E0-48240D4C4324}"/>
              </a:ext>
            </a:extLst>
          </p:cNvPr>
          <p:cNvSpPr txBox="1"/>
          <p:nvPr/>
        </p:nvSpPr>
        <p:spPr>
          <a:xfrm>
            <a:off x="1455575" y="3243390"/>
            <a:ext cx="8640147"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The chart shows the comparison between users accessing through the app versus the </a:t>
            </a:r>
            <a:r>
              <a:rPr lang="en-US" dirty="0" err="1"/>
              <a:t>Gurucool</a:t>
            </a:r>
            <a:r>
              <a:rPr lang="en-US" dirty="0"/>
              <a:t> platform.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larger portion of users prefer one platform significantly more than the other.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distribution highlights a notable imbalance in user engagement across the two platforms.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insight can help in deciding where to focus future development or marketing efforts.</a:t>
            </a:r>
            <a:endParaRPr lang="en-IN" dirty="0"/>
          </a:p>
        </p:txBody>
      </p:sp>
    </p:spTree>
    <p:extLst>
      <p:ext uri="{BB962C8B-B14F-4D97-AF65-F5344CB8AC3E}">
        <p14:creationId xmlns:p14="http://schemas.microsoft.com/office/powerpoint/2010/main" val="1497875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10F7E8-0375-2490-01D4-449DFDCA65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2268321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22EFFC-272C-6A23-5E8F-7E2D557515F3}"/>
              </a:ext>
            </a:extLst>
          </p:cNvPr>
          <p:cNvSpPr txBox="1"/>
          <p:nvPr/>
        </p:nvSpPr>
        <p:spPr>
          <a:xfrm>
            <a:off x="5626358" y="1278294"/>
            <a:ext cx="5505061" cy="4524315"/>
          </a:xfrm>
          <a:prstGeom prst="rect">
            <a:avLst/>
          </a:prstGeom>
          <a:noFill/>
        </p:spPr>
        <p:txBody>
          <a:bodyPr wrap="square" rtlCol="0">
            <a:spAutoFit/>
          </a:bodyPr>
          <a:lstStyle/>
          <a:p>
            <a:pPr marL="285750" indent="-285750">
              <a:buFont typeface="Arial" panose="020B0604020202020204" pitchFamily="34" charset="0"/>
              <a:buChar char="•"/>
            </a:pPr>
            <a:r>
              <a:rPr lang="en-US" dirty="0"/>
              <a:t>The dashboard indicates a high volume of user engagement, with a significant number of visitors and consultations, reflecting strong platform activity.</a:t>
            </a:r>
          </a:p>
          <a:p>
            <a:pPr marL="285750" indent="-285750">
              <a:buFont typeface="Arial" panose="020B0604020202020204" pitchFamily="34" charset="0"/>
              <a:buChar char="•"/>
            </a:pPr>
            <a:r>
              <a:rPr lang="en-US" dirty="0"/>
              <a:t>Revenue distribution shows a preference for chat-based consultations over calls, suggesting users may find chat interactions more convenient or accessible.</a:t>
            </a:r>
          </a:p>
          <a:p>
            <a:pPr marL="285750" indent="-285750">
              <a:buFont typeface="Arial" panose="020B0604020202020204" pitchFamily="34" charset="0"/>
              <a:buChar char="•"/>
            </a:pPr>
            <a:r>
              <a:rPr lang="en-US" dirty="0"/>
              <a:t>Peak activity occurs during specific time slots, highlighting the importance of scheduling resources to handle high demand periods effectively.</a:t>
            </a:r>
          </a:p>
          <a:p>
            <a:pPr marL="285750" indent="-285750">
              <a:buFont typeface="Arial" panose="020B0604020202020204" pitchFamily="34" charset="0"/>
              <a:buChar char="•"/>
            </a:pPr>
            <a:r>
              <a:rPr lang="en-US" dirty="0"/>
              <a:t>Chat success rates are notably higher than call success rates, indicating that chat-based services might be more reliable or preferred by users.</a:t>
            </a:r>
          </a:p>
          <a:p>
            <a:pPr marL="285750" indent="-285750">
              <a:buFont typeface="Arial" panose="020B0604020202020204" pitchFamily="34" charset="0"/>
              <a:buChar char="•"/>
            </a:pPr>
            <a:r>
              <a:rPr lang="en-US" dirty="0"/>
              <a:t>A considerable number of consultations fail, pointing to potential areas for improvement in service delivery or user experience to reduce failure rates.</a:t>
            </a:r>
          </a:p>
          <a:p>
            <a:endParaRPr lang="en-IN" dirty="0"/>
          </a:p>
        </p:txBody>
      </p:sp>
      <p:sp>
        <p:nvSpPr>
          <p:cNvPr id="5" name="TextBox 4">
            <a:extLst>
              <a:ext uri="{FF2B5EF4-FFF2-40B4-BE49-F238E27FC236}">
                <a16:creationId xmlns:a16="http://schemas.microsoft.com/office/drawing/2014/main" id="{90907013-9CF1-358B-6B2A-94281E0D03C2}"/>
              </a:ext>
            </a:extLst>
          </p:cNvPr>
          <p:cNvSpPr txBox="1"/>
          <p:nvPr/>
        </p:nvSpPr>
        <p:spPr>
          <a:xfrm>
            <a:off x="3088433" y="167951"/>
            <a:ext cx="5318449" cy="707886"/>
          </a:xfrm>
          <a:prstGeom prst="rect">
            <a:avLst/>
          </a:prstGeom>
          <a:noFill/>
        </p:spPr>
        <p:txBody>
          <a:bodyPr wrap="square" rtlCol="0">
            <a:spAutoFit/>
          </a:bodyPr>
          <a:lstStyle/>
          <a:p>
            <a:pPr algn="ctr"/>
            <a:r>
              <a:rPr lang="en-US" sz="4000" b="1" dirty="0">
                <a:solidFill>
                  <a:schemeClr val="accent2"/>
                </a:solidFill>
                <a:latin typeface="Algerian" panose="04020705040A02060702" pitchFamily="82" charset="0"/>
              </a:rPr>
              <a:t>CONCLUSION</a:t>
            </a:r>
            <a:endParaRPr lang="en-IN" sz="4000" b="1" dirty="0">
              <a:solidFill>
                <a:schemeClr val="accent2"/>
              </a:solidFill>
              <a:latin typeface="Algerian" panose="04020705040A02060702" pitchFamily="82" charset="0"/>
            </a:endParaRPr>
          </a:p>
        </p:txBody>
      </p:sp>
      <p:pic>
        <p:nvPicPr>
          <p:cNvPr id="8" name="Picture 7">
            <a:extLst>
              <a:ext uri="{FF2B5EF4-FFF2-40B4-BE49-F238E27FC236}">
                <a16:creationId xmlns:a16="http://schemas.microsoft.com/office/drawing/2014/main" id="{E35CA6BE-1514-061B-781A-9667246C371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60581" y="1711647"/>
            <a:ext cx="3657607" cy="3657607"/>
          </a:xfrm>
          <a:prstGeom prst="rect">
            <a:avLst/>
          </a:prstGeom>
        </p:spPr>
      </p:pic>
    </p:spTree>
    <p:extLst>
      <p:ext uri="{BB962C8B-B14F-4D97-AF65-F5344CB8AC3E}">
        <p14:creationId xmlns:p14="http://schemas.microsoft.com/office/powerpoint/2010/main" val="2833093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4B884F-922F-F2AA-C180-9A89A7744B94}"/>
              </a:ext>
            </a:extLst>
          </p:cNvPr>
          <p:cNvSpPr txBox="1"/>
          <p:nvPr/>
        </p:nvSpPr>
        <p:spPr>
          <a:xfrm>
            <a:off x="547396" y="1138335"/>
            <a:ext cx="7878147" cy="5509200"/>
          </a:xfrm>
          <a:prstGeom prst="rect">
            <a:avLst/>
          </a:prstGeom>
          <a:noFill/>
        </p:spPr>
        <p:txBody>
          <a:bodyPr wrap="square" rtlCol="0">
            <a:spAutoFit/>
          </a:bodyPr>
          <a:lstStyle/>
          <a:p>
            <a:pPr marL="285750" indent="-285750">
              <a:buFont typeface="Arial" panose="020B0604020202020204" pitchFamily="34" charset="0"/>
              <a:buChar char="•"/>
            </a:pPr>
            <a:r>
              <a:rPr lang="en-US" sz="1600" b="1" dirty="0"/>
              <a:t>Enhance Consultant Training</a:t>
            </a:r>
          </a:p>
          <a:p>
            <a:r>
              <a:rPr lang="en-US" sz="1600" dirty="0"/>
              <a:t>Provide regular skill development sessions to improve consultation quality and boost overall success rates.</a:t>
            </a:r>
          </a:p>
          <a:p>
            <a:endParaRPr lang="en-US" sz="1600" dirty="0"/>
          </a:p>
          <a:p>
            <a:pPr marL="285750" indent="-285750">
              <a:buFont typeface="Arial" panose="020B0604020202020204" pitchFamily="34" charset="0"/>
              <a:buChar char="•"/>
            </a:pPr>
            <a:r>
              <a:rPr lang="en-US" sz="1600" b="1" dirty="0"/>
              <a:t>Optimize Consultant Scheduling</a:t>
            </a:r>
          </a:p>
          <a:p>
            <a:r>
              <a:rPr lang="en-US" sz="1600" dirty="0"/>
              <a:t>Align consultant availability with peak user activity hours to ensure better engagement and reduced wait times.</a:t>
            </a:r>
          </a:p>
          <a:p>
            <a:endParaRPr lang="en-US" sz="1600" dirty="0"/>
          </a:p>
          <a:p>
            <a:pPr marL="285750" indent="-285750">
              <a:buFont typeface="Arial" panose="020B0604020202020204" pitchFamily="34" charset="0"/>
              <a:buChar char="•"/>
            </a:pPr>
            <a:r>
              <a:rPr lang="en-US" sz="1600" b="1" dirty="0"/>
              <a:t>Monitor Consultant Performance</a:t>
            </a:r>
          </a:p>
          <a:p>
            <a:r>
              <a:rPr lang="en-US" sz="1600" dirty="0"/>
              <a:t>Identify consistently underperforming consultants and provide support or intervention to improve user satisfaction.</a:t>
            </a:r>
          </a:p>
          <a:p>
            <a:endParaRPr lang="en-US" sz="1600" dirty="0"/>
          </a:p>
          <a:p>
            <a:pPr marL="285750" indent="-285750">
              <a:buFont typeface="Arial" panose="020B0604020202020204" pitchFamily="34" charset="0"/>
              <a:buChar char="•"/>
            </a:pPr>
            <a:r>
              <a:rPr lang="en-US" sz="1600" b="1" dirty="0"/>
              <a:t>Promote Top Performers</a:t>
            </a:r>
          </a:p>
          <a:p>
            <a:r>
              <a:rPr lang="en-US" sz="1600" dirty="0"/>
              <a:t>Highlight and reward consultants with high success rates and positive user feedback to encourage quality service.</a:t>
            </a:r>
          </a:p>
          <a:p>
            <a:endParaRPr lang="en-US" sz="1600" dirty="0"/>
          </a:p>
          <a:p>
            <a:pPr marL="285750" indent="-285750">
              <a:buFont typeface="Arial" panose="020B0604020202020204" pitchFamily="34" charset="0"/>
              <a:buChar char="•"/>
            </a:pPr>
            <a:r>
              <a:rPr lang="en-US" sz="1600" b="1" dirty="0"/>
              <a:t>Balance Staffing on Weekdays and Weekends</a:t>
            </a:r>
          </a:p>
          <a:p>
            <a:r>
              <a:rPr lang="en-US" sz="1600" dirty="0"/>
              <a:t>Ensure consultant availability matches user demand patterns throughout the week.</a:t>
            </a:r>
          </a:p>
          <a:p>
            <a:endParaRPr lang="en-US" sz="1600" dirty="0"/>
          </a:p>
          <a:p>
            <a:pPr marL="285750" indent="-285750">
              <a:buFont typeface="Arial" panose="020B0604020202020204" pitchFamily="34" charset="0"/>
              <a:buChar char="•"/>
            </a:pPr>
            <a:r>
              <a:rPr lang="en-US" sz="1600" b="1" dirty="0"/>
              <a:t>Focus on User Feedback</a:t>
            </a:r>
          </a:p>
          <a:p>
            <a:r>
              <a:rPr lang="en-US" sz="1600" dirty="0"/>
              <a:t>Actively collect and analyze user reviews to understand service gaps and improve overall experience.</a:t>
            </a:r>
            <a:endParaRPr lang="en-IN" sz="1600" dirty="0"/>
          </a:p>
        </p:txBody>
      </p:sp>
      <p:sp>
        <p:nvSpPr>
          <p:cNvPr id="5" name="TextBox 4">
            <a:extLst>
              <a:ext uri="{FF2B5EF4-FFF2-40B4-BE49-F238E27FC236}">
                <a16:creationId xmlns:a16="http://schemas.microsoft.com/office/drawing/2014/main" id="{9B738EF6-1883-B9B7-6F1F-AFAA8F8B8063}"/>
              </a:ext>
            </a:extLst>
          </p:cNvPr>
          <p:cNvSpPr txBox="1"/>
          <p:nvPr/>
        </p:nvSpPr>
        <p:spPr>
          <a:xfrm>
            <a:off x="1194318" y="210465"/>
            <a:ext cx="9601200" cy="707886"/>
          </a:xfrm>
          <a:prstGeom prst="rect">
            <a:avLst/>
          </a:prstGeom>
          <a:noFill/>
        </p:spPr>
        <p:txBody>
          <a:bodyPr wrap="square" rtlCol="0">
            <a:spAutoFit/>
          </a:bodyPr>
          <a:lstStyle/>
          <a:p>
            <a:pPr algn="ctr"/>
            <a:r>
              <a:rPr lang="en-US" sz="4000" b="1" dirty="0">
                <a:solidFill>
                  <a:schemeClr val="accent2"/>
                </a:solidFill>
                <a:latin typeface="Algerian" panose="04020705040A02060702" pitchFamily="82" charset="0"/>
              </a:rPr>
              <a:t>RECOMMENDATION</a:t>
            </a:r>
            <a:endParaRPr lang="en-IN" sz="4000" b="1" dirty="0">
              <a:solidFill>
                <a:schemeClr val="accent2"/>
              </a:solidFill>
              <a:latin typeface="Algerian" panose="04020705040A02060702" pitchFamily="82" charset="0"/>
            </a:endParaRPr>
          </a:p>
        </p:txBody>
      </p:sp>
      <p:pic>
        <p:nvPicPr>
          <p:cNvPr id="7" name="Picture 6">
            <a:extLst>
              <a:ext uri="{FF2B5EF4-FFF2-40B4-BE49-F238E27FC236}">
                <a16:creationId xmlns:a16="http://schemas.microsoft.com/office/drawing/2014/main" id="{D75DA2E7-848C-AC0F-0B90-C01B434CB26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332237" y="1973424"/>
            <a:ext cx="3107094" cy="2911151"/>
          </a:xfrm>
          <a:prstGeom prst="rect">
            <a:avLst/>
          </a:prstGeom>
        </p:spPr>
      </p:pic>
    </p:spTree>
    <p:extLst>
      <p:ext uri="{BB962C8B-B14F-4D97-AF65-F5344CB8AC3E}">
        <p14:creationId xmlns:p14="http://schemas.microsoft.com/office/powerpoint/2010/main" val="4127404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89D117-56FC-445A-BAA6-A3913595B886}"/>
              </a:ext>
            </a:extLst>
          </p:cNvPr>
          <p:cNvSpPr txBox="1"/>
          <p:nvPr/>
        </p:nvSpPr>
        <p:spPr>
          <a:xfrm>
            <a:off x="3293706" y="419878"/>
            <a:ext cx="5355772" cy="707886"/>
          </a:xfrm>
          <a:prstGeom prst="rect">
            <a:avLst/>
          </a:prstGeom>
          <a:noFill/>
        </p:spPr>
        <p:txBody>
          <a:bodyPr wrap="square" rtlCol="0">
            <a:spAutoFit/>
          </a:bodyPr>
          <a:lstStyle/>
          <a:p>
            <a:pPr algn="ctr"/>
            <a:r>
              <a:rPr lang="en-US" sz="4000" b="1" dirty="0">
                <a:solidFill>
                  <a:schemeClr val="accent2"/>
                </a:solidFill>
                <a:latin typeface="Algerian" panose="04020705040A02060702" pitchFamily="82" charset="0"/>
              </a:rPr>
              <a:t>INTRODUCTION</a:t>
            </a:r>
            <a:endParaRPr lang="en-IN" sz="4000" b="1" dirty="0">
              <a:solidFill>
                <a:schemeClr val="accent2"/>
              </a:solidFill>
              <a:latin typeface="Algerian" panose="04020705040A02060702" pitchFamily="82" charset="0"/>
            </a:endParaRPr>
          </a:p>
        </p:txBody>
      </p:sp>
      <p:sp>
        <p:nvSpPr>
          <p:cNvPr id="3" name="TextBox 2">
            <a:extLst>
              <a:ext uri="{FF2B5EF4-FFF2-40B4-BE49-F238E27FC236}">
                <a16:creationId xmlns:a16="http://schemas.microsoft.com/office/drawing/2014/main" id="{D335882E-90EA-19E7-97B9-E6A448288217}"/>
              </a:ext>
            </a:extLst>
          </p:cNvPr>
          <p:cNvSpPr txBox="1"/>
          <p:nvPr/>
        </p:nvSpPr>
        <p:spPr>
          <a:xfrm>
            <a:off x="4505130" y="1628348"/>
            <a:ext cx="7307425" cy="4670509"/>
          </a:xfrm>
          <a:prstGeom prst="rect">
            <a:avLst/>
          </a:prstGeom>
          <a:noFill/>
        </p:spPr>
        <p:txBody>
          <a:bodyPr wrap="square" rtlCol="0">
            <a:spAutoFit/>
          </a:bodyPr>
          <a:lstStyle/>
          <a:p>
            <a:pPr algn="l">
              <a:lnSpc>
                <a:spcPts val="2143"/>
              </a:lnSpc>
              <a:spcBef>
                <a:spcPts val="1029"/>
              </a:spcBef>
              <a:spcAft>
                <a:spcPts val="1029"/>
              </a:spcAft>
              <a:buNone/>
            </a:pPr>
            <a:r>
              <a:rPr lang="en-US" sz="2000" b="0" i="1" dirty="0">
                <a:solidFill>
                  <a:srgbClr val="404040"/>
                </a:solidFill>
                <a:effectLst/>
                <a:latin typeface="Aptos Narrow" panose="020B0004020202020204" pitchFamily="34" charset="0"/>
              </a:rPr>
              <a:t>This project focuses on improving </a:t>
            </a:r>
            <a:r>
              <a:rPr lang="en-US" sz="2000" b="0" i="1" dirty="0" err="1">
                <a:solidFill>
                  <a:srgbClr val="404040"/>
                </a:solidFill>
                <a:effectLst/>
                <a:latin typeface="Aptos Narrow" panose="020B0004020202020204" pitchFamily="34" charset="0"/>
              </a:rPr>
              <a:t>AstroGuru’s</a:t>
            </a:r>
            <a:r>
              <a:rPr lang="en-US" sz="2000" b="0" i="1" dirty="0">
                <a:solidFill>
                  <a:srgbClr val="404040"/>
                </a:solidFill>
                <a:effectLst/>
                <a:latin typeface="Aptos Narrow" panose="020B0004020202020204" pitchFamily="34" charset="0"/>
              </a:rPr>
              <a:t> call center operations by enhancing efficiency and customer satisfaction. By analyzing consultation patterns, agent performance, and user feedback, we aim to identify key areas for improvement—whether through better training, smarter technology, or optimized workload distribution. The goal is to create a seamless experience for both users and astrologers, ensuring faster resolutions, higher satisfaction, and sustainable growth.</a:t>
            </a:r>
          </a:p>
          <a:p>
            <a:pPr algn="l">
              <a:lnSpc>
                <a:spcPts val="2143"/>
              </a:lnSpc>
              <a:spcBef>
                <a:spcPts val="1029"/>
              </a:spcBef>
              <a:spcAft>
                <a:spcPts val="1029"/>
              </a:spcAft>
              <a:buNone/>
            </a:pPr>
            <a:r>
              <a:rPr lang="en-US" sz="2000" b="0" i="1" dirty="0">
                <a:solidFill>
                  <a:srgbClr val="404040"/>
                </a:solidFill>
                <a:effectLst/>
                <a:latin typeface="Aptos Narrow" panose="020B0004020202020204" pitchFamily="34" charset="0"/>
              </a:rPr>
              <a:t>We can say in on</a:t>
            </a:r>
            <a:r>
              <a:rPr lang="en-US" sz="2000" i="1" dirty="0">
                <a:solidFill>
                  <a:srgbClr val="404040"/>
                </a:solidFill>
                <a:latin typeface="Aptos Narrow" panose="020B0004020202020204" pitchFamily="34" charset="0"/>
              </a:rPr>
              <a:t>e line </a:t>
            </a:r>
            <a:r>
              <a:rPr lang="en-US" sz="2000" b="0" i="1" dirty="0">
                <a:solidFill>
                  <a:srgbClr val="404040"/>
                </a:solidFill>
                <a:effectLst/>
                <a:latin typeface="DeepSeek-CJK-patch"/>
              </a:rPr>
              <a:t>"This project aims to optimize </a:t>
            </a:r>
            <a:r>
              <a:rPr lang="en-US" sz="2000" b="0" i="1" dirty="0" err="1">
                <a:solidFill>
                  <a:srgbClr val="404040"/>
                </a:solidFill>
                <a:effectLst/>
                <a:latin typeface="DeepSeek-CJK-patch"/>
              </a:rPr>
              <a:t>AstroGuru’s</a:t>
            </a:r>
            <a:r>
              <a:rPr lang="en-US" sz="2000" b="0" i="1" dirty="0">
                <a:solidFill>
                  <a:srgbClr val="404040"/>
                </a:solidFill>
                <a:effectLst/>
                <a:latin typeface="DeepSeek-CJK-patch"/>
              </a:rPr>
              <a:t> call center by streamlining consultations, improving agent performance, and leveraging technology to boost customer satisfaction and operational efficiency."</a:t>
            </a:r>
            <a:endParaRPr lang="en-US" sz="2000" b="0" i="0" dirty="0">
              <a:solidFill>
                <a:srgbClr val="404040"/>
              </a:solidFill>
              <a:effectLst/>
              <a:latin typeface="DeepSeek-CJK-patch"/>
            </a:endParaRPr>
          </a:p>
          <a:p>
            <a:pPr>
              <a:buNone/>
            </a:pPr>
            <a:br>
              <a:rPr lang="en-US" sz="2000" dirty="0"/>
            </a:br>
            <a:endParaRPr lang="en-US" sz="2000" b="0" i="0" dirty="0">
              <a:solidFill>
                <a:srgbClr val="404040"/>
              </a:solidFill>
              <a:effectLst/>
              <a:latin typeface="Aptos Narrow" panose="020B0004020202020204" pitchFamily="34" charset="0"/>
            </a:endParaRPr>
          </a:p>
          <a:p>
            <a:pPr>
              <a:buNone/>
            </a:pPr>
            <a:br>
              <a:rPr lang="en-US" sz="2000" dirty="0"/>
            </a:br>
            <a:endParaRPr lang="en-IN" sz="2000" dirty="0"/>
          </a:p>
        </p:txBody>
      </p:sp>
      <p:pic>
        <p:nvPicPr>
          <p:cNvPr id="5" name="Picture 4">
            <a:extLst>
              <a:ext uri="{FF2B5EF4-FFF2-40B4-BE49-F238E27FC236}">
                <a16:creationId xmlns:a16="http://schemas.microsoft.com/office/drawing/2014/main" id="{ADBF4D18-9D7E-C0C6-BF4D-B56B09BB78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15" y="1628348"/>
            <a:ext cx="3610947" cy="3429000"/>
          </a:xfrm>
          <a:prstGeom prst="rect">
            <a:avLst/>
          </a:prstGeom>
        </p:spPr>
      </p:pic>
    </p:spTree>
    <p:extLst>
      <p:ext uri="{BB962C8B-B14F-4D97-AF65-F5344CB8AC3E}">
        <p14:creationId xmlns:p14="http://schemas.microsoft.com/office/powerpoint/2010/main" val="4205558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CA40483-008C-A106-E905-0C2500453F4A}"/>
              </a:ext>
            </a:extLst>
          </p:cNvPr>
          <p:cNvSpPr txBox="1"/>
          <p:nvPr/>
        </p:nvSpPr>
        <p:spPr>
          <a:xfrm>
            <a:off x="1803917" y="1308440"/>
            <a:ext cx="8378889" cy="1569660"/>
          </a:xfrm>
          <a:prstGeom prst="rect">
            <a:avLst/>
          </a:prstGeom>
          <a:noFill/>
        </p:spPr>
        <p:txBody>
          <a:bodyPr wrap="square" rtlCol="0">
            <a:spAutoFit/>
          </a:bodyPr>
          <a:lstStyle/>
          <a:p>
            <a:pPr algn="ctr"/>
            <a:r>
              <a:rPr lang="en-US" sz="9600" b="1" dirty="0">
                <a:solidFill>
                  <a:schemeClr val="accent2"/>
                </a:solidFill>
                <a:latin typeface="Algerian" panose="04020705040A02060702" pitchFamily="82" charset="0"/>
              </a:rPr>
              <a:t>THANK YOU</a:t>
            </a:r>
            <a:endParaRPr lang="en-IN" sz="9600" b="1" dirty="0">
              <a:solidFill>
                <a:schemeClr val="accent2"/>
              </a:solidFill>
              <a:latin typeface="Algerian" panose="04020705040A02060702" pitchFamily="82" charset="0"/>
            </a:endParaRPr>
          </a:p>
        </p:txBody>
      </p:sp>
      <p:pic>
        <p:nvPicPr>
          <p:cNvPr id="12" name="Graphic 11" descr="User with solid fill">
            <a:extLst>
              <a:ext uri="{FF2B5EF4-FFF2-40B4-BE49-F238E27FC236}">
                <a16:creationId xmlns:a16="http://schemas.microsoft.com/office/drawing/2014/main" id="{EDEC7B0C-7B77-91EA-987C-AECFE63C086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31524" y="6452119"/>
            <a:ext cx="219269" cy="219269"/>
          </a:xfrm>
          <a:prstGeom prst="rect">
            <a:avLst/>
          </a:prstGeom>
        </p:spPr>
      </p:pic>
      <p:sp>
        <p:nvSpPr>
          <p:cNvPr id="13" name="TextBox 12">
            <a:extLst>
              <a:ext uri="{FF2B5EF4-FFF2-40B4-BE49-F238E27FC236}">
                <a16:creationId xmlns:a16="http://schemas.microsoft.com/office/drawing/2014/main" id="{B7E6FEB3-FE18-1C78-F8D2-6CC0CC965020}"/>
              </a:ext>
            </a:extLst>
          </p:cNvPr>
          <p:cNvSpPr txBox="1"/>
          <p:nvPr/>
        </p:nvSpPr>
        <p:spPr>
          <a:xfrm>
            <a:off x="9850793" y="6419462"/>
            <a:ext cx="2239347" cy="307777"/>
          </a:xfrm>
          <a:prstGeom prst="rect">
            <a:avLst/>
          </a:prstGeom>
          <a:noFill/>
        </p:spPr>
        <p:txBody>
          <a:bodyPr wrap="square" rtlCol="0">
            <a:spAutoFit/>
          </a:bodyPr>
          <a:lstStyle/>
          <a:p>
            <a:r>
              <a:rPr lang="en-US" sz="1400" dirty="0"/>
              <a:t>Aritra Khanra</a:t>
            </a:r>
            <a:endParaRPr lang="en-IN" sz="1400" dirty="0"/>
          </a:p>
        </p:txBody>
      </p:sp>
    </p:spTree>
    <p:extLst>
      <p:ext uri="{BB962C8B-B14F-4D97-AF65-F5344CB8AC3E}">
        <p14:creationId xmlns:p14="http://schemas.microsoft.com/office/powerpoint/2010/main" val="3012604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14F9A3-D69A-CE43-2C4A-32214BAA084A}"/>
              </a:ext>
            </a:extLst>
          </p:cNvPr>
          <p:cNvSpPr txBox="1"/>
          <p:nvPr/>
        </p:nvSpPr>
        <p:spPr>
          <a:xfrm>
            <a:off x="3373120" y="233680"/>
            <a:ext cx="5455920" cy="707886"/>
          </a:xfrm>
          <a:prstGeom prst="rect">
            <a:avLst/>
          </a:prstGeom>
          <a:noFill/>
        </p:spPr>
        <p:txBody>
          <a:bodyPr wrap="square" rtlCol="0">
            <a:spAutoFit/>
          </a:bodyPr>
          <a:lstStyle/>
          <a:p>
            <a:pPr algn="ctr"/>
            <a:r>
              <a:rPr lang="en-US" sz="4000" b="1" dirty="0">
                <a:solidFill>
                  <a:schemeClr val="accent2"/>
                </a:solidFill>
                <a:latin typeface="Algerian" panose="04020705040A02060702" pitchFamily="82" charset="0"/>
              </a:rPr>
              <a:t>PROJECT OBJECTIVES</a:t>
            </a:r>
            <a:endParaRPr lang="en-IN" sz="4000" b="1" dirty="0">
              <a:solidFill>
                <a:schemeClr val="accent2"/>
              </a:solidFill>
              <a:latin typeface="Algerian" panose="04020705040A02060702" pitchFamily="82" charset="0"/>
            </a:endParaRPr>
          </a:p>
        </p:txBody>
      </p:sp>
      <p:sp>
        <p:nvSpPr>
          <p:cNvPr id="3" name="TextBox 2">
            <a:extLst>
              <a:ext uri="{FF2B5EF4-FFF2-40B4-BE49-F238E27FC236}">
                <a16:creationId xmlns:a16="http://schemas.microsoft.com/office/drawing/2014/main" id="{84BBE992-A455-BF50-E8DC-897D6A87A1BF}"/>
              </a:ext>
            </a:extLst>
          </p:cNvPr>
          <p:cNvSpPr txBox="1"/>
          <p:nvPr/>
        </p:nvSpPr>
        <p:spPr>
          <a:xfrm>
            <a:off x="985520" y="1371600"/>
            <a:ext cx="10500464" cy="646331"/>
          </a:xfrm>
          <a:prstGeom prst="rect">
            <a:avLst/>
          </a:prstGeom>
          <a:noFill/>
        </p:spPr>
        <p:txBody>
          <a:bodyPr wrap="square" rtlCol="0">
            <a:spAutoFit/>
          </a:bodyPr>
          <a:lstStyle/>
          <a:p>
            <a:pPr>
              <a:buNone/>
            </a:pPr>
            <a:br>
              <a:rPr lang="en-US" dirty="0"/>
            </a:br>
            <a:endParaRPr lang="en-IN" dirty="0"/>
          </a:p>
        </p:txBody>
      </p:sp>
      <p:sp>
        <p:nvSpPr>
          <p:cNvPr id="7" name="TextBox 6">
            <a:extLst>
              <a:ext uri="{FF2B5EF4-FFF2-40B4-BE49-F238E27FC236}">
                <a16:creationId xmlns:a16="http://schemas.microsoft.com/office/drawing/2014/main" id="{9F217168-08B1-5EDB-7DF4-0FFA10524936}"/>
              </a:ext>
            </a:extLst>
          </p:cNvPr>
          <p:cNvSpPr txBox="1"/>
          <p:nvPr/>
        </p:nvSpPr>
        <p:spPr>
          <a:xfrm>
            <a:off x="581401" y="1690062"/>
            <a:ext cx="7330958" cy="4708981"/>
          </a:xfrm>
          <a:prstGeom prst="rect">
            <a:avLst/>
          </a:prstGeom>
          <a:noFill/>
        </p:spPr>
        <p:txBody>
          <a:bodyPr wrap="square" rtlCol="0">
            <a:spAutoFit/>
          </a:bodyPr>
          <a:lstStyle/>
          <a:p>
            <a:pPr marL="285750" indent="-285750">
              <a:buFont typeface="Arial" panose="020B0604020202020204" pitchFamily="34" charset="0"/>
              <a:buChar char="•"/>
            </a:pPr>
            <a:r>
              <a:rPr lang="en-US" sz="2000" b="1" dirty="0"/>
              <a:t>Monitor Consultant Performance-  </a:t>
            </a:r>
            <a:r>
              <a:rPr lang="en-US" sz="2000" dirty="0"/>
              <a:t>To track and evaluate individual consultant effectiveness based on success rates, ratings, and revenue contribution.</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Improve Customer Satisfaction- </a:t>
            </a:r>
            <a:r>
              <a:rPr lang="en-US" sz="2000" dirty="0"/>
              <a:t>To identify factors affecting user experience and enhance service quality through better support and optimized consultation methods.</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Optimize Operation Efficiency- </a:t>
            </a:r>
            <a:r>
              <a:rPr lang="en-US" sz="2000" dirty="0"/>
              <a:t>To analyze peak hours, consultation type and failure patterns for better resource allocation and service planning.</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Support Data Driven Decision- </a:t>
            </a:r>
            <a:r>
              <a:rPr lang="en-US" sz="2000" dirty="0"/>
              <a:t> To provide actionable insights that guide strategic investments in hiring, training, and technology upgrades.</a:t>
            </a:r>
            <a:endParaRPr lang="en-US" sz="2000" b="1" dirty="0"/>
          </a:p>
        </p:txBody>
      </p:sp>
      <p:pic>
        <p:nvPicPr>
          <p:cNvPr id="5" name="Picture 4">
            <a:extLst>
              <a:ext uri="{FF2B5EF4-FFF2-40B4-BE49-F238E27FC236}">
                <a16:creationId xmlns:a16="http://schemas.microsoft.com/office/drawing/2014/main" id="{CBDF8CAB-200C-8484-D99D-840615DC12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2278" y="2146041"/>
            <a:ext cx="3418321" cy="3508310"/>
          </a:xfrm>
          <a:prstGeom prst="rect">
            <a:avLst/>
          </a:prstGeom>
        </p:spPr>
      </p:pic>
    </p:spTree>
    <p:extLst>
      <p:ext uri="{BB962C8B-B14F-4D97-AF65-F5344CB8AC3E}">
        <p14:creationId xmlns:p14="http://schemas.microsoft.com/office/powerpoint/2010/main" val="2068828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D8C4AB-1DF2-3A89-E6D2-3F400F67D9F8}"/>
              </a:ext>
            </a:extLst>
          </p:cNvPr>
          <p:cNvSpPr txBox="1"/>
          <p:nvPr/>
        </p:nvSpPr>
        <p:spPr>
          <a:xfrm>
            <a:off x="1316135" y="5502"/>
            <a:ext cx="9093200" cy="707886"/>
          </a:xfrm>
          <a:prstGeom prst="rect">
            <a:avLst/>
          </a:prstGeom>
          <a:noFill/>
        </p:spPr>
        <p:txBody>
          <a:bodyPr wrap="square" rtlCol="0">
            <a:spAutoFit/>
          </a:bodyPr>
          <a:lstStyle/>
          <a:p>
            <a:pPr algn="ctr"/>
            <a:r>
              <a:rPr lang="en-US" sz="4000" b="1" dirty="0">
                <a:solidFill>
                  <a:schemeClr val="accent2"/>
                </a:solidFill>
                <a:latin typeface="Algerian" panose="04020705040A02060702" pitchFamily="82" charset="0"/>
              </a:rPr>
              <a:t>PROBLEM STATEMENT</a:t>
            </a:r>
            <a:endParaRPr lang="en-IN" sz="4000" b="1" dirty="0">
              <a:solidFill>
                <a:schemeClr val="accent2"/>
              </a:solidFill>
              <a:latin typeface="Algerian" panose="04020705040A02060702" pitchFamily="82" charset="0"/>
            </a:endParaRPr>
          </a:p>
        </p:txBody>
      </p:sp>
      <p:sp>
        <p:nvSpPr>
          <p:cNvPr id="4" name="TextBox 3">
            <a:extLst>
              <a:ext uri="{FF2B5EF4-FFF2-40B4-BE49-F238E27FC236}">
                <a16:creationId xmlns:a16="http://schemas.microsoft.com/office/drawing/2014/main" id="{BE107879-D7AD-4EED-CA8D-5955E15E49D9}"/>
              </a:ext>
            </a:extLst>
          </p:cNvPr>
          <p:cNvSpPr txBox="1"/>
          <p:nvPr/>
        </p:nvSpPr>
        <p:spPr>
          <a:xfrm>
            <a:off x="4512908" y="1147666"/>
            <a:ext cx="7408504" cy="5170646"/>
          </a:xfrm>
          <a:prstGeom prst="rect">
            <a:avLst/>
          </a:prstGeom>
          <a:noFill/>
        </p:spPr>
        <p:txBody>
          <a:bodyPr wrap="square" rtlCol="0">
            <a:spAutoFit/>
          </a:bodyPr>
          <a:lstStyle/>
          <a:p>
            <a:r>
              <a:rPr lang="en-US" sz="1500" b="1" dirty="0"/>
              <a:t>Performance Analysis</a:t>
            </a:r>
            <a:r>
              <a:rPr lang="en-US" sz="1500" dirty="0"/>
              <a:t>:</a:t>
            </a:r>
          </a:p>
          <a:p>
            <a:pPr marL="285750" indent="-285750">
              <a:buFont typeface="Arial" panose="020B0604020202020204" pitchFamily="34" charset="0"/>
              <a:buChar char="•"/>
            </a:pPr>
            <a:r>
              <a:rPr lang="en-US" sz="1500" dirty="0"/>
              <a:t>Analyze consultant performance based on revenue generation and success rates</a:t>
            </a:r>
          </a:p>
          <a:p>
            <a:pPr marL="285750" indent="-285750">
              <a:buFont typeface="Arial" panose="020B0604020202020204" pitchFamily="34" charset="0"/>
              <a:buChar char="•"/>
            </a:pPr>
            <a:r>
              <a:rPr lang="en-US" sz="1500" dirty="0"/>
              <a:t>Identify top-performing consultants who exceed the average revenue per consultation</a:t>
            </a:r>
          </a:p>
          <a:p>
            <a:r>
              <a:rPr lang="en-US" sz="1500" b="1" dirty="0"/>
              <a:t>Quality Improvement</a:t>
            </a:r>
            <a:r>
              <a:rPr lang="en-US" sz="1500" dirty="0"/>
              <a:t>:</a:t>
            </a:r>
          </a:p>
          <a:p>
            <a:pPr marL="285750" indent="-285750">
              <a:buFont typeface="Arial" panose="020B0604020202020204" pitchFamily="34" charset="0"/>
              <a:buChar char="•"/>
            </a:pPr>
            <a:r>
              <a:rPr lang="en-US" sz="1500" dirty="0"/>
              <a:t>On a </a:t>
            </a:r>
            <a:r>
              <a:rPr lang="en-US" sz="1500" b="1" dirty="0">
                <a:solidFill>
                  <a:schemeClr val="accent2"/>
                </a:solidFill>
              </a:rPr>
              <a:t>10</a:t>
            </a:r>
            <a:r>
              <a:rPr lang="en-US" sz="1500" dirty="0"/>
              <a:t>-point scale, anything below </a:t>
            </a:r>
            <a:r>
              <a:rPr lang="en-US" sz="1500" b="1" dirty="0">
                <a:solidFill>
                  <a:schemeClr val="accent2"/>
                </a:solidFill>
              </a:rPr>
              <a:t>5.0</a:t>
            </a:r>
            <a:r>
              <a:rPr lang="en-US" sz="1500" dirty="0"/>
              <a:t> is considered unsatisfactory.</a:t>
            </a:r>
          </a:p>
          <a:p>
            <a:pPr marL="285750" indent="-285750">
              <a:buFont typeface="Arial" panose="020B0604020202020204" pitchFamily="34" charset="0"/>
              <a:buChar char="•"/>
            </a:pPr>
            <a:r>
              <a:rPr lang="en-US" sz="1500" dirty="0"/>
              <a:t>Average Rating</a:t>
            </a:r>
            <a:r>
              <a:rPr lang="en-US" sz="1500" b="1" dirty="0">
                <a:solidFill>
                  <a:schemeClr val="accent2"/>
                </a:solidFill>
              </a:rPr>
              <a:t> 2.93/10</a:t>
            </a:r>
            <a:r>
              <a:rPr lang="en-US" sz="1500" dirty="0"/>
              <a:t> falls into the </a:t>
            </a:r>
            <a:r>
              <a:rPr lang="en-US" sz="1500" b="1" dirty="0"/>
              <a:t>“</a:t>
            </a:r>
            <a:r>
              <a:rPr lang="en-US" sz="1500" b="1" u="sng" dirty="0"/>
              <a:t>very poor</a:t>
            </a:r>
            <a:r>
              <a:rPr lang="en-US" sz="1500" b="1" dirty="0"/>
              <a:t>"</a:t>
            </a:r>
            <a:r>
              <a:rPr lang="en-US" sz="1500" dirty="0"/>
              <a:t> category, likely indicating widespread customer dissatisfaction.</a:t>
            </a:r>
          </a:p>
          <a:p>
            <a:r>
              <a:rPr lang="en-US" sz="1500" b="1" dirty="0"/>
              <a:t>Revenue Optimization</a:t>
            </a:r>
            <a:r>
              <a:rPr lang="en-US" sz="1500" dirty="0"/>
              <a:t>:</a:t>
            </a:r>
          </a:p>
          <a:p>
            <a:pPr marL="285750" indent="-285750">
              <a:buFont typeface="Arial" panose="020B0604020202020204" pitchFamily="34" charset="0"/>
              <a:buChar char="•"/>
            </a:pPr>
            <a:r>
              <a:rPr lang="en-US" sz="1500" dirty="0"/>
              <a:t>Segment revenue by consultant type to identify most profitable services.</a:t>
            </a:r>
          </a:p>
          <a:p>
            <a:pPr marL="285750" indent="-285750">
              <a:buFont typeface="Arial" panose="020B0604020202020204" pitchFamily="34" charset="0"/>
              <a:buChar char="•"/>
            </a:pPr>
            <a:r>
              <a:rPr lang="en-US" sz="1500" dirty="0"/>
              <a:t>Calculate the </a:t>
            </a:r>
            <a:r>
              <a:rPr lang="en-US" sz="1500" b="1" dirty="0">
                <a:solidFill>
                  <a:schemeClr val="accent2"/>
                </a:solidFill>
              </a:rPr>
              <a:t>20%</a:t>
            </a:r>
            <a:r>
              <a:rPr lang="en-US" sz="1500" dirty="0"/>
              <a:t> of consultants generating </a:t>
            </a:r>
            <a:r>
              <a:rPr lang="en-US" sz="1500" b="1" dirty="0">
                <a:solidFill>
                  <a:schemeClr val="accent2"/>
                </a:solidFill>
              </a:rPr>
              <a:t>80%</a:t>
            </a:r>
            <a:r>
              <a:rPr lang="en-US" sz="1500" dirty="0"/>
              <a:t> of revenue.</a:t>
            </a:r>
          </a:p>
          <a:p>
            <a:pPr marL="285750" indent="-285750">
              <a:buFont typeface="Arial" panose="020B0604020202020204" pitchFamily="34" charset="0"/>
              <a:buChar char="•"/>
            </a:pPr>
            <a:r>
              <a:rPr lang="en-US" sz="1500" dirty="0"/>
              <a:t>Calls dominate revenue </a:t>
            </a:r>
            <a:r>
              <a:rPr lang="en-US" sz="1500" b="1" dirty="0">
                <a:solidFill>
                  <a:schemeClr val="accent2"/>
                </a:solidFill>
              </a:rPr>
              <a:t>70%</a:t>
            </a:r>
            <a:r>
              <a:rPr lang="en-US" sz="1500" dirty="0"/>
              <a:t> share but have lower revenue per session</a:t>
            </a:r>
          </a:p>
          <a:p>
            <a:pPr marL="285750" indent="-285750">
              <a:buFont typeface="Arial" panose="020B0604020202020204" pitchFamily="34" charset="0"/>
              <a:buChar char="•"/>
            </a:pPr>
            <a:r>
              <a:rPr lang="en-US" sz="1500" dirty="0"/>
              <a:t>Low ratings correlate with high churn. Your </a:t>
            </a:r>
            <a:r>
              <a:rPr lang="en-US" sz="1500" b="1" dirty="0">
                <a:solidFill>
                  <a:schemeClr val="accent2"/>
                </a:solidFill>
              </a:rPr>
              <a:t>43.53%</a:t>
            </a:r>
            <a:r>
              <a:rPr lang="en-US" sz="1500" b="1" dirty="0"/>
              <a:t> </a:t>
            </a:r>
            <a:r>
              <a:rPr lang="en-US" sz="1500" dirty="0"/>
              <a:t>consult success rate could drop further</a:t>
            </a:r>
          </a:p>
          <a:p>
            <a:r>
              <a:rPr lang="en-US" sz="1500" b="1" dirty="0"/>
              <a:t>Operational Efficiency</a:t>
            </a:r>
            <a:r>
              <a:rPr lang="en-US" sz="1500" dirty="0"/>
              <a:t>:</a:t>
            </a:r>
          </a:p>
          <a:p>
            <a:pPr marL="285750" indent="-285750">
              <a:buFont typeface="Arial" panose="020B0604020202020204" pitchFamily="34" charset="0"/>
              <a:buChar char="•"/>
            </a:pPr>
            <a:r>
              <a:rPr lang="en-US" sz="1500" dirty="0"/>
              <a:t>Correlate Total Gurus </a:t>
            </a:r>
            <a:r>
              <a:rPr lang="en-US" sz="1500" b="1" dirty="0">
                <a:solidFill>
                  <a:schemeClr val="accent2"/>
                </a:solidFill>
              </a:rPr>
              <a:t>149</a:t>
            </a:r>
            <a:r>
              <a:rPr lang="en-US" sz="1500" dirty="0"/>
              <a:t> and Total Visitors </a:t>
            </a:r>
            <a:r>
              <a:rPr lang="en-US" sz="1500" b="1" dirty="0">
                <a:solidFill>
                  <a:schemeClr val="accent2"/>
                </a:solidFill>
              </a:rPr>
              <a:t>28,027</a:t>
            </a:r>
            <a:r>
              <a:rPr lang="en-US" sz="1500" dirty="0"/>
              <a:t> with revenue to measure marketing efficiency</a:t>
            </a:r>
          </a:p>
          <a:p>
            <a:pPr marL="285750" indent="-285750">
              <a:buFont typeface="Arial" panose="020B0604020202020204" pitchFamily="34" charset="0"/>
              <a:buChar char="•"/>
            </a:pPr>
            <a:r>
              <a:rPr lang="en-US" sz="1500" dirty="0"/>
              <a:t>Analyze the consult success rate </a:t>
            </a:r>
            <a:r>
              <a:rPr lang="en-US" sz="1500" b="1" dirty="0">
                <a:solidFill>
                  <a:schemeClr val="accent2"/>
                </a:solidFill>
              </a:rPr>
              <a:t>43.53</a:t>
            </a:r>
            <a:r>
              <a:rPr lang="en-US" sz="1500" dirty="0"/>
              <a:t>% to identify bottlenecks in the consultation process.</a:t>
            </a:r>
          </a:p>
          <a:p>
            <a:r>
              <a:rPr lang="en-US" sz="1500" b="1" dirty="0"/>
              <a:t>Data Visualization</a:t>
            </a:r>
            <a:r>
              <a:rPr lang="en-US" sz="1500" dirty="0"/>
              <a:t>:</a:t>
            </a:r>
          </a:p>
          <a:p>
            <a:pPr marL="285750" indent="-285750">
              <a:buFont typeface="Arial" panose="020B0604020202020204" pitchFamily="34" charset="0"/>
              <a:buChar char="•"/>
            </a:pPr>
            <a:r>
              <a:rPr lang="en-US" sz="1500" dirty="0"/>
              <a:t>Create a dashboard that better presents the revenue distribution across consultants.</a:t>
            </a:r>
          </a:p>
          <a:p>
            <a:pPr marL="285750" indent="-285750">
              <a:buFont typeface="Arial" panose="020B0604020202020204" pitchFamily="34" charset="0"/>
              <a:buChar char="•"/>
            </a:pPr>
            <a:r>
              <a:rPr lang="en-US" sz="1500" dirty="0"/>
              <a:t>Develop visualizations to show trends in ratings, revenue, and consultation types over time</a:t>
            </a:r>
          </a:p>
        </p:txBody>
      </p:sp>
      <p:pic>
        <p:nvPicPr>
          <p:cNvPr id="8" name="Picture 7">
            <a:extLst>
              <a:ext uri="{FF2B5EF4-FFF2-40B4-BE49-F238E27FC236}">
                <a16:creationId xmlns:a16="http://schemas.microsoft.com/office/drawing/2014/main" id="{4D2AF04F-C618-9232-6127-D74CE6CA915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89468" y="1906638"/>
            <a:ext cx="3158327" cy="3652702"/>
          </a:xfrm>
          <a:prstGeom prst="rect">
            <a:avLst/>
          </a:prstGeom>
        </p:spPr>
      </p:pic>
    </p:spTree>
    <p:extLst>
      <p:ext uri="{BB962C8B-B14F-4D97-AF65-F5344CB8AC3E}">
        <p14:creationId xmlns:p14="http://schemas.microsoft.com/office/powerpoint/2010/main" val="1915792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EF47F9-82CD-EB4B-F5CA-ACEBF91C42DD}"/>
              </a:ext>
            </a:extLst>
          </p:cNvPr>
          <p:cNvSpPr txBox="1"/>
          <p:nvPr/>
        </p:nvSpPr>
        <p:spPr>
          <a:xfrm>
            <a:off x="1788372" y="253715"/>
            <a:ext cx="8014996" cy="707886"/>
          </a:xfrm>
          <a:prstGeom prst="rect">
            <a:avLst/>
          </a:prstGeom>
          <a:noFill/>
        </p:spPr>
        <p:txBody>
          <a:bodyPr wrap="square" rtlCol="0">
            <a:spAutoFit/>
          </a:bodyPr>
          <a:lstStyle/>
          <a:p>
            <a:pPr algn="ctr"/>
            <a:r>
              <a:rPr lang="en-US" sz="4000" b="1" dirty="0">
                <a:solidFill>
                  <a:schemeClr val="accent2"/>
                </a:solidFill>
                <a:latin typeface="Algerian" panose="04020705040A02060702" pitchFamily="82" charset="0"/>
              </a:rPr>
              <a:t>EXECUTION MAP</a:t>
            </a:r>
            <a:endParaRPr lang="en-IN" sz="4000" b="1" dirty="0">
              <a:solidFill>
                <a:schemeClr val="accent2"/>
              </a:solidFill>
              <a:latin typeface="Algerian" panose="04020705040A02060702" pitchFamily="82" charset="0"/>
            </a:endParaRPr>
          </a:p>
        </p:txBody>
      </p:sp>
      <p:sp>
        <p:nvSpPr>
          <p:cNvPr id="3" name="TextBox 2">
            <a:extLst>
              <a:ext uri="{FF2B5EF4-FFF2-40B4-BE49-F238E27FC236}">
                <a16:creationId xmlns:a16="http://schemas.microsoft.com/office/drawing/2014/main" id="{86DC4229-8F39-6F77-9CBC-7FF1A15462DA}"/>
              </a:ext>
            </a:extLst>
          </p:cNvPr>
          <p:cNvSpPr txBox="1"/>
          <p:nvPr/>
        </p:nvSpPr>
        <p:spPr>
          <a:xfrm>
            <a:off x="1894115" y="2049934"/>
            <a:ext cx="5169159"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Data Gathering </a:t>
            </a:r>
          </a:p>
          <a:p>
            <a:pPr marL="285750" indent="-285750">
              <a:buFont typeface="Arial" panose="020B0604020202020204" pitchFamily="34" charset="0"/>
              <a:buChar char="•"/>
            </a:pPr>
            <a:r>
              <a:rPr lang="en-US" sz="2400" dirty="0"/>
              <a:t>Data Refinement</a:t>
            </a:r>
          </a:p>
          <a:p>
            <a:pPr marL="285750" indent="-285750">
              <a:buFont typeface="Arial" panose="020B0604020202020204" pitchFamily="34" charset="0"/>
              <a:buChar char="•"/>
            </a:pPr>
            <a:r>
              <a:rPr lang="en-US" sz="2400" dirty="0"/>
              <a:t>Initial Data Exploration</a:t>
            </a:r>
          </a:p>
          <a:p>
            <a:pPr marL="285750" indent="-285750">
              <a:buFont typeface="Arial" panose="020B0604020202020204" pitchFamily="34" charset="0"/>
              <a:buChar char="•"/>
            </a:pPr>
            <a:r>
              <a:rPr lang="en-US" sz="2400" dirty="0"/>
              <a:t>Dashboard Creation</a:t>
            </a:r>
          </a:p>
          <a:p>
            <a:pPr marL="285750" indent="-285750">
              <a:buFont typeface="Arial" panose="020B0604020202020204" pitchFamily="34" charset="0"/>
              <a:buChar char="•"/>
            </a:pPr>
            <a:r>
              <a:rPr lang="en-US" sz="2400" dirty="0"/>
              <a:t>Insight Extraction</a:t>
            </a:r>
          </a:p>
          <a:p>
            <a:pPr marL="285750" indent="-285750">
              <a:buFont typeface="Arial" panose="020B0604020202020204" pitchFamily="34" charset="0"/>
              <a:buChar char="•"/>
            </a:pPr>
            <a:r>
              <a:rPr lang="en-US" sz="2400" dirty="0"/>
              <a:t>Strategic Takeaways</a:t>
            </a:r>
            <a:endParaRPr lang="en-IN" sz="2400" dirty="0"/>
          </a:p>
        </p:txBody>
      </p:sp>
      <p:pic>
        <p:nvPicPr>
          <p:cNvPr id="5" name="Picture 4">
            <a:extLst>
              <a:ext uri="{FF2B5EF4-FFF2-40B4-BE49-F238E27FC236}">
                <a16:creationId xmlns:a16="http://schemas.microsoft.com/office/drawing/2014/main" id="{FBD3874B-71DB-9AA8-ADA2-7F9BF71D9F4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84572" y="1803104"/>
            <a:ext cx="3697380" cy="2801984"/>
          </a:xfrm>
          <a:prstGeom prst="rect">
            <a:avLst/>
          </a:prstGeom>
        </p:spPr>
      </p:pic>
    </p:spTree>
    <p:extLst>
      <p:ext uri="{BB962C8B-B14F-4D97-AF65-F5344CB8AC3E}">
        <p14:creationId xmlns:p14="http://schemas.microsoft.com/office/powerpoint/2010/main" val="2302799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D4EB15-C12A-FD4C-377E-7829779F37D8}"/>
              </a:ext>
            </a:extLst>
          </p:cNvPr>
          <p:cNvSpPr txBox="1"/>
          <p:nvPr/>
        </p:nvSpPr>
        <p:spPr>
          <a:xfrm>
            <a:off x="2629677" y="270589"/>
            <a:ext cx="6932645" cy="707886"/>
          </a:xfrm>
          <a:prstGeom prst="rect">
            <a:avLst/>
          </a:prstGeom>
          <a:noFill/>
        </p:spPr>
        <p:txBody>
          <a:bodyPr wrap="square" rtlCol="0">
            <a:spAutoFit/>
          </a:bodyPr>
          <a:lstStyle/>
          <a:p>
            <a:pPr algn="ctr"/>
            <a:r>
              <a:rPr lang="en-US" sz="4000" b="1" dirty="0">
                <a:solidFill>
                  <a:schemeClr val="accent2"/>
                </a:solidFill>
                <a:latin typeface="Algerian" panose="04020705040A02060702" pitchFamily="82" charset="0"/>
              </a:rPr>
              <a:t>FROM DATA TO DISCOVERY</a:t>
            </a:r>
            <a:endParaRPr lang="en-IN" sz="4000" b="1" dirty="0">
              <a:solidFill>
                <a:schemeClr val="accent2"/>
              </a:solidFill>
              <a:latin typeface="Algerian" panose="04020705040A02060702" pitchFamily="82" charset="0"/>
            </a:endParaRPr>
          </a:p>
        </p:txBody>
      </p:sp>
      <p:pic>
        <p:nvPicPr>
          <p:cNvPr id="4" name="Picture 3">
            <a:extLst>
              <a:ext uri="{FF2B5EF4-FFF2-40B4-BE49-F238E27FC236}">
                <a16:creationId xmlns:a16="http://schemas.microsoft.com/office/drawing/2014/main" id="{D795E8E4-542B-719C-33A1-71A41A00133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25286" y="1881868"/>
            <a:ext cx="3635148" cy="3865789"/>
          </a:xfrm>
          <a:prstGeom prst="rect">
            <a:avLst/>
          </a:prstGeom>
        </p:spPr>
      </p:pic>
      <p:sp>
        <p:nvSpPr>
          <p:cNvPr id="5" name="TextBox 4">
            <a:extLst>
              <a:ext uri="{FF2B5EF4-FFF2-40B4-BE49-F238E27FC236}">
                <a16:creationId xmlns:a16="http://schemas.microsoft.com/office/drawing/2014/main" id="{18214EFF-FF45-BD2A-64DA-690DD8EF8E24}"/>
              </a:ext>
            </a:extLst>
          </p:cNvPr>
          <p:cNvSpPr txBox="1"/>
          <p:nvPr/>
        </p:nvSpPr>
        <p:spPr>
          <a:xfrm>
            <a:off x="5887616" y="1968102"/>
            <a:ext cx="5822302" cy="3693319"/>
          </a:xfrm>
          <a:prstGeom prst="rect">
            <a:avLst/>
          </a:prstGeom>
          <a:noFill/>
        </p:spPr>
        <p:txBody>
          <a:bodyPr wrap="square" rtlCol="0">
            <a:spAutoFit/>
          </a:bodyPr>
          <a:lstStyle/>
          <a:p>
            <a:pPr marL="285750" indent="-285750">
              <a:buFont typeface="Arial" panose="020B0604020202020204" pitchFamily="34" charset="0"/>
              <a:buChar char="•"/>
            </a:pPr>
            <a:r>
              <a:rPr lang="en-US" dirty="0"/>
              <a:t>Low overall consultation success rate.</a:t>
            </a:r>
          </a:p>
          <a:p>
            <a:pPr marL="285750" indent="-285750">
              <a:buFont typeface="Arial" panose="020B0604020202020204" pitchFamily="34" charset="0"/>
              <a:buChar char="•"/>
            </a:pPr>
            <a:r>
              <a:rPr lang="en-US" dirty="0"/>
              <a:t>Calls generate significantly higher revenue than chats.</a:t>
            </a:r>
          </a:p>
          <a:p>
            <a:pPr marL="285750" indent="-285750">
              <a:buFont typeface="Arial" panose="020B0604020202020204" pitchFamily="34" charset="0"/>
              <a:buChar char="•"/>
            </a:pPr>
            <a:r>
              <a:rPr lang="en-US" dirty="0"/>
              <a:t>Chat failure rate is higher than call failure rate.</a:t>
            </a:r>
          </a:p>
          <a:p>
            <a:pPr marL="285750" indent="-285750">
              <a:buFont typeface="Arial" panose="020B0604020202020204" pitchFamily="34" charset="0"/>
              <a:buChar char="•"/>
            </a:pPr>
            <a:r>
              <a:rPr lang="en-US" dirty="0" err="1"/>
              <a:t>Gurucool</a:t>
            </a:r>
            <a:r>
              <a:rPr lang="en-US" dirty="0"/>
              <a:t> has more users than the app.</a:t>
            </a:r>
          </a:p>
          <a:p>
            <a:pPr marL="285750" indent="-285750">
              <a:buFont typeface="Arial" panose="020B0604020202020204" pitchFamily="34" charset="0"/>
              <a:buChar char="•"/>
            </a:pPr>
            <a:r>
              <a:rPr lang="en-US" dirty="0"/>
              <a:t>Morning shift sees the highest failure volume.</a:t>
            </a:r>
          </a:p>
          <a:p>
            <a:pPr marL="285750" indent="-285750">
              <a:buFont typeface="Arial" panose="020B0604020202020204" pitchFamily="34" charset="0"/>
              <a:buChar char="•"/>
            </a:pPr>
            <a:r>
              <a:rPr lang="en-US" dirty="0"/>
              <a:t>Peak call activity occurs during the morning shift.</a:t>
            </a:r>
          </a:p>
          <a:p>
            <a:pPr marL="285750" indent="-285750">
              <a:buFont typeface="Arial" panose="020B0604020202020204" pitchFamily="34" charset="0"/>
              <a:buChar char="•"/>
            </a:pPr>
            <a:r>
              <a:rPr lang="en-US" dirty="0" err="1"/>
              <a:t>Gurucool</a:t>
            </a:r>
            <a:r>
              <a:rPr lang="en-US" dirty="0"/>
              <a:t> handles more consultations but also more failures.</a:t>
            </a:r>
          </a:p>
          <a:p>
            <a:pPr marL="285750" indent="-285750">
              <a:buFont typeface="Arial" panose="020B0604020202020204" pitchFamily="34" charset="0"/>
              <a:buChar char="•"/>
            </a:pPr>
            <a:r>
              <a:rPr lang="en-US" dirty="0"/>
              <a:t>Average user ratings are low across both platforms.</a:t>
            </a:r>
          </a:p>
          <a:p>
            <a:pPr marL="285750" indent="-285750">
              <a:buFont typeface="Arial" panose="020B0604020202020204" pitchFamily="34" charset="0"/>
              <a:buChar char="•"/>
            </a:pPr>
            <a:r>
              <a:rPr lang="en-US" dirty="0"/>
              <a:t>A few top gurus contribute a major share of total revenue. </a:t>
            </a:r>
          </a:p>
          <a:p>
            <a:pPr marL="285750" indent="-285750">
              <a:buFont typeface="Arial" panose="020B0604020202020204" pitchFamily="34" charset="0"/>
              <a:buChar char="•"/>
            </a:pPr>
            <a:r>
              <a:rPr lang="en-US" dirty="0"/>
              <a:t>Top 6 gurus are responsible for a major portion of the revenue.</a:t>
            </a:r>
          </a:p>
        </p:txBody>
      </p:sp>
    </p:spTree>
    <p:extLst>
      <p:ext uri="{BB962C8B-B14F-4D97-AF65-F5344CB8AC3E}">
        <p14:creationId xmlns:p14="http://schemas.microsoft.com/office/powerpoint/2010/main" val="1450302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5E8CA0-65E4-0FB7-DED5-99AB0EDD91AD}"/>
              </a:ext>
            </a:extLst>
          </p:cNvPr>
          <p:cNvSpPr txBox="1"/>
          <p:nvPr/>
        </p:nvSpPr>
        <p:spPr>
          <a:xfrm>
            <a:off x="783771" y="93306"/>
            <a:ext cx="10039739" cy="707886"/>
          </a:xfrm>
          <a:prstGeom prst="rect">
            <a:avLst/>
          </a:prstGeom>
          <a:noFill/>
        </p:spPr>
        <p:txBody>
          <a:bodyPr wrap="square" rtlCol="0">
            <a:spAutoFit/>
          </a:bodyPr>
          <a:lstStyle/>
          <a:p>
            <a:pPr algn="ctr"/>
            <a:r>
              <a:rPr lang="en-US" sz="4000" b="1" dirty="0">
                <a:solidFill>
                  <a:schemeClr val="accent2"/>
                </a:solidFill>
                <a:latin typeface="Algerian" panose="04020705040A02060702" pitchFamily="82" charset="0"/>
              </a:rPr>
              <a:t>KEY OBSERVATION</a:t>
            </a:r>
            <a:endParaRPr lang="en-IN" sz="4000" b="1" dirty="0">
              <a:solidFill>
                <a:schemeClr val="accent2"/>
              </a:solidFill>
              <a:latin typeface="Algerian" panose="04020705040A02060702" pitchFamily="82" charset="0"/>
            </a:endParaRPr>
          </a:p>
        </p:txBody>
      </p:sp>
      <p:sp>
        <p:nvSpPr>
          <p:cNvPr id="3" name="TextBox 2">
            <a:extLst>
              <a:ext uri="{FF2B5EF4-FFF2-40B4-BE49-F238E27FC236}">
                <a16:creationId xmlns:a16="http://schemas.microsoft.com/office/drawing/2014/main" id="{AE7D8CBB-39F6-B750-F4FB-F518DB405BE9}"/>
              </a:ext>
            </a:extLst>
          </p:cNvPr>
          <p:cNvSpPr txBox="1"/>
          <p:nvPr/>
        </p:nvSpPr>
        <p:spPr>
          <a:xfrm>
            <a:off x="1240971" y="1455575"/>
            <a:ext cx="9582539" cy="3693319"/>
          </a:xfrm>
          <a:prstGeom prst="rect">
            <a:avLst/>
          </a:prstGeom>
          <a:noFill/>
        </p:spPr>
        <p:txBody>
          <a:bodyPr wrap="square" rtlCol="0">
            <a:spAutoFit/>
          </a:bodyPr>
          <a:lstStyle/>
          <a:p>
            <a:pPr marL="342900" indent="-342900">
              <a:buFont typeface="+mj-lt"/>
              <a:buAutoNum type="arabicPeriod"/>
            </a:pPr>
            <a:r>
              <a:rPr lang="en-US" b="1" dirty="0"/>
              <a:t>Gross Revenue (₹214,065.89)</a:t>
            </a:r>
            <a:br>
              <a:rPr lang="en-US" dirty="0"/>
            </a:br>
            <a:r>
              <a:rPr lang="en-US" dirty="0"/>
              <a:t>Total earnings generated from consultations.</a:t>
            </a:r>
          </a:p>
          <a:p>
            <a:pPr marL="342900" indent="-342900">
              <a:buFont typeface="+mj-lt"/>
              <a:buAutoNum type="arabicPeriod"/>
            </a:pPr>
            <a:r>
              <a:rPr lang="en-US" b="1" dirty="0"/>
              <a:t>Consult Success Rate (43.53%)</a:t>
            </a:r>
            <a:br>
              <a:rPr lang="en-US" dirty="0"/>
            </a:br>
            <a:r>
              <a:rPr lang="en-US" dirty="0"/>
              <a:t>Percentage of consultations deemed successful (criteria undefined).</a:t>
            </a:r>
          </a:p>
          <a:p>
            <a:pPr marL="342900" indent="-342900">
              <a:buFont typeface="+mj-lt"/>
              <a:buAutoNum type="arabicPeriod"/>
            </a:pPr>
            <a:r>
              <a:rPr lang="en-US" b="1" dirty="0"/>
              <a:t>Average Rating (2.93/5)</a:t>
            </a:r>
            <a:br>
              <a:rPr lang="en-US" dirty="0"/>
            </a:br>
            <a:r>
              <a:rPr lang="en-US" dirty="0"/>
              <a:t>Client satisfaction score, indicating moderate performance.</a:t>
            </a:r>
          </a:p>
          <a:p>
            <a:pPr marL="342900" indent="-342900">
              <a:buFont typeface="+mj-lt"/>
              <a:buAutoNum type="arabicPeriod"/>
            </a:pPr>
            <a:r>
              <a:rPr lang="en-US" b="1" dirty="0"/>
              <a:t>Total Visitors (28,027)</a:t>
            </a:r>
            <a:br>
              <a:rPr lang="en-US" dirty="0"/>
            </a:br>
            <a:r>
              <a:rPr lang="en-US" dirty="0"/>
              <a:t>Total volume of consultations or services delivered.</a:t>
            </a:r>
          </a:p>
          <a:p>
            <a:pPr marL="342900" indent="-342900">
              <a:buFont typeface="+mj-lt"/>
              <a:buAutoNum type="arabicPeriod"/>
            </a:pPr>
            <a:r>
              <a:rPr lang="en-US" b="1" dirty="0"/>
              <a:t>Total Gurus (149)</a:t>
            </a:r>
            <a:br>
              <a:rPr lang="en-US" dirty="0"/>
            </a:br>
            <a:r>
              <a:rPr lang="en-US" dirty="0"/>
              <a:t>Likely the number of active consultants or tools used.</a:t>
            </a:r>
          </a:p>
          <a:p>
            <a:pPr marL="342900" indent="-342900">
              <a:buFont typeface="+mj-lt"/>
              <a:buAutoNum type="arabicPeriod"/>
            </a:pPr>
            <a:r>
              <a:rPr lang="en-US" b="1" dirty="0"/>
              <a:t>Revenue by Consultant Type (Unspecified Distribution)</a:t>
            </a:r>
            <a:br>
              <a:rPr lang="en-US" dirty="0"/>
            </a:br>
            <a:r>
              <a:rPr lang="en-US" dirty="0"/>
              <a:t>Revenue segmented by service type (e.g., calls, chat), but data is incomplete.</a:t>
            </a:r>
          </a:p>
          <a:p>
            <a:endParaRPr lang="en-IN" dirty="0"/>
          </a:p>
        </p:txBody>
      </p:sp>
    </p:spTree>
    <p:extLst>
      <p:ext uri="{BB962C8B-B14F-4D97-AF65-F5344CB8AC3E}">
        <p14:creationId xmlns:p14="http://schemas.microsoft.com/office/powerpoint/2010/main" val="3866494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BEEB97-B9D1-051C-D40D-D8D5C1E8918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892072" y="3804681"/>
            <a:ext cx="2752531" cy="2437717"/>
          </a:xfrm>
          <a:prstGeom prst="rect">
            <a:avLst/>
          </a:prstGeom>
        </p:spPr>
      </p:pic>
      <p:pic>
        <p:nvPicPr>
          <p:cNvPr id="8" name="Picture 7">
            <a:extLst>
              <a:ext uri="{FF2B5EF4-FFF2-40B4-BE49-F238E27FC236}">
                <a16:creationId xmlns:a16="http://schemas.microsoft.com/office/drawing/2014/main" id="{373C2C32-30DC-30D9-80AB-63D8CABE56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892072" y="1215220"/>
            <a:ext cx="2752531" cy="2437716"/>
          </a:xfrm>
          <a:prstGeom prst="rect">
            <a:avLst/>
          </a:prstGeom>
        </p:spPr>
      </p:pic>
      <p:sp>
        <p:nvSpPr>
          <p:cNvPr id="9" name="TextBox 8">
            <a:extLst>
              <a:ext uri="{FF2B5EF4-FFF2-40B4-BE49-F238E27FC236}">
                <a16:creationId xmlns:a16="http://schemas.microsoft.com/office/drawing/2014/main" id="{AFA0BE62-FE97-7884-CBA8-09F2A66EC703}"/>
              </a:ext>
            </a:extLst>
          </p:cNvPr>
          <p:cNvSpPr txBox="1"/>
          <p:nvPr/>
        </p:nvSpPr>
        <p:spPr>
          <a:xfrm>
            <a:off x="942392" y="1380931"/>
            <a:ext cx="6400800" cy="5078313"/>
          </a:xfrm>
          <a:prstGeom prst="rect">
            <a:avLst/>
          </a:prstGeom>
          <a:noFill/>
        </p:spPr>
        <p:txBody>
          <a:bodyPr wrap="square" rtlCol="0">
            <a:spAutoFit/>
          </a:bodyPr>
          <a:lstStyle/>
          <a:p>
            <a:r>
              <a:rPr lang="en-US" b="1" dirty="0">
                <a:solidFill>
                  <a:schemeClr val="accent2"/>
                </a:solidFill>
              </a:rPr>
              <a:t>Call Progress:</a:t>
            </a:r>
          </a:p>
          <a:p>
            <a:pPr marL="285750" indent="-285750">
              <a:buFont typeface="Arial" panose="020B0604020202020204" pitchFamily="34" charset="0"/>
              <a:buChar char="•"/>
            </a:pPr>
            <a:r>
              <a:rPr lang="en-US" b="1" dirty="0"/>
              <a:t>Failure Rate</a:t>
            </a:r>
            <a:r>
              <a:rPr lang="en-US" dirty="0"/>
              <a:t>: </a:t>
            </a:r>
            <a:r>
              <a:rPr lang="en-US" b="1" dirty="0"/>
              <a:t>62.49%</a:t>
            </a:r>
            <a:endParaRPr lang="en-US" dirty="0"/>
          </a:p>
          <a:p>
            <a:pPr marL="285750" indent="-285750">
              <a:buFont typeface="Arial" panose="020B0604020202020204" pitchFamily="34" charset="0"/>
              <a:buChar char="•"/>
            </a:pPr>
            <a:r>
              <a:rPr lang="en-US" b="1" dirty="0"/>
              <a:t>Success Rate</a:t>
            </a:r>
            <a:r>
              <a:rPr lang="en-US" dirty="0"/>
              <a:t>: </a:t>
            </a:r>
            <a:r>
              <a:rPr lang="en-US" b="1" dirty="0"/>
              <a:t>37.51%</a:t>
            </a:r>
          </a:p>
          <a:p>
            <a:pPr marL="285750" indent="-285750">
              <a:buFont typeface="Arial" panose="020B0604020202020204" pitchFamily="34" charset="0"/>
              <a:buChar char="•"/>
            </a:pPr>
            <a:r>
              <a:rPr lang="en-US" dirty="0"/>
              <a:t>This indicates that </a:t>
            </a:r>
            <a:r>
              <a:rPr lang="en-US" b="1" dirty="0"/>
              <a:t>more than half of all call consultations are failing</a:t>
            </a:r>
            <a:r>
              <a:rPr lang="en-US" dirty="0"/>
              <a:t>, which is a serious concern.</a:t>
            </a:r>
          </a:p>
          <a:p>
            <a:pPr marL="285750" indent="-285750">
              <a:buFont typeface="Arial" panose="020B0604020202020204" pitchFamily="34" charset="0"/>
              <a:buChar char="•"/>
            </a:pPr>
            <a:r>
              <a:rPr lang="en-US" b="1" dirty="0"/>
              <a:t>Call performance is underperforming</a:t>
            </a:r>
            <a:r>
              <a:rPr lang="en-US" dirty="0"/>
              <a:t> and needs urgent attention, possibly due to connection issues, dropped calls, or agent unavailability.</a:t>
            </a:r>
          </a:p>
          <a:p>
            <a:endParaRPr lang="en-IN" dirty="0"/>
          </a:p>
          <a:p>
            <a:r>
              <a:rPr lang="en-US" b="1" dirty="0">
                <a:solidFill>
                  <a:schemeClr val="accent2"/>
                </a:solidFill>
              </a:rPr>
              <a:t>Chat Progress:</a:t>
            </a:r>
          </a:p>
          <a:p>
            <a:pPr marL="285750" indent="-285750">
              <a:buFont typeface="Arial" panose="020B0604020202020204" pitchFamily="34" charset="0"/>
              <a:buChar char="•"/>
            </a:pPr>
            <a:r>
              <a:rPr lang="en-US" b="1" dirty="0"/>
              <a:t>Failure Rate</a:t>
            </a:r>
            <a:r>
              <a:rPr lang="en-US" dirty="0"/>
              <a:t>: </a:t>
            </a:r>
            <a:r>
              <a:rPr lang="en-US" b="1" dirty="0"/>
              <a:t>70.30%</a:t>
            </a:r>
            <a:endParaRPr lang="en-US" dirty="0"/>
          </a:p>
          <a:p>
            <a:pPr marL="285750" indent="-285750">
              <a:buFont typeface="Arial" panose="020B0604020202020204" pitchFamily="34" charset="0"/>
              <a:buChar char="•"/>
            </a:pPr>
            <a:r>
              <a:rPr lang="en-US" b="1" dirty="0"/>
              <a:t>Success Rate</a:t>
            </a:r>
            <a:r>
              <a:rPr lang="en-US" dirty="0"/>
              <a:t>: </a:t>
            </a:r>
            <a:r>
              <a:rPr lang="en-US" b="1" dirty="0"/>
              <a:t>29.70%</a:t>
            </a:r>
          </a:p>
          <a:p>
            <a:pPr marL="285750" indent="-285750">
              <a:buFont typeface="Arial" panose="020B0604020202020204" pitchFamily="34" charset="0"/>
              <a:buChar char="•"/>
            </a:pPr>
            <a:r>
              <a:rPr lang="en-US" dirty="0"/>
              <a:t>Chat shows an even </a:t>
            </a:r>
            <a:r>
              <a:rPr lang="en-US" b="1" dirty="0"/>
              <a:t>higher failure rate than calls</a:t>
            </a:r>
            <a:r>
              <a:rPr lang="en-US" dirty="0"/>
              <a:t>, which is alarming.</a:t>
            </a:r>
          </a:p>
          <a:p>
            <a:pPr marL="285750" indent="-285750">
              <a:buFont typeface="Arial" panose="020B0604020202020204" pitchFamily="34" charset="0"/>
              <a:buChar char="•"/>
            </a:pPr>
            <a:r>
              <a:rPr lang="en-US" dirty="0"/>
              <a:t>Indicates </a:t>
            </a:r>
            <a:r>
              <a:rPr lang="en-US" b="1" dirty="0"/>
              <a:t>major breakdown in chat workflows</a:t>
            </a:r>
            <a:r>
              <a:rPr lang="en-US" dirty="0"/>
              <a:t>, possibly due to system crashes, slow responses, or unavailability of chat agents.</a:t>
            </a:r>
          </a:p>
          <a:p>
            <a:endParaRPr lang="en-IN" dirty="0"/>
          </a:p>
        </p:txBody>
      </p:sp>
      <p:sp>
        <p:nvSpPr>
          <p:cNvPr id="11" name="TextBox 10">
            <a:extLst>
              <a:ext uri="{FF2B5EF4-FFF2-40B4-BE49-F238E27FC236}">
                <a16:creationId xmlns:a16="http://schemas.microsoft.com/office/drawing/2014/main" id="{D2B783AC-AFB2-7CCB-018C-05ED5EB45B29}"/>
              </a:ext>
            </a:extLst>
          </p:cNvPr>
          <p:cNvSpPr txBox="1"/>
          <p:nvPr/>
        </p:nvSpPr>
        <p:spPr>
          <a:xfrm>
            <a:off x="746449" y="177282"/>
            <a:ext cx="10730204" cy="707886"/>
          </a:xfrm>
          <a:prstGeom prst="rect">
            <a:avLst/>
          </a:prstGeom>
          <a:noFill/>
        </p:spPr>
        <p:txBody>
          <a:bodyPr wrap="square" rtlCol="0">
            <a:spAutoFit/>
          </a:bodyPr>
          <a:lstStyle/>
          <a:p>
            <a:pPr algn="ctr"/>
            <a:r>
              <a:rPr lang="en-US" sz="4000" b="1" dirty="0">
                <a:solidFill>
                  <a:schemeClr val="accent2"/>
                </a:solidFill>
                <a:latin typeface="Algerian" panose="04020705040A02060702" pitchFamily="82" charset="0"/>
              </a:rPr>
              <a:t>CALL AND CHAT PROGRESS</a:t>
            </a:r>
            <a:endParaRPr lang="en-IN" sz="4000" b="1" dirty="0">
              <a:solidFill>
                <a:schemeClr val="accent2"/>
              </a:solidFill>
              <a:latin typeface="Algerian" panose="04020705040A02060702" pitchFamily="82" charset="0"/>
            </a:endParaRPr>
          </a:p>
        </p:txBody>
      </p:sp>
    </p:spTree>
    <p:extLst>
      <p:ext uri="{BB962C8B-B14F-4D97-AF65-F5344CB8AC3E}">
        <p14:creationId xmlns:p14="http://schemas.microsoft.com/office/powerpoint/2010/main" val="554777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DB4D41-CDAD-6E5B-32B6-A214B88A37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582616" y="2134580"/>
            <a:ext cx="3642111" cy="2866629"/>
          </a:xfrm>
          <a:prstGeom prst="rect">
            <a:avLst/>
          </a:prstGeom>
        </p:spPr>
      </p:pic>
      <p:sp>
        <p:nvSpPr>
          <p:cNvPr id="18" name="TextBox 17">
            <a:extLst>
              <a:ext uri="{FF2B5EF4-FFF2-40B4-BE49-F238E27FC236}">
                <a16:creationId xmlns:a16="http://schemas.microsoft.com/office/drawing/2014/main" id="{DB092866-50A7-CA05-522A-649476884DC8}"/>
              </a:ext>
            </a:extLst>
          </p:cNvPr>
          <p:cNvSpPr txBox="1"/>
          <p:nvPr/>
        </p:nvSpPr>
        <p:spPr>
          <a:xfrm>
            <a:off x="967273" y="1998233"/>
            <a:ext cx="565435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The chart shows a comparison of revenue generated from two types of consultations: call and chat.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Call consultations contribute the majority of the overall revenue.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Chat consultations, while more frequent, generate significantly less revenue.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indicates that call-based services are more profitable per consultation.</a:t>
            </a:r>
          </a:p>
        </p:txBody>
      </p:sp>
      <p:sp>
        <p:nvSpPr>
          <p:cNvPr id="23" name="TextBox 22">
            <a:extLst>
              <a:ext uri="{FF2B5EF4-FFF2-40B4-BE49-F238E27FC236}">
                <a16:creationId xmlns:a16="http://schemas.microsoft.com/office/drawing/2014/main" id="{39E5C733-B262-38A4-650A-B4BF520075FB}"/>
              </a:ext>
            </a:extLst>
          </p:cNvPr>
          <p:cNvSpPr txBox="1"/>
          <p:nvPr/>
        </p:nvSpPr>
        <p:spPr>
          <a:xfrm>
            <a:off x="223935" y="214604"/>
            <a:ext cx="11859208" cy="707886"/>
          </a:xfrm>
          <a:prstGeom prst="rect">
            <a:avLst/>
          </a:prstGeom>
          <a:noFill/>
        </p:spPr>
        <p:txBody>
          <a:bodyPr wrap="square" rtlCol="0">
            <a:spAutoFit/>
          </a:bodyPr>
          <a:lstStyle/>
          <a:p>
            <a:pPr algn="ctr"/>
            <a:r>
              <a:rPr lang="en-US" sz="4000" b="1" dirty="0">
                <a:solidFill>
                  <a:schemeClr val="accent2"/>
                </a:solidFill>
                <a:latin typeface="Algerian" panose="04020705040A02060702" pitchFamily="82" charset="0"/>
              </a:rPr>
              <a:t>REVENUE BY CONSULTATION TYPE(CALL &amp; CHAT)</a:t>
            </a:r>
            <a:endParaRPr lang="en-IN" sz="4000" b="1" dirty="0">
              <a:solidFill>
                <a:schemeClr val="accent2"/>
              </a:solidFill>
              <a:latin typeface="Algerian" panose="04020705040A02060702" pitchFamily="82" charset="0"/>
            </a:endParaRPr>
          </a:p>
        </p:txBody>
      </p:sp>
    </p:spTree>
    <p:extLst>
      <p:ext uri="{BB962C8B-B14F-4D97-AF65-F5344CB8AC3E}">
        <p14:creationId xmlns:p14="http://schemas.microsoft.com/office/powerpoint/2010/main" val="1513922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2080</TotalTime>
  <Words>1532</Words>
  <Application>Microsoft Office PowerPoint</Application>
  <PresentationFormat>Widescreen</PresentationFormat>
  <Paragraphs>170</Paragraphs>
  <Slides>20</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20</vt:i4>
      </vt:variant>
      <vt:variant>
        <vt:lpstr>Custom Shows</vt:lpstr>
      </vt:variant>
      <vt:variant>
        <vt:i4>1</vt:i4>
      </vt:variant>
    </vt:vector>
  </HeadingPairs>
  <TitlesOfParts>
    <vt:vector size="28" baseType="lpstr">
      <vt:lpstr>Algerian</vt:lpstr>
      <vt:lpstr>Aptos Narrow</vt:lpstr>
      <vt:lpstr>Arial</vt:lpstr>
      <vt:lpstr>Calibri</vt:lpstr>
      <vt:lpstr>Calibri Light</vt:lpstr>
      <vt:lpstr>DeepSeek-CJK-patch</vt:lpstr>
      <vt:lpstr>Office Theme</vt:lpstr>
      <vt:lpstr>OPTIMIZING ASTROGURU'S CALL CENTER PERFORMANCE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khanraaritra97@gmail.com</dc:creator>
  <cp:lastModifiedBy>khanraaritra97@gmail.com</cp:lastModifiedBy>
  <cp:revision>14</cp:revision>
  <dcterms:created xsi:type="dcterms:W3CDTF">2025-05-22T12:33:45Z</dcterms:created>
  <dcterms:modified xsi:type="dcterms:W3CDTF">2025-07-02T16:13:56Z</dcterms:modified>
</cp:coreProperties>
</file>